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8" r:id="rId1"/>
  </p:sldMasterIdLst>
  <p:notesMasterIdLst>
    <p:notesMasterId r:id="rId34"/>
  </p:notesMasterIdLst>
  <p:sldIdLst>
    <p:sldId id="29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310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311" r:id="rId19"/>
    <p:sldId id="312" r:id="rId20"/>
    <p:sldId id="313" r:id="rId21"/>
    <p:sldId id="314" r:id="rId22"/>
    <p:sldId id="315" r:id="rId23"/>
    <p:sldId id="316" r:id="rId24"/>
    <p:sldId id="317" r:id="rId25"/>
    <p:sldId id="318" r:id="rId26"/>
    <p:sldId id="319" r:id="rId27"/>
    <p:sldId id="320" r:id="rId28"/>
    <p:sldId id="321" r:id="rId29"/>
    <p:sldId id="322" r:id="rId30"/>
    <p:sldId id="323" r:id="rId31"/>
    <p:sldId id="324" r:id="rId32"/>
    <p:sldId id="325" r:id="rId3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227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59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F7AD76-DD08-43AF-9053-10EADA60E5E8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E9D563-7969-4F9C-BC48-CB1C6A8DB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374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84761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9" r:id="rId1"/>
    <p:sldLayoutId id="2147484100" r:id="rId2"/>
    <p:sldLayoutId id="2147484101" r:id="rId3"/>
    <p:sldLayoutId id="2147484102" r:id="rId4"/>
    <p:sldLayoutId id="2147484103" r:id="rId5"/>
    <p:sldLayoutId id="2147484104" r:id="rId6"/>
    <p:sldLayoutId id="2147484105" r:id="rId7"/>
    <p:sldLayoutId id="2147484106" r:id="rId8"/>
    <p:sldLayoutId id="2147484107" r:id="rId9"/>
    <p:sldLayoutId id="2147484108" r:id="rId10"/>
    <p:sldLayoutId id="214748410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8.png"/><Relationship Id="rId18" Type="http://schemas.openxmlformats.org/officeDocument/2006/relationships/image" Target="../media/image33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hyperlink" Target="http://www.afe.gouv.qc.ca/" TargetMode="External"/><Relationship Id="rId17" Type="http://schemas.openxmlformats.org/officeDocument/2006/relationships/image" Target="../media/image32.png"/><Relationship Id="rId2" Type="http://schemas.openxmlformats.org/officeDocument/2006/relationships/image" Target="../media/image18.png"/><Relationship Id="rId16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5" Type="http://schemas.openxmlformats.org/officeDocument/2006/relationships/image" Target="../media/image30.png"/><Relationship Id="rId10" Type="http://schemas.openxmlformats.org/officeDocument/2006/relationships/image" Target="../media/image26.png"/><Relationship Id="rId19" Type="http://schemas.openxmlformats.org/officeDocument/2006/relationships/hyperlink" Target="mailto:COLLEGEFENGYE@GMAIL.COM" TargetMode="External"/><Relationship Id="rId4" Type="http://schemas.openxmlformats.org/officeDocument/2006/relationships/image" Target="../media/image20.png"/><Relationship Id="rId9" Type="http://schemas.openxmlformats.org/officeDocument/2006/relationships/image" Target="../media/image25.png"/><Relationship Id="rId14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12" Type="http://schemas.openxmlformats.org/officeDocument/2006/relationships/image" Target="../media/image50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4.png"/><Relationship Id="rId11" Type="http://schemas.openxmlformats.org/officeDocument/2006/relationships/image" Target="../media/image49.png"/><Relationship Id="rId5" Type="http://schemas.openxmlformats.org/officeDocument/2006/relationships/image" Target="../media/image43.png"/><Relationship Id="rId10" Type="http://schemas.openxmlformats.org/officeDocument/2006/relationships/image" Target="../media/image48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4" Type="http://schemas.openxmlformats.org/officeDocument/2006/relationships/image" Target="../media/image53.png"/><Relationship Id="rId9" Type="http://schemas.openxmlformats.org/officeDocument/2006/relationships/image" Target="../media/image58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fe.gouv.qc.ca/" TargetMode="External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Relationship Id="rId9" Type="http://schemas.openxmlformats.org/officeDocument/2006/relationships/image" Target="../media/image59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mailto:SARAMOMEN@GMAIL.COM" TargetMode="External"/><Relationship Id="rId2" Type="http://schemas.openxmlformats.org/officeDocument/2006/relationships/hyperlink" Target="http://www.afe.gouv.qc.ca/" TargetMode="Externa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hyperlink" Target="http://www.afe.gouv.qc.ca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33400"/>
            <a:ext cx="7543800" cy="3886200"/>
          </a:xfrm>
        </p:spPr>
        <p:txBody>
          <a:bodyPr>
            <a:normAutofit fontScale="90000"/>
          </a:bodyPr>
          <a:lstStyle/>
          <a:p>
            <a:r>
              <a:rPr lang="en-US" dirty="0"/>
              <a:t>            </a:t>
            </a:r>
            <a:br>
              <a:rPr lang="en-US" dirty="0"/>
            </a:br>
            <a:r>
              <a:rPr lang="en-US" dirty="0"/>
              <a:t>             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       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          </a:t>
            </a:r>
            <a:r>
              <a:rPr lang="en-US" sz="4000" dirty="0"/>
              <a:t>FENGYE COLLEGE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          </a:t>
            </a:r>
            <a:r>
              <a:rPr lang="zh-CN" altLang="en-US" sz="4000" b="1" dirty="0"/>
              <a:t>枫叶学院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/>
              <a:t/>
            </a:r>
            <a:br>
              <a:rPr lang="en-US" altLang="zh-CN" dirty="0"/>
            </a:br>
            <a:r>
              <a:rPr lang="en-US" sz="4000" b="1" spc="10" dirty="0">
                <a:latin typeface="Lucida Sans Unicode"/>
                <a:cs typeface="Lucida Sans Unicode"/>
              </a:rPr>
              <a:t>Tip</a:t>
            </a:r>
            <a:r>
              <a:rPr lang="en-US" sz="4000" b="1" spc="-20" dirty="0">
                <a:latin typeface="Lucida Sans Unicode"/>
                <a:cs typeface="Lucida Sans Unicode"/>
              </a:rPr>
              <a:t>s</a:t>
            </a:r>
            <a:r>
              <a:rPr lang="en-US" sz="4000" b="1" spc="-45" dirty="0">
                <a:latin typeface="Lucida Sans Unicode"/>
                <a:cs typeface="Lucida Sans Unicode"/>
              </a:rPr>
              <a:t> </a:t>
            </a:r>
            <a:r>
              <a:rPr lang="en-US" sz="4000" b="1" dirty="0">
                <a:latin typeface="Lucida Sans Unicode"/>
                <a:cs typeface="Lucida Sans Unicode"/>
              </a:rPr>
              <a:t>f</a:t>
            </a:r>
            <a:r>
              <a:rPr lang="en-US" sz="4000" b="1" spc="15" dirty="0">
                <a:latin typeface="Lucida Sans Unicode"/>
                <a:cs typeface="Lucida Sans Unicode"/>
              </a:rPr>
              <a:t>o</a:t>
            </a:r>
            <a:r>
              <a:rPr lang="en-US" sz="4000" b="1" spc="-15" dirty="0">
                <a:latin typeface="Lucida Sans Unicode"/>
                <a:cs typeface="Lucida Sans Unicode"/>
              </a:rPr>
              <a:t>r</a:t>
            </a:r>
            <a:r>
              <a:rPr lang="en-US" sz="4000" b="1" spc="-35" dirty="0">
                <a:latin typeface="Lucida Sans Unicode"/>
                <a:cs typeface="Lucida Sans Unicode"/>
              </a:rPr>
              <a:t> </a:t>
            </a:r>
            <a:r>
              <a:rPr lang="en-US" sz="4000" b="1" spc="-15" dirty="0">
                <a:latin typeface="Lucida Sans Unicode"/>
                <a:cs typeface="Lucida Sans Unicode"/>
              </a:rPr>
              <a:t>F</a:t>
            </a:r>
            <a:r>
              <a:rPr lang="en-US" sz="4000" b="1" dirty="0">
                <a:latin typeface="Lucida Sans Unicode"/>
                <a:cs typeface="Lucida Sans Unicode"/>
              </a:rPr>
              <a:t>i</a:t>
            </a:r>
            <a:r>
              <a:rPr lang="en-US" sz="4000" b="1" spc="10" dirty="0">
                <a:latin typeface="Lucida Sans Unicode"/>
                <a:cs typeface="Lucida Sans Unicode"/>
              </a:rPr>
              <a:t>n</a:t>
            </a:r>
            <a:r>
              <a:rPr lang="en-US" sz="4000" b="1" spc="-5" dirty="0">
                <a:latin typeface="Lucida Sans Unicode"/>
                <a:cs typeface="Lucida Sans Unicode"/>
              </a:rPr>
              <a:t>a</a:t>
            </a:r>
            <a:r>
              <a:rPr lang="en-US" sz="4000" b="1" spc="5" dirty="0">
                <a:latin typeface="Lucida Sans Unicode"/>
                <a:cs typeface="Lucida Sans Unicode"/>
              </a:rPr>
              <a:t>n</a:t>
            </a:r>
            <a:r>
              <a:rPr lang="en-US" sz="4000" b="1" spc="-20" dirty="0">
                <a:latin typeface="Lucida Sans Unicode"/>
                <a:cs typeface="Lucida Sans Unicode"/>
              </a:rPr>
              <a:t>cia</a:t>
            </a:r>
            <a:r>
              <a:rPr lang="en-US" sz="4000" b="1" spc="-10" dirty="0">
                <a:latin typeface="Lucida Sans Unicode"/>
                <a:cs typeface="Lucida Sans Unicode"/>
              </a:rPr>
              <a:t>l</a:t>
            </a:r>
            <a:r>
              <a:rPr lang="en-US" sz="4000" b="1" spc="-45" dirty="0">
                <a:latin typeface="Lucida Sans Unicode"/>
                <a:cs typeface="Lucida Sans Unicode"/>
              </a:rPr>
              <a:t> </a:t>
            </a:r>
            <a:r>
              <a:rPr lang="en-US" sz="4000" b="1" spc="-5" dirty="0">
                <a:latin typeface="Lucida Sans Unicode"/>
                <a:cs typeface="Lucida Sans Unicode"/>
              </a:rPr>
              <a:t>Aid </a:t>
            </a:r>
            <a:r>
              <a:rPr lang="en-US" sz="4000" b="1" dirty="0">
                <a:latin typeface="Lucida Sans Unicode"/>
                <a:cs typeface="Lucida Sans Unicode"/>
              </a:rPr>
              <a:t>A</a:t>
            </a:r>
            <a:r>
              <a:rPr lang="en-US" sz="4000" b="1" spc="15" dirty="0">
                <a:latin typeface="Lucida Sans Unicode"/>
                <a:cs typeface="Lucida Sans Unicode"/>
              </a:rPr>
              <a:t>p</a:t>
            </a:r>
            <a:r>
              <a:rPr lang="en-US" sz="4000" b="1" spc="5" dirty="0">
                <a:latin typeface="Lucida Sans Unicode"/>
                <a:cs typeface="Lucida Sans Unicode"/>
              </a:rPr>
              <a:t>p</a:t>
            </a:r>
            <a:r>
              <a:rPr lang="en-US" sz="4000" b="1" spc="-5" dirty="0">
                <a:latin typeface="Lucida Sans Unicode"/>
                <a:cs typeface="Lucida Sans Unicode"/>
              </a:rPr>
              <a:t>l</a:t>
            </a:r>
            <a:r>
              <a:rPr lang="en-US" sz="4000" b="1" spc="-15" dirty="0">
                <a:latin typeface="Lucida Sans Unicode"/>
                <a:cs typeface="Lucida Sans Unicode"/>
              </a:rPr>
              <a:t>i</a:t>
            </a:r>
            <a:r>
              <a:rPr lang="en-US" sz="4000" b="1" spc="-35" dirty="0">
                <a:latin typeface="Lucida Sans Unicode"/>
                <a:cs typeface="Lucida Sans Unicode"/>
              </a:rPr>
              <a:t>c</a:t>
            </a:r>
            <a:r>
              <a:rPr lang="en-US" sz="4000" b="1" spc="-20" dirty="0">
                <a:latin typeface="Lucida Sans Unicode"/>
                <a:cs typeface="Lucida Sans Unicode"/>
              </a:rPr>
              <a:t>ation</a:t>
            </a:r>
            <a:br>
              <a:rPr lang="en-US" sz="4000" b="1" spc="-20" dirty="0">
                <a:latin typeface="Lucida Sans Unicode"/>
                <a:cs typeface="Lucida Sans Unicode"/>
              </a:rPr>
            </a:br>
            <a:r>
              <a:rPr lang="en-US" sz="4000" b="1" spc="-20" dirty="0">
                <a:latin typeface="Lucida Sans Unicode"/>
                <a:cs typeface="Lucida Sans Unicode"/>
              </a:rPr>
              <a:t/>
            </a:r>
            <a:br>
              <a:rPr lang="en-US" sz="4000" b="1" spc="-20" dirty="0">
                <a:latin typeface="Lucida Sans Unicode"/>
                <a:cs typeface="Lucida Sans Unicode"/>
              </a:rPr>
            </a:br>
            <a:r>
              <a:rPr lang="en-US" sz="4000" b="1" spc="-20" dirty="0">
                <a:latin typeface="Lucida Sans Unicode"/>
                <a:cs typeface="Lucida Sans Unicode"/>
              </a:rPr>
              <a:t>            Loan and Bursary</a:t>
            </a:r>
            <a:r>
              <a:rPr lang="en-US" sz="4400" dirty="0">
                <a:latin typeface="Lucida Sans Unicode"/>
                <a:cs typeface="Lucida Sans Unicode"/>
              </a:rPr>
              <a:t/>
            </a:r>
            <a:br>
              <a:rPr lang="en-US" sz="4400" dirty="0">
                <a:latin typeface="Lucida Sans Unicode"/>
                <a:cs typeface="Lucida Sans Unicode"/>
              </a:rPr>
            </a:br>
            <a:endParaRPr lang="en-US" dirty="0"/>
          </a:p>
        </p:txBody>
      </p:sp>
      <p:pic>
        <p:nvPicPr>
          <p:cNvPr id="3" name="Picture 2" descr="Fengye Colleg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8653" y="304800"/>
            <a:ext cx="1676400" cy="914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5782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9600" y="2209800"/>
            <a:ext cx="7901940" cy="42319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3060" indent="-285750" algn="l">
              <a:lnSpc>
                <a:spcPts val="2150"/>
              </a:lnSpc>
              <a:buClr>
                <a:srgbClr val="00AF50"/>
              </a:buClr>
              <a:buFont typeface="Arial" panose="020B0604020202020204" pitchFamily="34" charset="0"/>
              <a:buChar char="•"/>
              <a:tabLst>
                <a:tab pos="193040" algn="l"/>
              </a:tabLst>
            </a:pPr>
            <a:r>
              <a:rPr lang="en-US" sz="2000" dirty="0">
                <a:solidFill>
                  <a:srgbClr val="00B0F0"/>
                </a:solidFill>
                <a:latin typeface="Times New Roman"/>
                <a:cs typeface="Times New Roman"/>
              </a:rPr>
              <a:t>A 2-sided copy of Citizen Card (or Citizen Paper), PR or Landing paper </a:t>
            </a:r>
            <a:r>
              <a:rPr lang="en-US" sz="2000" dirty="0">
                <a:solidFill>
                  <a:srgbClr val="00B050"/>
                </a:solidFill>
                <a:latin typeface="Times New Roman"/>
                <a:cs typeface="Times New Roman"/>
              </a:rPr>
              <a:t>(Only for students)</a:t>
            </a:r>
          </a:p>
          <a:p>
            <a:pPr marL="353060" indent="-285750" algn="l">
              <a:lnSpc>
                <a:spcPts val="2150"/>
              </a:lnSpc>
              <a:buClr>
                <a:srgbClr val="00AF50"/>
              </a:buClr>
              <a:buFont typeface="Arial" panose="020B0604020202020204" pitchFamily="34" charset="0"/>
              <a:buChar char="•"/>
              <a:tabLst>
                <a:tab pos="193040" algn="l"/>
              </a:tabLst>
            </a:pPr>
            <a:r>
              <a:rPr lang="en-US" sz="2000" dirty="0">
                <a:solidFill>
                  <a:srgbClr val="00B0F0"/>
                </a:solidFill>
                <a:latin typeface="Times New Roman"/>
                <a:cs typeface="Times New Roman"/>
              </a:rPr>
              <a:t>A copy of CSQ, lease, HQ bill or school and city taxes </a:t>
            </a:r>
            <a:r>
              <a:rPr lang="en-US" sz="2000" dirty="0">
                <a:solidFill>
                  <a:srgbClr val="00B050"/>
                </a:solidFill>
                <a:latin typeface="Times New Roman"/>
                <a:cs typeface="Times New Roman"/>
              </a:rPr>
              <a:t>(Only for students)</a:t>
            </a:r>
          </a:p>
          <a:p>
            <a:pPr marL="353060" indent="-285750" algn="l">
              <a:lnSpc>
                <a:spcPts val="2150"/>
              </a:lnSpc>
              <a:buClr>
                <a:srgbClr val="00AF50"/>
              </a:buClr>
              <a:buFont typeface="Arial" panose="020B0604020202020204" pitchFamily="34" charset="0"/>
              <a:buChar char="•"/>
              <a:tabLst>
                <a:tab pos="193040" algn="l"/>
              </a:tabLst>
            </a:pPr>
            <a:r>
              <a:rPr lang="en-US" sz="2000" dirty="0">
                <a:solidFill>
                  <a:srgbClr val="00B0F0"/>
                </a:solidFill>
                <a:latin typeface="Times New Roman"/>
                <a:cs typeface="Times New Roman"/>
              </a:rPr>
              <a:t>A copy of certified birth certificate + the original </a:t>
            </a:r>
            <a:r>
              <a:rPr lang="en-US" sz="2000" dirty="0">
                <a:solidFill>
                  <a:srgbClr val="00B050"/>
                </a:solidFill>
                <a:latin typeface="Times New Roman"/>
                <a:cs typeface="Times New Roman"/>
              </a:rPr>
              <a:t>(Only for students)</a:t>
            </a:r>
          </a:p>
          <a:p>
            <a:pPr marL="353060" indent="-285750" algn="l">
              <a:lnSpc>
                <a:spcPts val="2150"/>
              </a:lnSpc>
              <a:buClr>
                <a:srgbClr val="00AF50"/>
              </a:buClr>
              <a:buFont typeface="Arial" panose="020B0604020202020204" pitchFamily="34" charset="0"/>
              <a:buChar char="•"/>
              <a:tabLst>
                <a:tab pos="193040" algn="l"/>
              </a:tabLst>
            </a:pPr>
            <a:r>
              <a:rPr lang="en-US" sz="2000" dirty="0">
                <a:solidFill>
                  <a:srgbClr val="00B0F0"/>
                </a:solidFill>
                <a:latin typeface="Times New Roman"/>
                <a:cs typeface="Times New Roman"/>
              </a:rPr>
              <a:t>A Marriage certificate copy (if you are married or in civil engagement)</a:t>
            </a:r>
          </a:p>
          <a:p>
            <a:pPr marL="353060" indent="-285750" algn="l">
              <a:lnSpc>
                <a:spcPts val="2150"/>
              </a:lnSpc>
              <a:buClr>
                <a:srgbClr val="00AF50"/>
              </a:buClr>
              <a:buFont typeface="Arial" panose="020B0604020202020204" pitchFamily="34" charset="0"/>
              <a:buChar char="•"/>
              <a:tabLst>
                <a:tab pos="193040" algn="l"/>
              </a:tabLst>
            </a:pPr>
            <a:r>
              <a:rPr lang="en-US" sz="2000" dirty="0">
                <a:solidFill>
                  <a:srgbClr val="00B0F0"/>
                </a:solidFill>
                <a:latin typeface="Times New Roman"/>
                <a:cs typeface="Times New Roman"/>
              </a:rPr>
              <a:t>A copy of certified or original of children birth certificate (if you have a child)</a:t>
            </a:r>
          </a:p>
          <a:p>
            <a:pPr marL="353060" indent="-285750" algn="l">
              <a:lnSpc>
                <a:spcPts val="2150"/>
              </a:lnSpc>
              <a:buClr>
                <a:srgbClr val="00AF50"/>
              </a:buClr>
              <a:buFont typeface="Arial" panose="020B0604020202020204" pitchFamily="34" charset="0"/>
              <a:buChar char="•"/>
              <a:tabLst>
                <a:tab pos="193040" algn="l"/>
              </a:tabLst>
            </a:pPr>
            <a:r>
              <a:rPr lang="en-US" sz="2000" dirty="0">
                <a:solidFill>
                  <a:srgbClr val="00B050"/>
                </a:solidFill>
                <a:latin typeface="Times New Roman"/>
                <a:cs typeface="Times New Roman"/>
              </a:rPr>
              <a:t>A legal certificate confirming your divorce (if you are divorced)</a:t>
            </a:r>
          </a:p>
          <a:p>
            <a:pPr marL="353060" indent="-285750" algn="l">
              <a:lnSpc>
                <a:spcPts val="2150"/>
              </a:lnSpc>
              <a:buClr>
                <a:srgbClr val="00AF50"/>
              </a:buClr>
              <a:buFont typeface="Arial" panose="020B0604020202020204" pitchFamily="34" charset="0"/>
              <a:buChar char="•"/>
              <a:tabLst>
                <a:tab pos="193040" algn="l"/>
              </a:tabLst>
            </a:pPr>
            <a:r>
              <a:rPr lang="en-US" sz="2000" dirty="0">
                <a:solidFill>
                  <a:srgbClr val="00B050"/>
                </a:solidFill>
                <a:latin typeface="Times New Roman"/>
                <a:cs typeface="Times New Roman"/>
              </a:rPr>
              <a:t>An official certificate confirming spouse death and marriage certificate (if you are widow (</a:t>
            </a:r>
            <a:r>
              <a:rPr lang="en-US" sz="2000" dirty="0" err="1">
                <a:solidFill>
                  <a:srgbClr val="00B050"/>
                </a:solidFill>
                <a:latin typeface="Times New Roman"/>
                <a:cs typeface="Times New Roman"/>
              </a:rPr>
              <a:t>er</a:t>
            </a:r>
            <a:r>
              <a:rPr lang="en-US" sz="2000" dirty="0">
                <a:solidFill>
                  <a:srgbClr val="00B050"/>
                </a:solidFill>
                <a:latin typeface="Times New Roman"/>
                <a:cs typeface="Times New Roman"/>
              </a:rPr>
              <a:t>))</a:t>
            </a:r>
          </a:p>
          <a:p>
            <a:pPr marL="353060" indent="-285750" algn="l">
              <a:lnSpc>
                <a:spcPts val="2150"/>
              </a:lnSpc>
              <a:buClr>
                <a:srgbClr val="00AF50"/>
              </a:buClr>
              <a:buFont typeface="Arial" panose="020B0604020202020204" pitchFamily="34" charset="0"/>
              <a:buChar char="•"/>
              <a:tabLst>
                <a:tab pos="193040" algn="l"/>
              </a:tabLst>
            </a:pPr>
            <a:r>
              <a:rPr lang="en-US" sz="2000" dirty="0">
                <a:solidFill>
                  <a:srgbClr val="00B050"/>
                </a:solidFill>
                <a:latin typeface="Times New Roman"/>
                <a:cs typeface="Times New Roman"/>
              </a:rPr>
              <a:t>Child adoption decision (if you are father by adoption)</a:t>
            </a:r>
          </a:p>
          <a:p>
            <a:pPr marL="353060" indent="-285750" algn="l">
              <a:lnSpc>
                <a:spcPts val="2150"/>
              </a:lnSpc>
              <a:buClr>
                <a:srgbClr val="00AF50"/>
              </a:buClr>
              <a:buFont typeface="Arial" panose="020B0604020202020204" pitchFamily="34" charset="0"/>
              <a:buChar char="•"/>
              <a:tabLst>
                <a:tab pos="193040" algn="l"/>
              </a:tabLst>
            </a:pPr>
            <a:r>
              <a:rPr lang="en-US" sz="2000" dirty="0">
                <a:solidFill>
                  <a:srgbClr val="00B050"/>
                </a:solidFill>
                <a:latin typeface="Times New Roman"/>
                <a:cs typeface="Times New Roman"/>
              </a:rPr>
              <a:t>A pregnancy certificate (if you are pregnant for at least 20 weeks)</a:t>
            </a:r>
          </a:p>
          <a:p>
            <a:pPr marL="353060" indent="-285750" algn="l">
              <a:lnSpc>
                <a:spcPts val="2150"/>
              </a:lnSpc>
              <a:buClr>
                <a:srgbClr val="00AF50"/>
              </a:buClr>
              <a:buFont typeface="Arial" panose="020B0604020202020204" pitchFamily="34" charset="0"/>
              <a:buChar char="•"/>
              <a:tabLst>
                <a:tab pos="193040" algn="l"/>
              </a:tabLst>
            </a:pPr>
            <a:r>
              <a:rPr lang="en-US" sz="2000" dirty="0">
                <a:solidFill>
                  <a:srgbClr val="00B050"/>
                </a:solidFill>
                <a:latin typeface="Times New Roman"/>
                <a:cs typeface="Times New Roman"/>
              </a:rPr>
              <a:t>If you don’t have CSQ, you have to provide a proof of your residence in Quebec for 3, 12 months or 3 years lease at least, taxes, bills, letter from your landlord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F6F4A0-EAAF-4A2A-9948-D7430A42C9FD}"/>
              </a:ext>
            </a:extLst>
          </p:cNvPr>
          <p:cNvSpPr txBox="1"/>
          <p:nvPr/>
        </p:nvSpPr>
        <p:spPr>
          <a:xfrm>
            <a:off x="609600" y="1301253"/>
            <a:ext cx="53187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dirty="0"/>
              <a:t>Required documents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5BC988A-6656-48F8-AF8C-3005FDD55B68}"/>
              </a:ext>
            </a:extLst>
          </p:cNvPr>
          <p:cNvGrpSpPr/>
          <p:nvPr/>
        </p:nvGrpSpPr>
        <p:grpSpPr>
          <a:xfrm>
            <a:off x="4559629" y="361188"/>
            <a:ext cx="3822371" cy="646332"/>
            <a:chOff x="4559629" y="361188"/>
            <a:chExt cx="3822371" cy="646332"/>
          </a:xfrm>
        </p:grpSpPr>
        <p:pic>
          <p:nvPicPr>
            <p:cNvPr id="9" name="Picture 8" descr="Fengye College">
              <a:extLst>
                <a:ext uri="{FF2B5EF4-FFF2-40B4-BE49-F238E27FC236}">
                  <a16:creationId xmlns:a16="http://schemas.microsoft.com/office/drawing/2014/main" id="{2C1C230E-A237-445B-A2CD-C84ABC7846E3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9629" y="361188"/>
              <a:ext cx="1350645" cy="64633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2FDBADF-2FE8-4C51-AFE0-A232E7476D56}"/>
                </a:ext>
              </a:extLst>
            </p:cNvPr>
            <p:cNvSpPr/>
            <p:nvPr/>
          </p:nvSpPr>
          <p:spPr>
            <a:xfrm>
              <a:off x="5715000" y="361188"/>
              <a:ext cx="26670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    FENGYE COLLEGE</a:t>
              </a:r>
              <a:br>
                <a:rPr lang="en-US" dirty="0"/>
              </a:br>
              <a:r>
                <a:rPr lang="en-US" dirty="0"/>
                <a:t>    </a:t>
              </a:r>
              <a:r>
                <a:rPr lang="zh-CN" altLang="en-US" b="1" dirty="0"/>
                <a:t>枫叶学院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9838811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7042" y="2410460"/>
            <a:ext cx="7508240" cy="35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329"/>
              </a:lnSpc>
              <a:tabLst>
                <a:tab pos="268605" algn="l"/>
              </a:tabLst>
            </a:pPr>
            <a:r>
              <a:rPr sz="1900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900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800" spc="-280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2800" spc="-20" dirty="0">
                <a:solidFill>
                  <a:srgbClr val="FF0000"/>
                </a:solidFill>
                <a:latin typeface="Arial"/>
                <a:cs typeface="Arial"/>
              </a:rPr>
              <a:t>ou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0000"/>
                </a:solidFill>
                <a:latin typeface="Arial"/>
                <a:cs typeface="Arial"/>
              </a:rPr>
              <a:t>mu</a:t>
            </a:r>
            <a:r>
              <a:rPr sz="2800" spc="-10" dirty="0">
                <a:solidFill>
                  <a:srgbClr val="FF0000"/>
                </a:solidFill>
                <a:latin typeface="Arial"/>
                <a:cs typeface="Arial"/>
              </a:rPr>
              <a:t>st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0000"/>
                </a:solidFill>
                <a:latin typeface="Arial"/>
                <a:cs typeface="Arial"/>
              </a:rPr>
              <a:t>wr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FF0000"/>
                </a:solidFill>
                <a:latin typeface="Arial"/>
                <a:cs typeface="Arial"/>
              </a:rPr>
              <a:t>te</a:t>
            </a:r>
            <a:r>
              <a:rPr sz="2800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2800" spc="-15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2800" spc="-20" dirty="0">
                <a:solidFill>
                  <a:srgbClr val="FF0000"/>
                </a:solidFill>
                <a:latin typeface="Arial"/>
                <a:cs typeface="Arial"/>
              </a:rPr>
              <a:t>wn</a:t>
            </a:r>
            <a:r>
              <a:rPr sz="2800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0000"/>
                </a:solidFill>
                <a:latin typeface="Arial"/>
                <a:cs typeface="Arial"/>
              </a:rPr>
              <a:t>your</a:t>
            </a:r>
            <a:r>
              <a:rPr sz="2800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sz="2800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800" spc="-20" dirty="0">
                <a:solidFill>
                  <a:srgbClr val="FF0000"/>
                </a:solidFill>
                <a:latin typeface="Arial"/>
                <a:cs typeface="Arial"/>
              </a:rPr>
              <a:t>rm</a:t>
            </a:r>
            <a:r>
              <a:rPr sz="2800" spc="-1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800" spc="-20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2800" spc="-15" dirty="0">
                <a:solidFill>
                  <a:srgbClr val="FF0000"/>
                </a:solidFill>
                <a:latin typeface="Arial"/>
                <a:cs typeface="Arial"/>
              </a:rPr>
              <a:t>ent</a:t>
            </a:r>
            <a:r>
              <a:rPr sz="2800" spc="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0000"/>
                </a:solidFill>
                <a:latin typeface="Arial"/>
                <a:cs typeface="Arial"/>
              </a:rPr>
              <a:t>co</a:t>
            </a:r>
            <a:r>
              <a:rPr sz="2800" spc="-20" dirty="0">
                <a:solidFill>
                  <a:srgbClr val="FF0000"/>
                </a:solidFill>
                <a:latin typeface="Arial"/>
                <a:cs typeface="Arial"/>
              </a:rPr>
              <a:t>de</a:t>
            </a:r>
            <a:r>
              <a:rPr sz="2800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0000"/>
                </a:solidFill>
                <a:latin typeface="Arial"/>
                <a:cs typeface="Arial"/>
              </a:rPr>
              <a:t>on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7042" y="2895600"/>
            <a:ext cx="7815580" cy="32816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8605" marR="953135">
              <a:lnSpc>
                <a:spcPct val="100000"/>
              </a:lnSpc>
            </a:pPr>
            <a:r>
              <a:rPr sz="2800" spc="-2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FF0000"/>
                </a:solidFill>
                <a:latin typeface="Arial"/>
                <a:cs typeface="Arial"/>
              </a:rPr>
              <a:t>ach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sz="2800" spc="-1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800" spc="-20" dirty="0">
                <a:solidFill>
                  <a:srgbClr val="FF0000"/>
                </a:solidFill>
                <a:latin typeface="Arial"/>
                <a:cs typeface="Arial"/>
              </a:rPr>
              <a:t>ge</a:t>
            </a:r>
            <a:r>
              <a:rPr sz="2800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0000"/>
                </a:solidFill>
                <a:latin typeface="Arial"/>
                <a:cs typeface="Arial"/>
              </a:rPr>
              <a:t>of</a:t>
            </a:r>
            <a:r>
              <a:rPr sz="2800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2800" spc="-15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2800" spc="-2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FF0000"/>
                </a:solidFill>
                <a:latin typeface="Arial"/>
                <a:cs typeface="Arial"/>
              </a:rPr>
              <a:t>fo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2800" spc="-25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2800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800" spc="-15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2800" spc="-20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 t</a:t>
            </a:r>
            <a:r>
              <a:rPr sz="2800" spc="-20" dirty="0">
                <a:solidFill>
                  <a:srgbClr val="FF0000"/>
                </a:solidFill>
                <a:latin typeface="Arial"/>
                <a:cs typeface="Arial"/>
              </a:rPr>
              <a:t>he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2800" spc="-15" dirty="0">
                <a:solidFill>
                  <a:srgbClr val="FF0000"/>
                </a:solidFill>
                <a:latin typeface="Arial"/>
                <a:cs typeface="Arial"/>
              </a:rPr>
              <a:t>ocu</a:t>
            </a:r>
            <a:r>
              <a:rPr sz="2800" spc="-20" dirty="0">
                <a:solidFill>
                  <a:srgbClr val="FF0000"/>
                </a:solidFill>
                <a:latin typeface="Arial"/>
                <a:cs typeface="Arial"/>
              </a:rPr>
              <a:t>me</a:t>
            </a:r>
            <a:r>
              <a:rPr sz="2800" spc="-15" dirty="0">
                <a:solidFill>
                  <a:srgbClr val="FF0000"/>
                </a:solidFill>
                <a:latin typeface="Arial"/>
                <a:cs typeface="Arial"/>
              </a:rPr>
              <a:t>nts</a:t>
            </a:r>
            <a:r>
              <a:rPr sz="2800" spc="-10" dirty="0">
                <a:solidFill>
                  <a:srgbClr val="FF0000"/>
                </a:solidFill>
                <a:latin typeface="Arial"/>
                <a:cs typeface="Arial"/>
              </a:rPr>
              <a:t> r</a:t>
            </a:r>
            <a:r>
              <a:rPr sz="2800" spc="-1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800" spc="-20" dirty="0">
                <a:solidFill>
                  <a:srgbClr val="FF0000"/>
                </a:solidFill>
                <a:latin typeface="Arial"/>
                <a:cs typeface="Arial"/>
              </a:rPr>
              <a:t>q</a:t>
            </a:r>
            <a:r>
              <a:rPr sz="2800" spc="-15" dirty="0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sz="2800" spc="-10" dirty="0">
                <a:solidFill>
                  <a:srgbClr val="FF0000"/>
                </a:solidFill>
                <a:latin typeface="Arial"/>
                <a:cs typeface="Arial"/>
              </a:rPr>
              <a:t>ire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2700" dirty="0">
                <a:solidFill>
                  <a:srgbClr val="FF0000"/>
                </a:solidFill>
                <a:latin typeface="Arial"/>
                <a:cs typeface="Arial"/>
              </a:rPr>
              <a:t>,</a:t>
            </a:r>
            <a:endParaRPr sz="27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5"/>
              </a:spcBef>
              <a:tabLst>
                <a:tab pos="342900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spc="15" dirty="0">
                <a:solidFill>
                  <a:srgbClr val="FF0000"/>
                </a:solidFill>
                <a:latin typeface="Arial"/>
                <a:cs typeface="Arial"/>
              </a:rPr>
              <a:t>All the for</a:t>
            </a:r>
            <a:r>
              <a:rPr sz="2700" spc="-15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2700" dirty="0">
                <a:solidFill>
                  <a:srgbClr val="FF0000"/>
                </a:solidFill>
                <a:latin typeface="Arial"/>
                <a:cs typeface="Arial"/>
              </a:rPr>
              <a:t>s </a:t>
            </a:r>
            <a:r>
              <a:rPr sz="2700" spc="-15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2700" dirty="0">
                <a:solidFill>
                  <a:srgbClr val="FF0000"/>
                </a:solidFill>
                <a:latin typeface="Arial"/>
                <a:cs typeface="Arial"/>
              </a:rPr>
              <a:t>ust be</a:t>
            </a:r>
            <a:r>
              <a:rPr sz="2700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FF0000"/>
                </a:solidFill>
                <a:latin typeface="Arial"/>
                <a:cs typeface="Arial"/>
              </a:rPr>
              <a:t>signed</a:t>
            </a:r>
            <a:r>
              <a:rPr sz="2700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4400" dirty="0">
                <a:solidFill>
                  <a:srgbClr val="333333"/>
                </a:solidFill>
                <a:latin typeface="Arial"/>
                <a:cs typeface="Arial"/>
              </a:rPr>
              <a:t>.</a:t>
            </a:r>
            <a:endParaRPr sz="4400" dirty="0">
              <a:latin typeface="Arial"/>
              <a:cs typeface="Arial"/>
            </a:endParaRPr>
          </a:p>
          <a:p>
            <a:pPr marL="1306830" indent="-1294765">
              <a:lnSpc>
                <a:spcPct val="100000"/>
              </a:lnSpc>
              <a:spcBef>
                <a:spcPts val="225"/>
              </a:spcBef>
            </a:pPr>
            <a:r>
              <a:rPr sz="2000" dirty="0">
                <a:latin typeface="Lucida Sans Unicode"/>
                <a:cs typeface="Lucida Sans Unicode"/>
              </a:rPr>
              <a:t>P</a:t>
            </a:r>
            <a:r>
              <a:rPr sz="2000" spc="-10" dirty="0">
                <a:latin typeface="Lucida Sans Unicode"/>
                <a:cs typeface="Lucida Sans Unicode"/>
              </a:rPr>
              <a:t>l</a:t>
            </a:r>
            <a:r>
              <a:rPr sz="2000" spc="-5" dirty="0">
                <a:latin typeface="Lucida Sans Unicode"/>
                <a:cs typeface="Lucida Sans Unicode"/>
              </a:rPr>
              <a:t>eas</a:t>
            </a:r>
            <a:r>
              <a:rPr sz="2000" dirty="0">
                <a:latin typeface="Lucida Sans Unicode"/>
                <a:cs typeface="Lucida Sans Unicode"/>
              </a:rPr>
              <a:t>e</a:t>
            </a:r>
            <a:r>
              <a:rPr sz="2000" spc="-25" dirty="0">
                <a:latin typeface="Lucida Sans Unicode"/>
                <a:cs typeface="Lucida Sans Unicode"/>
              </a:rPr>
              <a:t> </a:t>
            </a:r>
            <a:r>
              <a:rPr sz="2000" spc="-5" dirty="0">
                <a:latin typeface="Lucida Sans Unicode"/>
                <a:cs typeface="Lucida Sans Unicode"/>
              </a:rPr>
              <a:t>a</a:t>
            </a:r>
            <a:r>
              <a:rPr sz="2000" spc="-10" dirty="0">
                <a:latin typeface="Lucida Sans Unicode"/>
                <a:cs typeface="Lucida Sans Unicode"/>
              </a:rPr>
              <a:t>t</a:t>
            </a:r>
            <a:r>
              <a:rPr sz="2000" dirty="0">
                <a:latin typeface="Lucida Sans Unicode"/>
                <a:cs typeface="Lucida Sans Unicode"/>
              </a:rPr>
              <a:t>t</a:t>
            </a:r>
            <a:r>
              <a:rPr sz="2000" spc="-10" dirty="0">
                <a:latin typeface="Lucida Sans Unicode"/>
                <a:cs typeface="Lucida Sans Unicode"/>
              </a:rPr>
              <a:t>a</a:t>
            </a:r>
            <a:r>
              <a:rPr sz="2000" spc="-5" dirty="0">
                <a:latin typeface="Lucida Sans Unicode"/>
                <a:cs typeface="Lucida Sans Unicode"/>
              </a:rPr>
              <a:t>c</a:t>
            </a:r>
            <a:r>
              <a:rPr sz="2000" dirty="0">
                <a:latin typeface="Lucida Sans Unicode"/>
                <a:cs typeface="Lucida Sans Unicode"/>
              </a:rPr>
              <a:t>h the </a:t>
            </a:r>
            <a:r>
              <a:rPr sz="2000" spc="-5" dirty="0">
                <a:latin typeface="Lucida Sans Unicode"/>
                <a:cs typeface="Lucida Sans Unicode"/>
              </a:rPr>
              <a:t>do</a:t>
            </a:r>
            <a:r>
              <a:rPr sz="2000" spc="5" dirty="0">
                <a:latin typeface="Lucida Sans Unicode"/>
                <a:cs typeface="Lucida Sans Unicode"/>
              </a:rPr>
              <a:t>c</a:t>
            </a:r>
            <a:r>
              <a:rPr sz="2000" dirty="0">
                <a:latin typeface="Lucida Sans Unicode"/>
                <a:cs typeface="Lucida Sans Unicode"/>
              </a:rPr>
              <a:t>ume</a:t>
            </a:r>
            <a:r>
              <a:rPr sz="2000" spc="5" dirty="0">
                <a:latin typeface="Lucida Sans Unicode"/>
                <a:cs typeface="Lucida Sans Unicode"/>
              </a:rPr>
              <a:t>n</a:t>
            </a:r>
            <a:r>
              <a:rPr sz="2000" dirty="0">
                <a:latin typeface="Lucida Sans Unicode"/>
                <a:cs typeface="Lucida Sans Unicode"/>
              </a:rPr>
              <a:t>ts</a:t>
            </a:r>
            <a:r>
              <a:rPr sz="2000" spc="-45" dirty="0">
                <a:latin typeface="Lucida Sans Unicode"/>
                <a:cs typeface="Lucida Sans Unicode"/>
              </a:rPr>
              <a:t> </a:t>
            </a:r>
            <a:r>
              <a:rPr sz="2000" spc="-5" dirty="0">
                <a:latin typeface="Lucida Sans Unicode"/>
                <a:cs typeface="Lucida Sans Unicode"/>
              </a:rPr>
              <a:t>requi</a:t>
            </a:r>
            <a:r>
              <a:rPr sz="2000" spc="-10" dirty="0">
                <a:latin typeface="Lucida Sans Unicode"/>
                <a:cs typeface="Lucida Sans Unicode"/>
              </a:rPr>
              <a:t>r</a:t>
            </a:r>
            <a:r>
              <a:rPr sz="2000" spc="-5" dirty="0">
                <a:latin typeface="Lucida Sans Unicode"/>
                <a:cs typeface="Lucida Sans Unicode"/>
              </a:rPr>
              <a:t>e</a:t>
            </a:r>
            <a:r>
              <a:rPr sz="2000" dirty="0">
                <a:latin typeface="Lucida Sans Unicode"/>
                <a:cs typeface="Lucida Sans Unicode"/>
              </a:rPr>
              <a:t>d</a:t>
            </a:r>
            <a:r>
              <a:rPr sz="2000" spc="-25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to the</a:t>
            </a:r>
            <a:r>
              <a:rPr sz="2000" spc="-10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fol</a:t>
            </a:r>
            <a:r>
              <a:rPr sz="2000" spc="-10" dirty="0">
                <a:latin typeface="Lucida Sans Unicode"/>
                <a:cs typeface="Lucida Sans Unicode"/>
              </a:rPr>
              <a:t>l</a:t>
            </a:r>
            <a:r>
              <a:rPr sz="2000" spc="-5" dirty="0">
                <a:latin typeface="Lucida Sans Unicode"/>
                <a:cs typeface="Lucida Sans Unicode"/>
              </a:rPr>
              <a:t>o</a:t>
            </a:r>
            <a:r>
              <a:rPr sz="2000" spc="5" dirty="0">
                <a:latin typeface="Lucida Sans Unicode"/>
                <a:cs typeface="Lucida Sans Unicode"/>
              </a:rPr>
              <a:t>w</a:t>
            </a:r>
            <a:r>
              <a:rPr sz="2000" spc="-5" dirty="0">
                <a:latin typeface="Lucida Sans Unicode"/>
                <a:cs typeface="Lucida Sans Unicode"/>
              </a:rPr>
              <a:t>in</a:t>
            </a:r>
            <a:r>
              <a:rPr sz="2000" dirty="0">
                <a:latin typeface="Lucida Sans Unicode"/>
                <a:cs typeface="Lucida Sans Unicode"/>
              </a:rPr>
              <a:t>g</a:t>
            </a:r>
            <a:r>
              <a:rPr sz="2000" spc="-35" dirty="0">
                <a:latin typeface="Lucida Sans Unicode"/>
                <a:cs typeface="Lucida Sans Unicode"/>
              </a:rPr>
              <a:t> </a:t>
            </a:r>
            <a:r>
              <a:rPr sz="2000" spc="-5" dirty="0">
                <a:latin typeface="Lucida Sans Unicode"/>
                <a:cs typeface="Lucida Sans Unicode"/>
              </a:rPr>
              <a:t>add</a:t>
            </a:r>
            <a:r>
              <a:rPr sz="2000" spc="-10" dirty="0">
                <a:latin typeface="Lucida Sans Unicode"/>
                <a:cs typeface="Lucida Sans Unicode"/>
              </a:rPr>
              <a:t>r</a:t>
            </a:r>
            <a:r>
              <a:rPr sz="2000" spc="-5" dirty="0">
                <a:latin typeface="Lucida Sans Unicode"/>
                <a:cs typeface="Lucida Sans Unicode"/>
              </a:rPr>
              <a:t>ess:</a:t>
            </a:r>
            <a:endParaRPr sz="2000" dirty="0">
              <a:latin typeface="Lucida Sans Unicode"/>
              <a:cs typeface="Lucida Sans Unicode"/>
            </a:endParaRPr>
          </a:p>
          <a:p>
            <a:pPr marL="1306830">
              <a:lnSpc>
                <a:spcPct val="100000"/>
              </a:lnSpc>
              <a:spcBef>
                <a:spcPts val="405"/>
              </a:spcBef>
            </a:pPr>
            <a:r>
              <a:rPr sz="2000" dirty="0">
                <a:latin typeface="Lucida Sans Unicode"/>
                <a:cs typeface="Lucida Sans Unicode"/>
              </a:rPr>
              <a:t>Ai</a:t>
            </a:r>
            <a:r>
              <a:rPr sz="2000" spc="-10" dirty="0">
                <a:latin typeface="Lucida Sans Unicode"/>
                <a:cs typeface="Lucida Sans Unicode"/>
              </a:rPr>
              <a:t>d</a:t>
            </a:r>
            <a:r>
              <a:rPr sz="2000" dirty="0">
                <a:latin typeface="Lucida Sans Unicode"/>
                <a:cs typeface="Lucida Sans Unicode"/>
              </a:rPr>
              <a:t>e </a:t>
            </a:r>
            <a:r>
              <a:rPr sz="2000" spc="-5" dirty="0">
                <a:latin typeface="Lucida Sans Unicode"/>
                <a:cs typeface="Lucida Sans Unicode"/>
              </a:rPr>
              <a:t>Fi</a:t>
            </a:r>
            <a:r>
              <a:rPr sz="2000" spc="5" dirty="0">
                <a:latin typeface="Lucida Sans Unicode"/>
                <a:cs typeface="Lucida Sans Unicode"/>
              </a:rPr>
              <a:t>n</a:t>
            </a:r>
            <a:r>
              <a:rPr sz="2000" spc="-5" dirty="0">
                <a:latin typeface="Lucida Sans Unicode"/>
                <a:cs typeface="Lucida Sans Unicode"/>
              </a:rPr>
              <a:t>an</a:t>
            </a:r>
            <a:r>
              <a:rPr sz="2000" spc="5" dirty="0">
                <a:latin typeface="Lucida Sans Unicode"/>
                <a:cs typeface="Lucida Sans Unicode"/>
              </a:rPr>
              <a:t>c</a:t>
            </a:r>
            <a:r>
              <a:rPr sz="2000" spc="-5" dirty="0">
                <a:latin typeface="Lucida Sans Unicode"/>
                <a:cs typeface="Lucida Sans Unicode"/>
              </a:rPr>
              <a:t>iè</a:t>
            </a:r>
            <a:r>
              <a:rPr sz="2000" spc="-10" dirty="0">
                <a:latin typeface="Lucida Sans Unicode"/>
                <a:cs typeface="Lucida Sans Unicode"/>
              </a:rPr>
              <a:t>r</a:t>
            </a:r>
            <a:r>
              <a:rPr sz="2000" dirty="0">
                <a:latin typeface="Lucida Sans Unicode"/>
                <a:cs typeface="Lucida Sans Unicode"/>
              </a:rPr>
              <a:t>e</a:t>
            </a:r>
            <a:r>
              <a:rPr sz="2000" spc="-5" dirty="0">
                <a:latin typeface="Lucida Sans Unicode"/>
                <a:cs typeface="Lucida Sans Unicode"/>
              </a:rPr>
              <a:t> a</a:t>
            </a:r>
            <a:r>
              <a:rPr sz="2000" spc="-10" dirty="0">
                <a:latin typeface="Lucida Sans Unicode"/>
                <a:cs typeface="Lucida Sans Unicode"/>
              </a:rPr>
              <a:t>u</a:t>
            </a:r>
            <a:r>
              <a:rPr sz="2000" dirty="0">
                <a:latin typeface="Lucida Sans Unicode"/>
                <a:cs typeface="Lucida Sans Unicode"/>
              </a:rPr>
              <a:t>x</a:t>
            </a:r>
            <a:r>
              <a:rPr sz="2000" spc="-40" dirty="0">
                <a:latin typeface="Lucida Sans Unicode"/>
                <a:cs typeface="Lucida Sans Unicode"/>
              </a:rPr>
              <a:t> </a:t>
            </a:r>
            <a:r>
              <a:rPr sz="2000" spc="-5" dirty="0">
                <a:latin typeface="Lucida Sans Unicode"/>
                <a:cs typeface="Lucida Sans Unicode"/>
              </a:rPr>
              <a:t>études</a:t>
            </a:r>
            <a:endParaRPr sz="2000" dirty="0">
              <a:latin typeface="Lucida Sans Unicode"/>
              <a:cs typeface="Lucida Sans Unicode"/>
            </a:endParaRPr>
          </a:p>
          <a:p>
            <a:pPr marL="1064260">
              <a:lnSpc>
                <a:spcPct val="100000"/>
              </a:lnSpc>
              <a:spcBef>
                <a:spcPts val="395"/>
              </a:spcBef>
            </a:pPr>
            <a:r>
              <a:rPr sz="2000" dirty="0">
                <a:latin typeface="Lucida Sans Unicode"/>
                <a:cs typeface="Lucida Sans Unicode"/>
              </a:rPr>
              <a:t>Mini</a:t>
            </a:r>
            <a:r>
              <a:rPr sz="2000" spc="-10" dirty="0">
                <a:latin typeface="Lucida Sans Unicode"/>
                <a:cs typeface="Lucida Sans Unicode"/>
              </a:rPr>
              <a:t>st</a:t>
            </a:r>
            <a:r>
              <a:rPr sz="2000" dirty="0">
                <a:latin typeface="Lucida Sans Unicode"/>
                <a:cs typeface="Lucida Sans Unicode"/>
              </a:rPr>
              <a:t>è</a:t>
            </a:r>
            <a:r>
              <a:rPr sz="2000" spc="-10" dirty="0">
                <a:latin typeface="Lucida Sans Unicode"/>
                <a:cs typeface="Lucida Sans Unicode"/>
              </a:rPr>
              <a:t>r</a:t>
            </a:r>
            <a:r>
              <a:rPr sz="2000" dirty="0">
                <a:latin typeface="Lucida Sans Unicode"/>
                <a:cs typeface="Lucida Sans Unicode"/>
              </a:rPr>
              <a:t>e</a:t>
            </a:r>
            <a:r>
              <a:rPr sz="2000" spc="-10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de L’Édu</a:t>
            </a:r>
            <a:r>
              <a:rPr sz="2000" spc="5" dirty="0">
                <a:latin typeface="Lucida Sans Unicode"/>
                <a:cs typeface="Lucida Sans Unicode"/>
              </a:rPr>
              <a:t>c</a:t>
            </a:r>
            <a:r>
              <a:rPr sz="2000" dirty="0">
                <a:latin typeface="Lucida Sans Unicode"/>
                <a:cs typeface="Lucida Sans Unicode"/>
              </a:rPr>
              <a:t>a</a:t>
            </a:r>
            <a:r>
              <a:rPr sz="2000" spc="-10" dirty="0">
                <a:latin typeface="Lucida Sans Unicode"/>
                <a:cs typeface="Lucida Sans Unicode"/>
              </a:rPr>
              <a:t>t</a:t>
            </a:r>
            <a:r>
              <a:rPr sz="2000" dirty="0">
                <a:latin typeface="Lucida Sans Unicode"/>
                <a:cs typeface="Lucida Sans Unicode"/>
              </a:rPr>
              <a:t>ion</a:t>
            </a:r>
            <a:r>
              <a:rPr sz="2000" spc="-45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du</a:t>
            </a:r>
            <a:r>
              <a:rPr sz="2000" spc="-10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Lois</a:t>
            </a:r>
            <a:r>
              <a:rPr sz="2000" spc="-10" dirty="0">
                <a:latin typeface="Lucida Sans Unicode"/>
                <a:cs typeface="Lucida Sans Unicode"/>
              </a:rPr>
              <a:t>i</a:t>
            </a:r>
            <a:r>
              <a:rPr sz="2000" dirty="0">
                <a:latin typeface="Lucida Sans Unicode"/>
                <a:cs typeface="Lucida Sans Unicode"/>
              </a:rPr>
              <a:t>r</a:t>
            </a:r>
            <a:r>
              <a:rPr sz="2000" spc="-15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et</a:t>
            </a:r>
            <a:r>
              <a:rPr sz="2000" spc="5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du</a:t>
            </a:r>
            <a:r>
              <a:rPr sz="2000" spc="-10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Sport</a:t>
            </a:r>
          </a:p>
          <a:p>
            <a:pPr marL="1225550" marR="3133090">
              <a:lnSpc>
                <a:spcPts val="2810"/>
              </a:lnSpc>
              <a:spcBef>
                <a:spcPts val="145"/>
              </a:spcBef>
            </a:pPr>
            <a:r>
              <a:rPr sz="2000" dirty="0">
                <a:latin typeface="Lucida Sans Unicode"/>
                <a:cs typeface="Lucida Sans Unicode"/>
              </a:rPr>
              <a:t>1035,</a:t>
            </a:r>
            <a:r>
              <a:rPr sz="2000" spc="-30" dirty="0">
                <a:latin typeface="Lucida Sans Unicode"/>
                <a:cs typeface="Lucida Sans Unicode"/>
              </a:rPr>
              <a:t> </a:t>
            </a:r>
            <a:r>
              <a:rPr sz="2000" spc="-5" dirty="0">
                <a:latin typeface="Lucida Sans Unicode"/>
                <a:cs typeface="Lucida Sans Unicode"/>
              </a:rPr>
              <a:t>ru</a:t>
            </a:r>
            <a:r>
              <a:rPr sz="2000" dirty="0">
                <a:latin typeface="Lucida Sans Unicode"/>
                <a:cs typeface="Lucida Sans Unicode"/>
              </a:rPr>
              <a:t>e</a:t>
            </a:r>
            <a:r>
              <a:rPr sz="2000" spc="-10" dirty="0">
                <a:latin typeface="Lucida Sans Unicode"/>
                <a:cs typeface="Lucida Sans Unicode"/>
              </a:rPr>
              <a:t> </a:t>
            </a:r>
            <a:r>
              <a:rPr sz="2000" spc="-5" dirty="0">
                <a:latin typeface="Lucida Sans Unicode"/>
                <a:cs typeface="Lucida Sans Unicode"/>
              </a:rPr>
              <a:t>d</a:t>
            </a:r>
            <a:r>
              <a:rPr sz="2000" dirty="0">
                <a:latin typeface="Lucida Sans Unicode"/>
                <a:cs typeface="Lucida Sans Unicode"/>
              </a:rPr>
              <a:t>e </a:t>
            </a:r>
            <a:r>
              <a:rPr sz="2000" spc="-5" dirty="0">
                <a:latin typeface="Lucida Sans Unicode"/>
                <a:cs typeface="Lucida Sans Unicode"/>
              </a:rPr>
              <a:t>L</a:t>
            </a:r>
            <a:r>
              <a:rPr sz="2000" dirty="0">
                <a:latin typeface="Lucida Sans Unicode"/>
                <a:cs typeface="Lucida Sans Unicode"/>
              </a:rPr>
              <a:t>a</a:t>
            </a:r>
            <a:r>
              <a:rPr sz="2000" spc="-10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C</a:t>
            </a:r>
            <a:r>
              <a:rPr sz="2000" spc="5" dirty="0">
                <a:latin typeface="Lucida Sans Unicode"/>
                <a:cs typeface="Lucida Sans Unicode"/>
              </a:rPr>
              <a:t>h</a:t>
            </a:r>
            <a:r>
              <a:rPr sz="2000" spc="-5" dirty="0">
                <a:latin typeface="Lucida Sans Unicode"/>
                <a:cs typeface="Lucida Sans Unicode"/>
              </a:rPr>
              <a:t>e</a:t>
            </a:r>
            <a:r>
              <a:rPr sz="2000" spc="-10" dirty="0">
                <a:latin typeface="Lucida Sans Unicode"/>
                <a:cs typeface="Lucida Sans Unicode"/>
              </a:rPr>
              <a:t>v</a:t>
            </a:r>
            <a:r>
              <a:rPr sz="2000" spc="-5" dirty="0">
                <a:latin typeface="Lucida Sans Unicode"/>
                <a:cs typeface="Lucida Sans Unicode"/>
              </a:rPr>
              <a:t>rot</a:t>
            </a:r>
            <a:r>
              <a:rPr sz="2000" spc="-10" dirty="0">
                <a:latin typeface="Lucida Sans Unicode"/>
                <a:cs typeface="Lucida Sans Unicode"/>
              </a:rPr>
              <a:t>i</a:t>
            </a:r>
            <a:r>
              <a:rPr sz="2000" spc="-5" dirty="0">
                <a:latin typeface="Lucida Sans Unicode"/>
                <a:cs typeface="Lucida Sans Unicode"/>
              </a:rPr>
              <a:t>ère </a:t>
            </a:r>
            <a:r>
              <a:rPr sz="2000" dirty="0">
                <a:latin typeface="Lucida Sans Unicode"/>
                <a:cs typeface="Lucida Sans Unicode"/>
              </a:rPr>
              <a:t>Qu</a:t>
            </a:r>
            <a:r>
              <a:rPr sz="2000" spc="-5" dirty="0">
                <a:latin typeface="Lucida Sans Unicode"/>
                <a:cs typeface="Lucida Sans Unicode"/>
              </a:rPr>
              <a:t>ébe</a:t>
            </a:r>
            <a:r>
              <a:rPr sz="2000" dirty="0">
                <a:latin typeface="Lucida Sans Unicode"/>
                <a:cs typeface="Lucida Sans Unicode"/>
              </a:rPr>
              <a:t>c</a:t>
            </a:r>
            <a:r>
              <a:rPr sz="2000" spc="-30" dirty="0">
                <a:latin typeface="Lucida Sans Unicode"/>
                <a:cs typeface="Lucida Sans Unicode"/>
              </a:rPr>
              <a:t> </a:t>
            </a:r>
            <a:r>
              <a:rPr sz="2000" spc="-5" dirty="0">
                <a:latin typeface="Lucida Sans Unicode"/>
                <a:cs typeface="Lucida Sans Unicode"/>
              </a:rPr>
              <a:t>(Québe</a:t>
            </a:r>
            <a:r>
              <a:rPr sz="2000" spc="5" dirty="0">
                <a:latin typeface="Lucida Sans Unicode"/>
                <a:cs typeface="Lucida Sans Unicode"/>
              </a:rPr>
              <a:t>c</a:t>
            </a:r>
            <a:r>
              <a:rPr sz="2000" dirty="0">
                <a:latin typeface="Lucida Sans Unicode"/>
                <a:cs typeface="Lucida Sans Unicode"/>
              </a:rPr>
              <a:t>)</a:t>
            </a:r>
            <a:r>
              <a:rPr sz="2000" spc="-25" dirty="0">
                <a:latin typeface="Lucida Sans Unicode"/>
                <a:cs typeface="Lucida Sans Unicode"/>
              </a:rPr>
              <a:t> </a:t>
            </a:r>
            <a:r>
              <a:rPr sz="2000" spc="5" dirty="0">
                <a:latin typeface="Lucida Sans Unicode"/>
                <a:cs typeface="Lucida Sans Unicode"/>
              </a:rPr>
              <a:t>G</a:t>
            </a:r>
            <a:r>
              <a:rPr sz="2000" dirty="0">
                <a:latin typeface="Lucida Sans Unicode"/>
                <a:cs typeface="Lucida Sans Unicode"/>
              </a:rPr>
              <a:t>1R</a:t>
            </a:r>
            <a:r>
              <a:rPr sz="2000" spc="-5" dirty="0">
                <a:latin typeface="Lucida Sans Unicode"/>
                <a:cs typeface="Lucida Sans Unicode"/>
              </a:rPr>
              <a:t> </a:t>
            </a:r>
            <a:r>
              <a:rPr sz="2000" dirty="0">
                <a:latin typeface="Lucida Sans Unicode"/>
                <a:cs typeface="Lucida Sans Unicode"/>
              </a:rPr>
              <a:t>5</a:t>
            </a:r>
            <a:r>
              <a:rPr sz="2000" spc="-5" dirty="0">
                <a:latin typeface="Lucida Sans Unicode"/>
                <a:cs typeface="Lucida Sans Unicode"/>
              </a:rPr>
              <a:t>A</a:t>
            </a:r>
            <a:r>
              <a:rPr sz="2000" dirty="0">
                <a:latin typeface="Lucida Sans Unicode"/>
                <a:cs typeface="Lucida Sans Unicode"/>
              </a:rPr>
              <a:t>5</a:t>
            </a:r>
          </a:p>
        </p:txBody>
      </p:sp>
      <p:sp>
        <p:nvSpPr>
          <p:cNvPr id="4" name="object 4"/>
          <p:cNvSpPr/>
          <p:nvPr/>
        </p:nvSpPr>
        <p:spPr>
          <a:xfrm>
            <a:off x="0" y="684353"/>
            <a:ext cx="5367528" cy="22753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2E2E6E8-F634-4CA0-8DBB-C16F2CF29095}"/>
              </a:ext>
            </a:extLst>
          </p:cNvPr>
          <p:cNvGrpSpPr/>
          <p:nvPr/>
        </p:nvGrpSpPr>
        <p:grpSpPr>
          <a:xfrm>
            <a:off x="4559629" y="361188"/>
            <a:ext cx="3822371" cy="646332"/>
            <a:chOff x="4559629" y="361188"/>
            <a:chExt cx="3822371" cy="646332"/>
          </a:xfrm>
        </p:grpSpPr>
        <p:pic>
          <p:nvPicPr>
            <p:cNvPr id="6" name="Picture 5" descr="Fengye College">
              <a:extLst>
                <a:ext uri="{FF2B5EF4-FFF2-40B4-BE49-F238E27FC236}">
                  <a16:creationId xmlns:a16="http://schemas.microsoft.com/office/drawing/2014/main" id="{07628A17-602A-450B-89FB-AB74207F72F9}"/>
                </a:ext>
              </a:extLst>
            </p:cNvPr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9629" y="361188"/>
              <a:ext cx="1350645" cy="64633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E4E8DC5-18A3-4B04-BC9E-84168E0B0434}"/>
                </a:ext>
              </a:extLst>
            </p:cNvPr>
            <p:cNvSpPr/>
            <p:nvPr/>
          </p:nvSpPr>
          <p:spPr>
            <a:xfrm>
              <a:off x="5715000" y="361188"/>
              <a:ext cx="26670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    FENGYE COLLEGE</a:t>
              </a:r>
              <a:br>
                <a:rPr lang="en-US" dirty="0"/>
              </a:br>
              <a:r>
                <a:rPr lang="en-US" dirty="0"/>
                <a:t>    </a:t>
              </a:r>
              <a:r>
                <a:rPr lang="zh-CN" altLang="en-US" b="1" dirty="0"/>
                <a:t>枫叶学院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564007"/>
            <a:ext cx="7871459" cy="38625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spc="-5" dirty="0">
                <a:latin typeface="Lucida Sans Unicode"/>
                <a:cs typeface="Lucida Sans Unicode"/>
              </a:rPr>
              <a:t>D</a:t>
            </a:r>
            <a:r>
              <a:rPr sz="2700" dirty="0">
                <a:latin typeface="Lucida Sans Unicode"/>
                <a:cs typeface="Lucida Sans Unicode"/>
              </a:rPr>
              <a:t>o</a:t>
            </a:r>
            <a:r>
              <a:rPr sz="2700" spc="-10" dirty="0">
                <a:latin typeface="Lucida Sans Unicode"/>
                <a:cs typeface="Lucida Sans Unicode"/>
              </a:rPr>
              <a:t> </a:t>
            </a:r>
            <a:r>
              <a:rPr sz="2700" spc="-15" dirty="0">
                <a:latin typeface="Lucida Sans Unicode"/>
                <a:cs typeface="Lucida Sans Unicode"/>
              </a:rPr>
              <a:t>not</a:t>
            </a:r>
            <a:r>
              <a:rPr sz="2700" spc="-5" dirty="0">
                <a:latin typeface="Lucida Sans Unicode"/>
                <a:cs typeface="Lucida Sans Unicode"/>
              </a:rPr>
              <a:t> </a:t>
            </a:r>
            <a:r>
              <a:rPr sz="2700" spc="-20" dirty="0">
                <a:latin typeface="Lucida Sans Unicode"/>
                <a:cs typeface="Lucida Sans Unicode"/>
              </a:rPr>
              <a:t>send</a:t>
            </a:r>
            <a:r>
              <a:rPr sz="2700" spc="-5" dirty="0">
                <a:latin typeface="Lucida Sans Unicode"/>
                <a:cs typeface="Lucida Sans Unicode"/>
              </a:rPr>
              <a:t> </a:t>
            </a:r>
            <a:r>
              <a:rPr sz="2700" spc="-10" dirty="0">
                <a:latin typeface="Lucida Sans Unicode"/>
                <a:cs typeface="Lucida Sans Unicode"/>
              </a:rPr>
              <a:t>t</a:t>
            </a:r>
            <a:r>
              <a:rPr sz="2700" spc="-20" dirty="0">
                <a:latin typeface="Lucida Sans Unicode"/>
                <a:cs typeface="Lucida Sans Unicode"/>
              </a:rPr>
              <a:t>he</a:t>
            </a:r>
            <a:r>
              <a:rPr sz="2700" spc="-5" dirty="0">
                <a:latin typeface="Lucida Sans Unicode"/>
                <a:cs typeface="Lucida Sans Unicode"/>
              </a:rPr>
              <a:t> ori</a:t>
            </a:r>
            <a:r>
              <a:rPr sz="2700" spc="-10" dirty="0">
                <a:latin typeface="Lucida Sans Unicode"/>
                <a:cs typeface="Lucida Sans Unicode"/>
              </a:rPr>
              <a:t>g</a:t>
            </a:r>
            <a:r>
              <a:rPr sz="2700" spc="-20" dirty="0">
                <a:latin typeface="Lucida Sans Unicode"/>
                <a:cs typeface="Lucida Sans Unicode"/>
              </a:rPr>
              <a:t>ina</a:t>
            </a:r>
            <a:r>
              <a:rPr sz="2700" spc="-10" dirty="0">
                <a:latin typeface="Lucida Sans Unicode"/>
                <a:cs typeface="Lucida Sans Unicode"/>
              </a:rPr>
              <a:t>l</a:t>
            </a:r>
            <a:r>
              <a:rPr sz="2700" spc="-15" dirty="0">
                <a:latin typeface="Lucida Sans Unicode"/>
                <a:cs typeface="Lucida Sans Unicode"/>
              </a:rPr>
              <a:t> </a:t>
            </a:r>
            <a:r>
              <a:rPr sz="2700" spc="-25" dirty="0">
                <a:latin typeface="Lucida Sans Unicode"/>
                <a:cs typeface="Lucida Sans Unicode"/>
              </a:rPr>
              <a:t>documents.</a:t>
            </a:r>
            <a:endParaRPr sz="2700" dirty="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00" dirty="0">
              <a:latin typeface="Times New Roman"/>
              <a:cs typeface="Times New Roman"/>
            </a:endParaRPr>
          </a:p>
          <a:p>
            <a:pPr marL="268605" marR="5080" indent="-256540">
              <a:lnSpc>
                <a:spcPct val="100000"/>
              </a:lnSpc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spc="-25" dirty="0">
                <a:latin typeface="Lucida Sans Unicode"/>
                <a:cs typeface="Lucida Sans Unicode"/>
              </a:rPr>
              <a:t>Yo</a:t>
            </a:r>
            <a:r>
              <a:rPr sz="2700" spc="-20" dirty="0">
                <a:latin typeface="Lucida Sans Unicode"/>
                <a:cs typeface="Lucida Sans Unicode"/>
              </a:rPr>
              <a:t>u</a:t>
            </a:r>
            <a:r>
              <a:rPr sz="2700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ca</a:t>
            </a:r>
            <a:r>
              <a:rPr sz="2700" dirty="0">
                <a:latin typeface="Lucida Sans Unicode"/>
                <a:cs typeface="Lucida Sans Unicode"/>
              </a:rPr>
              <a:t>n </a:t>
            </a:r>
            <a:r>
              <a:rPr sz="2700" spc="-30" dirty="0">
                <a:latin typeface="Lucida Sans Unicode"/>
                <a:cs typeface="Lucida Sans Unicode"/>
              </a:rPr>
              <a:t>m</a:t>
            </a:r>
            <a:r>
              <a:rPr sz="2700" spc="-25" dirty="0">
                <a:latin typeface="Lucida Sans Unicode"/>
                <a:cs typeface="Lucida Sans Unicode"/>
              </a:rPr>
              <a:t>a</a:t>
            </a:r>
            <a:r>
              <a:rPr sz="2700" spc="-5" dirty="0">
                <a:latin typeface="Lucida Sans Unicode"/>
                <a:cs typeface="Lucida Sans Unicode"/>
              </a:rPr>
              <a:t>k</a:t>
            </a:r>
            <a:r>
              <a:rPr sz="2700" dirty="0">
                <a:latin typeface="Lucida Sans Unicode"/>
                <a:cs typeface="Lucida Sans Unicode"/>
              </a:rPr>
              <a:t>e</a:t>
            </a:r>
            <a:r>
              <a:rPr sz="2700" spc="-10" dirty="0">
                <a:latin typeface="Lucida Sans Unicode"/>
                <a:cs typeface="Lucida Sans Unicode"/>
              </a:rPr>
              <a:t> </a:t>
            </a:r>
            <a:r>
              <a:rPr sz="2700" spc="-20" dirty="0">
                <a:latin typeface="Lucida Sans Unicode"/>
                <a:cs typeface="Lucida Sans Unicode"/>
              </a:rPr>
              <a:t>tru</a:t>
            </a:r>
            <a:r>
              <a:rPr sz="2700" spc="-15" dirty="0">
                <a:latin typeface="Lucida Sans Unicode"/>
                <a:cs typeface="Lucida Sans Unicode"/>
              </a:rPr>
              <a:t>e</a:t>
            </a:r>
            <a:r>
              <a:rPr sz="2700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c</a:t>
            </a:r>
            <a:r>
              <a:rPr sz="2700" spc="-10" dirty="0">
                <a:latin typeface="Lucida Sans Unicode"/>
                <a:cs typeface="Lucida Sans Unicode"/>
              </a:rPr>
              <a:t>o</a:t>
            </a:r>
            <a:r>
              <a:rPr sz="2700" spc="-5" dirty="0">
                <a:latin typeface="Lucida Sans Unicode"/>
                <a:cs typeface="Lucida Sans Unicode"/>
              </a:rPr>
              <a:t>p</a:t>
            </a:r>
            <a:r>
              <a:rPr sz="2700" dirty="0">
                <a:latin typeface="Lucida Sans Unicode"/>
                <a:cs typeface="Lucida Sans Unicode"/>
              </a:rPr>
              <a:t>y</a:t>
            </a:r>
            <a:r>
              <a:rPr sz="2700" spc="5" dirty="0">
                <a:latin typeface="Lucida Sans Unicode"/>
                <a:cs typeface="Lucida Sans Unicode"/>
              </a:rPr>
              <a:t> </a:t>
            </a:r>
            <a:r>
              <a:rPr sz="2700" spc="-15" dirty="0">
                <a:latin typeface="Lucida Sans Unicode"/>
                <a:cs typeface="Lucida Sans Unicode"/>
              </a:rPr>
              <a:t>i</a:t>
            </a:r>
            <a:r>
              <a:rPr sz="2700" spc="-20" dirty="0">
                <a:latin typeface="Lucida Sans Unicode"/>
                <a:cs typeface="Lucida Sans Unicode"/>
              </a:rPr>
              <a:t>n</a:t>
            </a:r>
            <a:r>
              <a:rPr sz="2700" spc="-10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an</a:t>
            </a:r>
            <a:r>
              <a:rPr sz="2700" dirty="0">
                <a:latin typeface="Lucida Sans Unicode"/>
                <a:cs typeface="Lucida Sans Unicode"/>
              </a:rPr>
              <a:t>y </a:t>
            </a:r>
            <a:r>
              <a:rPr sz="2700" spc="-10" dirty="0">
                <a:latin typeface="Lucida Sans Unicode"/>
                <a:cs typeface="Lucida Sans Unicode"/>
              </a:rPr>
              <a:t>c</a:t>
            </a:r>
            <a:r>
              <a:rPr sz="2700" spc="-25" dirty="0">
                <a:latin typeface="Lucida Sans Unicode"/>
                <a:cs typeface="Lucida Sans Unicode"/>
              </a:rPr>
              <a:t>ommunity</a:t>
            </a:r>
            <a:r>
              <a:rPr sz="2700" spc="-15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cent</a:t>
            </a:r>
            <a:r>
              <a:rPr sz="2700" spc="-10" dirty="0">
                <a:latin typeface="Lucida Sans Unicode"/>
                <a:cs typeface="Lucida Sans Unicode"/>
              </a:rPr>
              <a:t>e</a:t>
            </a:r>
            <a:r>
              <a:rPr sz="2700" dirty="0">
                <a:latin typeface="Lucida Sans Unicode"/>
                <a:cs typeface="Lucida Sans Unicode"/>
              </a:rPr>
              <a:t>r</a:t>
            </a:r>
            <a:r>
              <a:rPr sz="2700" spc="-15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aroun</a:t>
            </a:r>
            <a:r>
              <a:rPr sz="2700" dirty="0">
                <a:latin typeface="Lucida Sans Unicode"/>
                <a:cs typeface="Lucida Sans Unicode"/>
              </a:rPr>
              <a:t>d</a:t>
            </a:r>
            <a:r>
              <a:rPr sz="2700" spc="5" dirty="0">
                <a:latin typeface="Lucida Sans Unicode"/>
                <a:cs typeface="Lucida Sans Unicode"/>
              </a:rPr>
              <a:t> </a:t>
            </a:r>
            <a:r>
              <a:rPr sz="2700" spc="-5" dirty="0" smtClean="0">
                <a:latin typeface="Lucida Sans Unicode"/>
                <a:cs typeface="Lucida Sans Unicode"/>
              </a:rPr>
              <a:t>$</a:t>
            </a:r>
            <a:r>
              <a:rPr lang="en-US" sz="2700" spc="-5" dirty="0" smtClean="0">
                <a:latin typeface="Lucida Sans Unicode"/>
                <a:cs typeface="Lucida Sans Unicode"/>
              </a:rPr>
              <a:t>5</a:t>
            </a:r>
            <a:r>
              <a:rPr sz="2700" spc="-5" dirty="0" smtClean="0">
                <a:latin typeface="Lucida Sans Unicode"/>
                <a:cs typeface="Lucida Sans Unicode"/>
              </a:rPr>
              <a:t>/page</a:t>
            </a:r>
            <a:r>
              <a:rPr sz="2700" dirty="0">
                <a:latin typeface="Lucida Sans Unicode"/>
                <a:cs typeface="Lucida Sans Unicode"/>
              </a:rPr>
              <a:t>.</a:t>
            </a:r>
            <a:r>
              <a:rPr sz="2700" spc="10" dirty="0">
                <a:latin typeface="Lucida Sans Unicode"/>
                <a:cs typeface="Lucida Sans Unicode"/>
              </a:rPr>
              <a:t> </a:t>
            </a:r>
            <a:r>
              <a:rPr sz="2700" spc="-25" dirty="0">
                <a:solidFill>
                  <a:srgbClr val="00AF50"/>
                </a:solidFill>
                <a:latin typeface="Lucida Sans Unicode"/>
                <a:cs typeface="Lucida Sans Unicode"/>
              </a:rPr>
              <a:t>Yo</a:t>
            </a:r>
            <a:r>
              <a:rPr sz="2700" spc="-20" dirty="0">
                <a:solidFill>
                  <a:srgbClr val="00AF50"/>
                </a:solidFill>
                <a:latin typeface="Lucida Sans Unicode"/>
                <a:cs typeface="Lucida Sans Unicode"/>
              </a:rPr>
              <a:t>u</a:t>
            </a:r>
            <a:r>
              <a:rPr sz="2700" spc="5" dirty="0">
                <a:solidFill>
                  <a:srgbClr val="00AF50"/>
                </a:solidFill>
                <a:latin typeface="Lucida Sans Unicode"/>
                <a:cs typeface="Lucida Sans Unicode"/>
              </a:rPr>
              <a:t> </a:t>
            </a:r>
            <a:r>
              <a:rPr sz="2700" spc="-5" dirty="0">
                <a:solidFill>
                  <a:srgbClr val="00AF50"/>
                </a:solidFill>
                <a:latin typeface="Lucida Sans Unicode"/>
                <a:cs typeface="Lucida Sans Unicode"/>
              </a:rPr>
              <a:t>ca</a:t>
            </a:r>
            <a:r>
              <a:rPr sz="2700" dirty="0">
                <a:solidFill>
                  <a:srgbClr val="00AF50"/>
                </a:solidFill>
                <a:latin typeface="Lucida Sans Unicode"/>
                <a:cs typeface="Lucida Sans Unicode"/>
              </a:rPr>
              <a:t>n </a:t>
            </a:r>
            <a:r>
              <a:rPr sz="2700" spc="-20" dirty="0">
                <a:solidFill>
                  <a:srgbClr val="00AF50"/>
                </a:solidFill>
                <a:latin typeface="Lucida Sans Unicode"/>
                <a:cs typeface="Lucida Sans Unicode"/>
              </a:rPr>
              <a:t>bring</a:t>
            </a:r>
            <a:r>
              <a:rPr sz="2700" spc="-5" dirty="0">
                <a:solidFill>
                  <a:srgbClr val="00AF50"/>
                </a:solidFill>
                <a:latin typeface="Lucida Sans Unicode"/>
                <a:cs typeface="Lucida Sans Unicode"/>
              </a:rPr>
              <a:t> yo</a:t>
            </a:r>
            <a:r>
              <a:rPr sz="2700" spc="5" dirty="0">
                <a:solidFill>
                  <a:srgbClr val="00AF50"/>
                </a:solidFill>
                <a:latin typeface="Lucida Sans Unicode"/>
                <a:cs typeface="Lucida Sans Unicode"/>
              </a:rPr>
              <a:t>u</a:t>
            </a:r>
            <a:r>
              <a:rPr sz="2700" dirty="0">
                <a:solidFill>
                  <a:srgbClr val="00AF50"/>
                </a:solidFill>
                <a:latin typeface="Lucida Sans Unicode"/>
                <a:cs typeface="Lucida Sans Unicode"/>
              </a:rPr>
              <a:t>r </a:t>
            </a:r>
            <a:r>
              <a:rPr sz="2700" spc="-5" dirty="0">
                <a:solidFill>
                  <a:srgbClr val="00AF50"/>
                </a:solidFill>
                <a:latin typeface="Lucida Sans Unicode"/>
                <a:cs typeface="Lucida Sans Unicode"/>
              </a:rPr>
              <a:t>p</a:t>
            </a:r>
            <a:r>
              <a:rPr sz="2700" spc="5" dirty="0">
                <a:solidFill>
                  <a:srgbClr val="00AF50"/>
                </a:solidFill>
                <a:latin typeface="Lucida Sans Unicode"/>
                <a:cs typeface="Lucida Sans Unicode"/>
              </a:rPr>
              <a:t>h</a:t>
            </a:r>
            <a:r>
              <a:rPr sz="2700" spc="-5" dirty="0">
                <a:solidFill>
                  <a:srgbClr val="00AF50"/>
                </a:solidFill>
                <a:latin typeface="Lucida Sans Unicode"/>
                <a:cs typeface="Lucida Sans Unicode"/>
              </a:rPr>
              <a:t>otoc</a:t>
            </a:r>
            <a:r>
              <a:rPr sz="2700" spc="-15" dirty="0">
                <a:solidFill>
                  <a:srgbClr val="00AF50"/>
                </a:solidFill>
                <a:latin typeface="Lucida Sans Unicode"/>
                <a:cs typeface="Lucida Sans Unicode"/>
              </a:rPr>
              <a:t>o</a:t>
            </a:r>
            <a:r>
              <a:rPr sz="2700" spc="-5" dirty="0">
                <a:solidFill>
                  <a:srgbClr val="00AF50"/>
                </a:solidFill>
                <a:latin typeface="Lucida Sans Unicode"/>
                <a:cs typeface="Lucida Sans Unicode"/>
              </a:rPr>
              <a:t>pie</a:t>
            </a:r>
            <a:r>
              <a:rPr sz="2700" dirty="0">
                <a:solidFill>
                  <a:srgbClr val="00AF50"/>
                </a:solidFill>
                <a:latin typeface="Lucida Sans Unicode"/>
                <a:cs typeface="Lucida Sans Unicode"/>
              </a:rPr>
              <a:t>d </a:t>
            </a:r>
            <a:r>
              <a:rPr sz="2700" spc="5" dirty="0">
                <a:solidFill>
                  <a:srgbClr val="00AF50"/>
                </a:solidFill>
                <a:latin typeface="Lucida Sans Unicode"/>
                <a:cs typeface="Lucida Sans Unicode"/>
              </a:rPr>
              <a:t>d</a:t>
            </a:r>
            <a:r>
              <a:rPr sz="2700" spc="-25" dirty="0">
                <a:solidFill>
                  <a:srgbClr val="00AF50"/>
                </a:solidFill>
                <a:latin typeface="Lucida Sans Unicode"/>
                <a:cs typeface="Lucida Sans Unicode"/>
              </a:rPr>
              <a:t>ocument</a:t>
            </a:r>
            <a:r>
              <a:rPr sz="2700" spc="-15" dirty="0">
                <a:solidFill>
                  <a:srgbClr val="00AF50"/>
                </a:solidFill>
                <a:latin typeface="Lucida Sans Unicode"/>
                <a:cs typeface="Lucida Sans Unicode"/>
              </a:rPr>
              <a:t>s</a:t>
            </a:r>
            <a:r>
              <a:rPr sz="2700" spc="20" dirty="0">
                <a:solidFill>
                  <a:srgbClr val="00AF50"/>
                </a:solidFill>
                <a:latin typeface="Lucida Sans Unicode"/>
                <a:cs typeface="Lucida Sans Unicode"/>
              </a:rPr>
              <a:t> </a:t>
            </a:r>
            <a:r>
              <a:rPr sz="2700" spc="-5" dirty="0">
                <a:solidFill>
                  <a:srgbClr val="FF0000"/>
                </a:solidFill>
                <a:latin typeface="Lucida Sans Unicode"/>
                <a:cs typeface="Lucida Sans Unicode"/>
              </a:rPr>
              <a:t>an</a:t>
            </a:r>
            <a:r>
              <a:rPr sz="2700" dirty="0">
                <a:solidFill>
                  <a:srgbClr val="FF0000"/>
                </a:solidFill>
                <a:latin typeface="Lucida Sans Unicode"/>
                <a:cs typeface="Lucida Sans Unicode"/>
              </a:rPr>
              <a:t>d </a:t>
            </a:r>
            <a:r>
              <a:rPr sz="2700" spc="-10" dirty="0">
                <a:solidFill>
                  <a:srgbClr val="FF0000"/>
                </a:solidFill>
                <a:latin typeface="Lucida Sans Unicode"/>
                <a:cs typeface="Lucida Sans Unicode"/>
              </a:rPr>
              <a:t>t</a:t>
            </a:r>
            <a:r>
              <a:rPr sz="2700" spc="-20" dirty="0">
                <a:solidFill>
                  <a:srgbClr val="FF0000"/>
                </a:solidFill>
                <a:latin typeface="Lucida Sans Unicode"/>
                <a:cs typeface="Lucida Sans Unicode"/>
              </a:rPr>
              <a:t>he</a:t>
            </a:r>
            <a:r>
              <a:rPr sz="2700" spc="-5" dirty="0">
                <a:solidFill>
                  <a:srgbClr val="FF0000"/>
                </a:solidFill>
                <a:latin typeface="Lucida Sans Unicode"/>
                <a:cs typeface="Lucida Sans Unicode"/>
              </a:rPr>
              <a:t> ori</a:t>
            </a:r>
            <a:r>
              <a:rPr sz="2700" spc="-10" dirty="0">
                <a:solidFill>
                  <a:srgbClr val="FF0000"/>
                </a:solidFill>
                <a:latin typeface="Lucida Sans Unicode"/>
                <a:cs typeface="Lucida Sans Unicode"/>
              </a:rPr>
              <a:t>g</a:t>
            </a:r>
            <a:r>
              <a:rPr sz="2700" spc="-20" dirty="0">
                <a:solidFill>
                  <a:srgbClr val="FF0000"/>
                </a:solidFill>
                <a:latin typeface="Lucida Sans Unicode"/>
                <a:cs typeface="Lucida Sans Unicode"/>
              </a:rPr>
              <a:t>ina</a:t>
            </a:r>
            <a:r>
              <a:rPr sz="2700" spc="-10" dirty="0">
                <a:solidFill>
                  <a:srgbClr val="FF0000"/>
                </a:solidFill>
                <a:latin typeface="Lucida Sans Unicode"/>
                <a:cs typeface="Lucida Sans Unicode"/>
              </a:rPr>
              <a:t>l</a:t>
            </a:r>
            <a:r>
              <a:rPr sz="2700" spc="-15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2700" spc="-5" dirty="0">
                <a:solidFill>
                  <a:srgbClr val="00AF50"/>
                </a:solidFill>
                <a:latin typeface="Lucida Sans Unicode"/>
                <a:cs typeface="Lucida Sans Unicode"/>
              </a:rPr>
              <a:t>to </a:t>
            </a:r>
            <a:r>
              <a:rPr lang="en-US" sz="2700" spc="-5" dirty="0" err="1">
                <a:solidFill>
                  <a:srgbClr val="00AF50"/>
                </a:solidFill>
                <a:latin typeface="Lucida Sans Unicode"/>
                <a:cs typeface="Lucida Sans Unicode"/>
              </a:rPr>
              <a:t>Fengye</a:t>
            </a:r>
            <a:r>
              <a:rPr lang="en-US" sz="2700" spc="-5" dirty="0">
                <a:solidFill>
                  <a:srgbClr val="00AF50"/>
                </a:solidFill>
                <a:latin typeface="Lucida Sans Unicode"/>
                <a:cs typeface="Lucida Sans Unicode"/>
              </a:rPr>
              <a:t> College </a:t>
            </a:r>
            <a:r>
              <a:rPr sz="2700" spc="-5" dirty="0">
                <a:solidFill>
                  <a:srgbClr val="00AF50"/>
                </a:solidFill>
                <a:latin typeface="Lucida Sans Unicode"/>
                <a:cs typeface="Lucida Sans Unicode"/>
              </a:rPr>
              <a:t>an</a:t>
            </a:r>
            <a:r>
              <a:rPr sz="2700" dirty="0">
                <a:solidFill>
                  <a:srgbClr val="00AF50"/>
                </a:solidFill>
                <a:latin typeface="Lucida Sans Unicode"/>
                <a:cs typeface="Lucida Sans Unicode"/>
              </a:rPr>
              <a:t>d </a:t>
            </a:r>
            <a:r>
              <a:rPr sz="2700" spc="-20" dirty="0">
                <a:solidFill>
                  <a:srgbClr val="00AF50"/>
                </a:solidFill>
                <a:latin typeface="Lucida Sans Unicode"/>
                <a:cs typeface="Lucida Sans Unicode"/>
              </a:rPr>
              <a:t>ha</a:t>
            </a:r>
            <a:r>
              <a:rPr sz="2700" spc="-30" dirty="0">
                <a:solidFill>
                  <a:srgbClr val="00AF50"/>
                </a:solidFill>
                <a:latin typeface="Lucida Sans Unicode"/>
                <a:cs typeface="Lucida Sans Unicode"/>
              </a:rPr>
              <a:t>v</a:t>
            </a:r>
            <a:r>
              <a:rPr sz="2700" dirty="0">
                <a:solidFill>
                  <a:srgbClr val="00AF50"/>
                </a:solidFill>
                <a:latin typeface="Lucida Sans Unicode"/>
                <a:cs typeface="Lucida Sans Unicode"/>
              </a:rPr>
              <a:t>e</a:t>
            </a:r>
            <a:r>
              <a:rPr sz="2700" spc="-5" dirty="0">
                <a:solidFill>
                  <a:srgbClr val="00AF50"/>
                </a:solidFill>
                <a:latin typeface="Lucida Sans Unicode"/>
                <a:cs typeface="Lucida Sans Unicode"/>
              </a:rPr>
              <a:t> </a:t>
            </a:r>
            <a:r>
              <a:rPr sz="2700" spc="-20" dirty="0">
                <a:solidFill>
                  <a:srgbClr val="00AF50"/>
                </a:solidFill>
                <a:latin typeface="Lucida Sans Unicode"/>
                <a:cs typeface="Lucida Sans Unicode"/>
              </a:rPr>
              <a:t>them</a:t>
            </a:r>
            <a:r>
              <a:rPr sz="2700" spc="-10" dirty="0">
                <a:solidFill>
                  <a:srgbClr val="00AF50"/>
                </a:solidFill>
                <a:latin typeface="Lucida Sans Unicode"/>
                <a:cs typeface="Lucida Sans Unicode"/>
              </a:rPr>
              <a:t> </a:t>
            </a:r>
            <a:r>
              <a:rPr sz="2700" spc="-5" dirty="0">
                <a:solidFill>
                  <a:srgbClr val="00AF50"/>
                </a:solidFill>
                <a:latin typeface="Lucida Sans Unicode"/>
                <a:cs typeface="Lucida Sans Unicode"/>
              </a:rPr>
              <a:t>cer</a:t>
            </a:r>
            <a:r>
              <a:rPr sz="2700" spc="-15" dirty="0">
                <a:solidFill>
                  <a:srgbClr val="00AF50"/>
                </a:solidFill>
                <a:latin typeface="Lucida Sans Unicode"/>
                <a:cs typeface="Lucida Sans Unicode"/>
              </a:rPr>
              <a:t>t</a:t>
            </a:r>
            <a:r>
              <a:rPr sz="2700" spc="-5" dirty="0">
                <a:solidFill>
                  <a:srgbClr val="00AF50"/>
                </a:solidFill>
                <a:latin typeface="Lucida Sans Unicode"/>
                <a:cs typeface="Lucida Sans Unicode"/>
              </a:rPr>
              <a:t>ifie</a:t>
            </a:r>
            <a:r>
              <a:rPr sz="2700" dirty="0">
                <a:solidFill>
                  <a:srgbClr val="00AF50"/>
                </a:solidFill>
                <a:latin typeface="Lucida Sans Unicode"/>
                <a:cs typeface="Lucida Sans Unicode"/>
              </a:rPr>
              <a:t>d</a:t>
            </a:r>
            <a:r>
              <a:rPr sz="2700" spc="-15" dirty="0">
                <a:solidFill>
                  <a:srgbClr val="00AF50"/>
                </a:solidFill>
                <a:latin typeface="Lucida Sans Unicode"/>
                <a:cs typeface="Lucida Sans Unicode"/>
              </a:rPr>
              <a:t> </a:t>
            </a:r>
            <a:r>
              <a:rPr sz="2700" spc="-5" dirty="0">
                <a:solidFill>
                  <a:srgbClr val="00AF50"/>
                </a:solidFill>
                <a:latin typeface="Lucida Sans Unicode"/>
                <a:cs typeface="Lucida Sans Unicode"/>
              </a:rPr>
              <a:t>a</a:t>
            </a:r>
            <a:r>
              <a:rPr sz="2700" dirty="0">
                <a:solidFill>
                  <a:srgbClr val="00AF50"/>
                </a:solidFill>
                <a:latin typeface="Lucida Sans Unicode"/>
                <a:cs typeface="Lucida Sans Unicode"/>
              </a:rPr>
              <a:t>s</a:t>
            </a:r>
            <a:r>
              <a:rPr sz="2700" spc="-15" dirty="0">
                <a:solidFill>
                  <a:srgbClr val="00AF50"/>
                </a:solidFill>
                <a:latin typeface="Lucida Sans Unicode"/>
                <a:cs typeface="Lucida Sans Unicode"/>
              </a:rPr>
              <a:t> </a:t>
            </a:r>
            <a:r>
              <a:rPr sz="2700" spc="-20" dirty="0">
                <a:solidFill>
                  <a:srgbClr val="00AF50"/>
                </a:solidFill>
                <a:latin typeface="Lucida Sans Unicode"/>
                <a:cs typeface="Lucida Sans Unicode"/>
              </a:rPr>
              <a:t>true</a:t>
            </a:r>
            <a:r>
              <a:rPr sz="2700" spc="-15" dirty="0">
                <a:solidFill>
                  <a:srgbClr val="00AF50"/>
                </a:solidFill>
                <a:latin typeface="Lucida Sans Unicode"/>
                <a:cs typeface="Lucida Sans Unicode"/>
              </a:rPr>
              <a:t> </a:t>
            </a:r>
            <a:r>
              <a:rPr sz="2700" spc="-5" dirty="0" err="1">
                <a:solidFill>
                  <a:srgbClr val="00AF50"/>
                </a:solidFill>
                <a:latin typeface="Lucida Sans Unicode"/>
                <a:cs typeface="Lucida Sans Unicode"/>
              </a:rPr>
              <a:t>copie</a:t>
            </a:r>
            <a:r>
              <a:rPr sz="2700" dirty="0" err="1">
                <a:solidFill>
                  <a:srgbClr val="00AF50"/>
                </a:solidFill>
                <a:latin typeface="Lucida Sans Unicode"/>
                <a:cs typeface="Lucida Sans Unicode"/>
              </a:rPr>
              <a:t>s</a:t>
            </a:r>
            <a:r>
              <a:rPr lang="en-US" sz="2700" dirty="0" err="1">
                <a:latin typeface="Lucida Sans Unicode"/>
                <a:cs typeface="Lucida Sans Unicode"/>
              </a:rPr>
              <a:t>.</a:t>
            </a:r>
            <a:r>
              <a:rPr sz="2700" spc="-15" dirty="0" err="1">
                <a:latin typeface="Lucida Sans Unicode"/>
                <a:cs typeface="Lucida Sans Unicode"/>
              </a:rPr>
              <a:t>Pl</a:t>
            </a:r>
            <a:r>
              <a:rPr sz="2700" spc="-25" dirty="0" err="1">
                <a:latin typeface="Lucida Sans Unicode"/>
                <a:cs typeface="Lucida Sans Unicode"/>
              </a:rPr>
              <a:t>e</a:t>
            </a:r>
            <a:r>
              <a:rPr sz="2700" spc="-5" dirty="0" err="1">
                <a:latin typeface="Lucida Sans Unicode"/>
                <a:cs typeface="Lucida Sans Unicode"/>
              </a:rPr>
              <a:t>as</a:t>
            </a:r>
            <a:r>
              <a:rPr sz="2700" dirty="0" err="1">
                <a:latin typeface="Lucida Sans Unicode"/>
                <a:cs typeface="Lucida Sans Unicode"/>
              </a:rPr>
              <a:t>e</a:t>
            </a:r>
            <a:r>
              <a:rPr sz="2700" spc="-15" dirty="0">
                <a:latin typeface="Lucida Sans Unicode"/>
                <a:cs typeface="Lucida Sans Unicode"/>
              </a:rPr>
              <a:t> </a:t>
            </a:r>
            <a:r>
              <a:rPr sz="2700" spc="-10" dirty="0" smtClean="0">
                <a:latin typeface="Lucida Sans Unicode"/>
                <a:cs typeface="Lucida Sans Unicode"/>
              </a:rPr>
              <a:t> </a:t>
            </a:r>
            <a:r>
              <a:rPr sz="2700" dirty="0">
                <a:latin typeface="Lucida Sans Unicode"/>
                <a:cs typeface="Lucida Sans Unicode"/>
              </a:rPr>
              <a:t>make</a:t>
            </a:r>
            <a:r>
              <a:rPr sz="2700" spc="-40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photoc</a:t>
            </a:r>
            <a:r>
              <a:rPr sz="2700" spc="-10" dirty="0">
                <a:latin typeface="Lucida Sans Unicode"/>
                <a:cs typeface="Lucida Sans Unicode"/>
              </a:rPr>
              <a:t>o</a:t>
            </a:r>
            <a:r>
              <a:rPr sz="2700" spc="-5" dirty="0">
                <a:latin typeface="Lucida Sans Unicode"/>
                <a:cs typeface="Lucida Sans Unicode"/>
              </a:rPr>
              <a:t>pie</a:t>
            </a:r>
            <a:r>
              <a:rPr sz="2700" dirty="0">
                <a:latin typeface="Lucida Sans Unicode"/>
                <a:cs typeface="Lucida Sans Unicode"/>
              </a:rPr>
              <a:t>s</a:t>
            </a:r>
            <a:r>
              <a:rPr sz="2700" spc="10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b</a:t>
            </a:r>
            <a:r>
              <a:rPr sz="2700" dirty="0">
                <a:latin typeface="Lucida Sans Unicode"/>
                <a:cs typeface="Lucida Sans Unicode"/>
              </a:rPr>
              <a:t>y</a:t>
            </a:r>
            <a:r>
              <a:rPr sz="2700" spc="-10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yourselves</a:t>
            </a:r>
            <a:r>
              <a:rPr sz="2700" dirty="0">
                <a:latin typeface="Lucida Sans Unicode"/>
                <a:cs typeface="Lucida Sans Unicode"/>
              </a:rPr>
              <a:t>,</a:t>
            </a:r>
            <a:r>
              <a:rPr sz="2700" spc="-20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bec</a:t>
            </a:r>
            <a:r>
              <a:rPr sz="2700" spc="-10" dirty="0">
                <a:latin typeface="Lucida Sans Unicode"/>
                <a:cs typeface="Lucida Sans Unicode"/>
              </a:rPr>
              <a:t>a</a:t>
            </a:r>
            <a:r>
              <a:rPr sz="2700" dirty="0">
                <a:latin typeface="Lucida Sans Unicode"/>
                <a:cs typeface="Lucida Sans Unicode"/>
              </a:rPr>
              <a:t>use </a:t>
            </a:r>
            <a:r>
              <a:rPr sz="2700" spc="-5" dirty="0">
                <a:latin typeface="Lucida Sans Unicode"/>
                <a:cs typeface="Lucida Sans Unicode"/>
              </a:rPr>
              <a:t>ther</a:t>
            </a:r>
            <a:r>
              <a:rPr sz="2700" dirty="0">
                <a:latin typeface="Lucida Sans Unicode"/>
                <a:cs typeface="Lucida Sans Unicode"/>
              </a:rPr>
              <a:t>e</a:t>
            </a:r>
            <a:r>
              <a:rPr sz="2700" spc="-35" dirty="0">
                <a:latin typeface="Lucida Sans Unicode"/>
                <a:cs typeface="Lucida Sans Unicode"/>
              </a:rPr>
              <a:t> </a:t>
            </a:r>
            <a:r>
              <a:rPr sz="2700" spc="-15" dirty="0">
                <a:latin typeface="Lucida Sans Unicode"/>
                <a:cs typeface="Lucida Sans Unicode"/>
              </a:rPr>
              <a:t>is</a:t>
            </a:r>
            <a:r>
              <a:rPr sz="2700" spc="-10" dirty="0">
                <a:latin typeface="Lucida Sans Unicode"/>
                <a:cs typeface="Lucida Sans Unicode"/>
              </a:rPr>
              <a:t> </a:t>
            </a:r>
            <a:r>
              <a:rPr sz="2700" spc="-20" dirty="0">
                <a:latin typeface="Lucida Sans Unicode"/>
                <a:cs typeface="Lucida Sans Unicode"/>
              </a:rPr>
              <a:t>no</a:t>
            </a:r>
            <a:r>
              <a:rPr sz="2700" spc="-5" dirty="0">
                <a:latin typeface="Lucida Sans Unicode"/>
                <a:cs typeface="Lucida Sans Unicode"/>
              </a:rPr>
              <a:t> p</a:t>
            </a:r>
            <a:r>
              <a:rPr sz="2700" spc="5" dirty="0">
                <a:latin typeface="Lucida Sans Unicode"/>
                <a:cs typeface="Lucida Sans Unicode"/>
              </a:rPr>
              <a:t>h</a:t>
            </a:r>
            <a:r>
              <a:rPr sz="2700" spc="-5" dirty="0">
                <a:latin typeface="Lucida Sans Unicode"/>
                <a:cs typeface="Lucida Sans Unicode"/>
              </a:rPr>
              <a:t>otoc</a:t>
            </a:r>
            <a:r>
              <a:rPr sz="2700" spc="-15" dirty="0">
                <a:latin typeface="Lucida Sans Unicode"/>
                <a:cs typeface="Lucida Sans Unicode"/>
              </a:rPr>
              <a:t>o</a:t>
            </a:r>
            <a:r>
              <a:rPr sz="2700" spc="-5" dirty="0">
                <a:latin typeface="Lucida Sans Unicode"/>
                <a:cs typeface="Lucida Sans Unicode"/>
              </a:rPr>
              <a:t>p</a:t>
            </a:r>
            <a:r>
              <a:rPr sz="2700" dirty="0">
                <a:latin typeface="Lucida Sans Unicode"/>
                <a:cs typeface="Lucida Sans Unicode"/>
              </a:rPr>
              <a:t>y</a:t>
            </a:r>
            <a:r>
              <a:rPr sz="2700" spc="25" dirty="0">
                <a:latin typeface="Lucida Sans Unicode"/>
                <a:cs typeface="Lucida Sans Unicode"/>
              </a:rPr>
              <a:t> </a:t>
            </a:r>
            <a:r>
              <a:rPr sz="2700" spc="-15" dirty="0">
                <a:latin typeface="Lucida Sans Unicode"/>
                <a:cs typeface="Lucida Sans Unicode"/>
              </a:rPr>
              <a:t>serv</a:t>
            </a:r>
            <a:r>
              <a:rPr sz="2700" spc="-20" dirty="0">
                <a:latin typeface="Lucida Sans Unicode"/>
                <a:cs typeface="Lucida Sans Unicode"/>
              </a:rPr>
              <a:t>i</a:t>
            </a:r>
            <a:r>
              <a:rPr sz="2700" spc="-5" dirty="0">
                <a:latin typeface="Lucida Sans Unicode"/>
                <a:cs typeface="Lucida Sans Unicode"/>
              </a:rPr>
              <a:t>c</a:t>
            </a:r>
            <a:r>
              <a:rPr sz="2700" dirty="0">
                <a:latin typeface="Lucida Sans Unicode"/>
                <a:cs typeface="Lucida Sans Unicode"/>
              </a:rPr>
              <a:t>e</a:t>
            </a:r>
            <a:r>
              <a:rPr sz="2700" spc="-20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a</a:t>
            </a:r>
            <a:r>
              <a:rPr sz="2700" dirty="0">
                <a:latin typeface="Lucida Sans Unicode"/>
                <a:cs typeface="Lucida Sans Unicode"/>
              </a:rPr>
              <a:t>t </a:t>
            </a:r>
            <a:r>
              <a:rPr lang="en-US" sz="2700" dirty="0" err="1">
                <a:latin typeface="Lucida Sans Unicode"/>
                <a:cs typeface="Lucida Sans Unicode"/>
              </a:rPr>
              <a:t>Fengye</a:t>
            </a:r>
            <a:r>
              <a:rPr sz="2700" spc="-15" dirty="0">
                <a:latin typeface="Lucida Sans Unicode"/>
                <a:cs typeface="Lucida Sans Unicode"/>
              </a:rPr>
              <a:t> </a:t>
            </a:r>
            <a:r>
              <a:rPr sz="2700" dirty="0">
                <a:latin typeface="Lucida Sans Unicode"/>
                <a:cs typeface="Lucida Sans Unicode"/>
              </a:rPr>
              <a:t>Colleg</a:t>
            </a:r>
            <a:r>
              <a:rPr sz="2700" spc="-15" dirty="0">
                <a:latin typeface="Lucida Sans Unicode"/>
                <a:cs typeface="Lucida Sans Unicode"/>
              </a:rPr>
              <a:t>e</a:t>
            </a:r>
            <a:r>
              <a:rPr sz="2700" dirty="0">
                <a:latin typeface="Lucida Sans Unicode"/>
                <a:cs typeface="Lucida Sans Unicode"/>
              </a:rPr>
              <a:t>.</a:t>
            </a:r>
          </a:p>
        </p:txBody>
      </p:sp>
      <p:sp>
        <p:nvSpPr>
          <p:cNvPr id="3" name="object 3"/>
          <p:cNvSpPr/>
          <p:nvPr/>
        </p:nvSpPr>
        <p:spPr>
          <a:xfrm>
            <a:off x="201168" y="361188"/>
            <a:ext cx="2775204" cy="8458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DF5DA12-D625-4D81-888B-60EF2FD6399C}"/>
              </a:ext>
            </a:extLst>
          </p:cNvPr>
          <p:cNvGrpSpPr/>
          <p:nvPr/>
        </p:nvGrpSpPr>
        <p:grpSpPr>
          <a:xfrm>
            <a:off x="4559629" y="361188"/>
            <a:ext cx="3822371" cy="646332"/>
            <a:chOff x="4559629" y="361188"/>
            <a:chExt cx="3822371" cy="646332"/>
          </a:xfrm>
        </p:grpSpPr>
        <p:pic>
          <p:nvPicPr>
            <p:cNvPr id="5" name="Picture 4" descr="Fengye College">
              <a:extLst>
                <a:ext uri="{FF2B5EF4-FFF2-40B4-BE49-F238E27FC236}">
                  <a16:creationId xmlns:a16="http://schemas.microsoft.com/office/drawing/2014/main" id="{D0DD1341-B183-4296-A493-3E9A8E8FB722}"/>
                </a:ext>
              </a:extLst>
            </p:cNvPr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9629" y="361188"/>
              <a:ext cx="1350645" cy="64633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7CFE1EB3-D9D5-4750-9E85-ADD617163498}"/>
                </a:ext>
              </a:extLst>
            </p:cNvPr>
            <p:cNvSpPr/>
            <p:nvPr/>
          </p:nvSpPr>
          <p:spPr>
            <a:xfrm>
              <a:off x="5715000" y="361188"/>
              <a:ext cx="26670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    FENGYE COLLEGE</a:t>
              </a:r>
              <a:br>
                <a:rPr lang="en-US" dirty="0"/>
              </a:br>
              <a:r>
                <a:rPr lang="en-US" dirty="0"/>
                <a:t>    </a:t>
              </a:r>
              <a:r>
                <a:rPr lang="zh-CN" altLang="en-US" b="1" dirty="0"/>
                <a:t>枫叶学院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6270" y="3200400"/>
            <a:ext cx="7745730" cy="12464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8605" marR="12065" indent="-256540">
              <a:lnSpc>
                <a:spcPct val="100000"/>
              </a:lnSpc>
              <a:tabLst>
                <a:tab pos="268605" algn="l"/>
              </a:tabLst>
            </a:pPr>
            <a:r>
              <a:rPr sz="1800" spc="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spc="-5" dirty="0">
                <a:latin typeface="Lucida Sans Unicode"/>
                <a:cs typeface="Lucida Sans Unicode"/>
              </a:rPr>
              <a:t>Mak</a:t>
            </a:r>
            <a:r>
              <a:rPr sz="2700" dirty="0">
                <a:latin typeface="Lucida Sans Unicode"/>
                <a:cs typeface="Lucida Sans Unicode"/>
              </a:rPr>
              <a:t>e</a:t>
            </a:r>
            <a:r>
              <a:rPr sz="2700" spc="-25" dirty="0">
                <a:latin typeface="Lucida Sans Unicode"/>
                <a:cs typeface="Lucida Sans Unicode"/>
              </a:rPr>
              <a:t> </a:t>
            </a:r>
            <a:r>
              <a:rPr sz="2700" dirty="0">
                <a:latin typeface="Lucida Sans Unicode"/>
                <a:cs typeface="Lucida Sans Unicode"/>
              </a:rPr>
              <a:t>sure</a:t>
            </a:r>
            <a:r>
              <a:rPr sz="2700" spc="-35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t</a:t>
            </a:r>
            <a:r>
              <a:rPr sz="2700" dirty="0">
                <a:latin typeface="Lucida Sans Unicode"/>
                <a:cs typeface="Lucida Sans Unicode"/>
              </a:rPr>
              <a:t>o </a:t>
            </a:r>
            <a:r>
              <a:rPr sz="2700" spc="-5" dirty="0">
                <a:latin typeface="Lucida Sans Unicode"/>
                <a:cs typeface="Lucida Sans Unicode"/>
              </a:rPr>
              <a:t>rea</a:t>
            </a:r>
            <a:r>
              <a:rPr sz="2700" dirty="0">
                <a:latin typeface="Lucida Sans Unicode"/>
                <a:cs typeface="Lucida Sans Unicode"/>
              </a:rPr>
              <a:t>d</a:t>
            </a:r>
            <a:r>
              <a:rPr sz="2700" spc="-20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pag</a:t>
            </a:r>
            <a:r>
              <a:rPr sz="2700" spc="-10" dirty="0">
                <a:latin typeface="Lucida Sans Unicode"/>
                <a:cs typeface="Lucida Sans Unicode"/>
              </a:rPr>
              <a:t>e</a:t>
            </a:r>
            <a:r>
              <a:rPr sz="2700" dirty="0">
                <a:latin typeface="Lucida Sans Unicode"/>
                <a:cs typeface="Lucida Sans Unicode"/>
              </a:rPr>
              <a:t>s</a:t>
            </a:r>
            <a:r>
              <a:rPr sz="2700" spc="5" dirty="0">
                <a:latin typeface="Lucida Sans Unicode"/>
                <a:cs typeface="Lucida Sans Unicode"/>
              </a:rPr>
              <a:t> </a:t>
            </a:r>
            <a:r>
              <a:rPr sz="2700" spc="-10" dirty="0">
                <a:latin typeface="Lucida Sans Unicode"/>
                <a:cs typeface="Lucida Sans Unicode"/>
              </a:rPr>
              <a:t>1</a:t>
            </a:r>
            <a:r>
              <a:rPr sz="2700" dirty="0">
                <a:latin typeface="Lucida Sans Unicode"/>
                <a:cs typeface="Lucida Sans Unicode"/>
              </a:rPr>
              <a:t>4</a:t>
            </a:r>
            <a:r>
              <a:rPr sz="2700" spc="5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t</a:t>
            </a:r>
            <a:r>
              <a:rPr sz="2700" dirty="0">
                <a:latin typeface="Lucida Sans Unicode"/>
                <a:cs typeface="Lucida Sans Unicode"/>
              </a:rPr>
              <a:t>o</a:t>
            </a:r>
            <a:r>
              <a:rPr sz="2700" spc="5" dirty="0">
                <a:latin typeface="Lucida Sans Unicode"/>
                <a:cs typeface="Lucida Sans Unicode"/>
              </a:rPr>
              <a:t> </a:t>
            </a:r>
            <a:r>
              <a:rPr sz="2700" spc="-10" dirty="0">
                <a:latin typeface="Lucida Sans Unicode"/>
                <a:cs typeface="Lucida Sans Unicode"/>
              </a:rPr>
              <a:t>2</a:t>
            </a:r>
            <a:r>
              <a:rPr sz="2700" dirty="0">
                <a:latin typeface="Lucida Sans Unicode"/>
                <a:cs typeface="Lucida Sans Unicode"/>
              </a:rPr>
              <a:t>0</a:t>
            </a:r>
            <a:r>
              <a:rPr sz="2700" spc="5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o</a:t>
            </a:r>
            <a:r>
              <a:rPr sz="2700" dirty="0">
                <a:latin typeface="Lucida Sans Unicode"/>
                <a:cs typeface="Lucida Sans Unicode"/>
              </a:rPr>
              <a:t>n the </a:t>
            </a:r>
            <a:r>
              <a:rPr sz="2700" spc="-20" dirty="0">
                <a:latin typeface="Lucida Sans Unicode"/>
                <a:cs typeface="Lucida Sans Unicode"/>
              </a:rPr>
              <a:t>form </a:t>
            </a:r>
            <a:r>
              <a:rPr sz="2700" spc="-25" dirty="0">
                <a:latin typeface="Lucida Sans Unicode"/>
                <a:cs typeface="Lucida Sans Unicode"/>
              </a:rPr>
              <a:t>o</a:t>
            </a:r>
            <a:r>
              <a:rPr sz="2700" spc="-10" dirty="0">
                <a:latin typeface="Lucida Sans Unicode"/>
                <a:cs typeface="Lucida Sans Unicode"/>
              </a:rPr>
              <a:t>f</a:t>
            </a:r>
            <a:r>
              <a:rPr sz="2700" spc="-15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100</a:t>
            </a:r>
            <a:r>
              <a:rPr sz="2700" dirty="0">
                <a:latin typeface="Lucida Sans Unicode"/>
                <a:cs typeface="Lucida Sans Unicode"/>
              </a:rPr>
              <a:t>1</a:t>
            </a:r>
            <a:r>
              <a:rPr sz="2700" spc="35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car</a:t>
            </a:r>
            <a:r>
              <a:rPr sz="2700" spc="-10" dirty="0">
                <a:latin typeface="Lucida Sans Unicode"/>
                <a:cs typeface="Lucida Sans Unicode"/>
              </a:rPr>
              <a:t>e</a:t>
            </a:r>
            <a:r>
              <a:rPr sz="2700" spc="-15" dirty="0">
                <a:latin typeface="Lucida Sans Unicode"/>
                <a:cs typeface="Lucida Sans Unicode"/>
              </a:rPr>
              <a:t>fully</a:t>
            </a:r>
            <a:r>
              <a:rPr sz="2700" spc="-20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befor</a:t>
            </a:r>
            <a:r>
              <a:rPr sz="2700" dirty="0">
                <a:latin typeface="Lucida Sans Unicode"/>
                <a:cs typeface="Lucida Sans Unicode"/>
              </a:rPr>
              <a:t>e</a:t>
            </a:r>
            <a:r>
              <a:rPr sz="2700" spc="-10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yo</a:t>
            </a:r>
            <a:r>
              <a:rPr sz="2700" dirty="0">
                <a:latin typeface="Lucida Sans Unicode"/>
                <a:cs typeface="Lucida Sans Unicode"/>
              </a:rPr>
              <a:t>u</a:t>
            </a:r>
            <a:r>
              <a:rPr sz="2700" spc="5" dirty="0">
                <a:latin typeface="Lucida Sans Unicode"/>
                <a:cs typeface="Lucida Sans Unicode"/>
              </a:rPr>
              <a:t> </a:t>
            </a:r>
            <a:r>
              <a:rPr sz="2700" spc="-10" dirty="0">
                <a:latin typeface="Lucida Sans Unicode"/>
                <a:cs typeface="Lucida Sans Unicode"/>
              </a:rPr>
              <a:t>fill</a:t>
            </a:r>
            <a:r>
              <a:rPr sz="2700" spc="-45" dirty="0">
                <a:latin typeface="Lucida Sans Unicode"/>
                <a:cs typeface="Lucida Sans Unicode"/>
              </a:rPr>
              <a:t> </a:t>
            </a:r>
            <a:r>
              <a:rPr sz="2700" spc="-25" dirty="0">
                <a:latin typeface="Lucida Sans Unicode"/>
                <a:cs typeface="Lucida Sans Unicode"/>
              </a:rPr>
              <a:t>ou</a:t>
            </a:r>
            <a:r>
              <a:rPr sz="2700" spc="-10" dirty="0">
                <a:latin typeface="Lucida Sans Unicode"/>
                <a:cs typeface="Lucida Sans Unicode"/>
              </a:rPr>
              <a:t>t</a:t>
            </a:r>
            <a:r>
              <a:rPr sz="2700" spc="10" dirty="0">
                <a:latin typeface="Lucida Sans Unicode"/>
                <a:cs typeface="Lucida Sans Unicode"/>
              </a:rPr>
              <a:t> </a:t>
            </a:r>
            <a:r>
              <a:rPr sz="2700" spc="-20" dirty="0">
                <a:latin typeface="Lucida Sans Unicode"/>
                <a:cs typeface="Lucida Sans Unicode"/>
              </a:rPr>
              <a:t>the</a:t>
            </a:r>
            <a:r>
              <a:rPr sz="2700" spc="-15" dirty="0">
                <a:latin typeface="Lucida Sans Unicode"/>
                <a:cs typeface="Lucida Sans Unicode"/>
              </a:rPr>
              <a:t> </a:t>
            </a:r>
            <a:r>
              <a:rPr sz="2700" dirty="0">
                <a:latin typeface="Lucida Sans Unicode"/>
                <a:cs typeface="Lucida Sans Unicode"/>
              </a:rPr>
              <a:t>form</a:t>
            </a:r>
            <a:r>
              <a:rPr sz="2700" dirty="0" smtClean="0">
                <a:latin typeface="Lucida Sans Unicode"/>
                <a:cs typeface="Lucida Sans Unicode"/>
              </a:rPr>
              <a:t>.</a:t>
            </a:r>
            <a:endParaRPr sz="2700" dirty="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4800" y="1524000"/>
            <a:ext cx="6876288" cy="8458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E82EC02-BF28-4F24-8F36-261BB86C0A35}"/>
              </a:ext>
            </a:extLst>
          </p:cNvPr>
          <p:cNvGrpSpPr/>
          <p:nvPr/>
        </p:nvGrpSpPr>
        <p:grpSpPr>
          <a:xfrm>
            <a:off x="4559629" y="361188"/>
            <a:ext cx="3822371" cy="646332"/>
            <a:chOff x="4559629" y="361188"/>
            <a:chExt cx="3822371" cy="646332"/>
          </a:xfrm>
        </p:grpSpPr>
        <p:pic>
          <p:nvPicPr>
            <p:cNvPr id="5" name="Picture 4" descr="Fengye College">
              <a:extLst>
                <a:ext uri="{FF2B5EF4-FFF2-40B4-BE49-F238E27FC236}">
                  <a16:creationId xmlns:a16="http://schemas.microsoft.com/office/drawing/2014/main" id="{A4456603-37FA-45B1-9162-D1A6790890DD}"/>
                </a:ext>
              </a:extLst>
            </p:cNvPr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9629" y="361188"/>
              <a:ext cx="1350645" cy="64633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50459B6-7793-4E78-98A3-2B7E8F5B02AE}"/>
                </a:ext>
              </a:extLst>
            </p:cNvPr>
            <p:cNvSpPr/>
            <p:nvPr/>
          </p:nvSpPr>
          <p:spPr>
            <a:xfrm>
              <a:off x="5715000" y="361188"/>
              <a:ext cx="26670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    FENGYE COLLEGE</a:t>
              </a:r>
              <a:br>
                <a:rPr lang="en-US" dirty="0"/>
              </a:br>
              <a:r>
                <a:rPr lang="en-US" dirty="0"/>
                <a:t>    </a:t>
              </a:r>
              <a:r>
                <a:rPr lang="zh-CN" altLang="en-US" b="1" dirty="0"/>
                <a:t>枫叶学院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564007"/>
            <a:ext cx="7472045" cy="3091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-5" dirty="0">
                <a:solidFill>
                  <a:srgbClr val="FF0000"/>
                </a:solidFill>
                <a:latin typeface="Lucida Sans Unicode"/>
                <a:cs typeface="Lucida Sans Unicode"/>
              </a:rPr>
              <a:t>B</a:t>
            </a:r>
            <a:r>
              <a:rPr sz="2700" dirty="0">
                <a:solidFill>
                  <a:srgbClr val="FF0000"/>
                </a:solidFill>
                <a:latin typeface="Lucida Sans Unicode"/>
                <a:cs typeface="Lucida Sans Unicode"/>
              </a:rPr>
              <a:t>e</a:t>
            </a:r>
            <a:r>
              <a:rPr sz="2700" spc="-25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2700" spc="-5" dirty="0">
                <a:solidFill>
                  <a:srgbClr val="FF0000"/>
                </a:solidFill>
                <a:latin typeface="Lucida Sans Unicode"/>
                <a:cs typeface="Lucida Sans Unicode"/>
              </a:rPr>
              <a:t>car</a:t>
            </a:r>
            <a:r>
              <a:rPr sz="2700" spc="-10" dirty="0">
                <a:solidFill>
                  <a:srgbClr val="FF0000"/>
                </a:solidFill>
                <a:latin typeface="Lucida Sans Unicode"/>
                <a:cs typeface="Lucida Sans Unicode"/>
              </a:rPr>
              <a:t>e</a:t>
            </a:r>
            <a:r>
              <a:rPr sz="2700" spc="-15" dirty="0">
                <a:solidFill>
                  <a:srgbClr val="FF0000"/>
                </a:solidFill>
                <a:latin typeface="Lucida Sans Unicode"/>
                <a:cs typeface="Lucida Sans Unicode"/>
              </a:rPr>
              <a:t>ful</a:t>
            </a:r>
            <a:r>
              <a:rPr sz="2700" spc="-5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2700" spc="-15" dirty="0">
                <a:solidFill>
                  <a:srgbClr val="FF0000"/>
                </a:solidFill>
                <a:latin typeface="Lucida Sans Unicode"/>
                <a:cs typeface="Lucida Sans Unicode"/>
              </a:rPr>
              <a:t>a</a:t>
            </a:r>
            <a:r>
              <a:rPr sz="2700" spc="-5" dirty="0">
                <a:solidFill>
                  <a:srgbClr val="FF0000"/>
                </a:solidFill>
                <a:latin typeface="Lucida Sans Unicode"/>
                <a:cs typeface="Lucida Sans Unicode"/>
              </a:rPr>
              <a:t>bout</a:t>
            </a:r>
            <a:endParaRPr sz="27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37528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spc="-15" dirty="0">
                <a:solidFill>
                  <a:srgbClr val="FF0000"/>
                </a:solidFill>
                <a:latin typeface="Lucida Sans Unicode"/>
                <a:cs typeface="Lucida Sans Unicode"/>
              </a:rPr>
              <a:t>Pro</a:t>
            </a:r>
            <a:r>
              <a:rPr sz="2700" spc="-35" dirty="0">
                <a:solidFill>
                  <a:srgbClr val="FF0000"/>
                </a:solidFill>
                <a:latin typeface="Lucida Sans Unicode"/>
                <a:cs typeface="Lucida Sans Unicode"/>
              </a:rPr>
              <a:t>g</a:t>
            </a:r>
            <a:r>
              <a:rPr sz="2700" spc="-5" dirty="0">
                <a:solidFill>
                  <a:srgbClr val="FF0000"/>
                </a:solidFill>
                <a:latin typeface="Lucida Sans Unicode"/>
                <a:cs typeface="Lucida Sans Unicode"/>
              </a:rPr>
              <a:t>ra</a:t>
            </a:r>
            <a:r>
              <a:rPr sz="2700" dirty="0">
                <a:solidFill>
                  <a:srgbClr val="FF0000"/>
                </a:solidFill>
                <a:latin typeface="Lucida Sans Unicode"/>
                <a:cs typeface="Lucida Sans Unicode"/>
              </a:rPr>
              <a:t>m </a:t>
            </a:r>
            <a:r>
              <a:rPr sz="2700" spc="-5" dirty="0">
                <a:solidFill>
                  <a:srgbClr val="FF0000"/>
                </a:solidFill>
                <a:latin typeface="Lucida Sans Unicode"/>
                <a:cs typeface="Lucida Sans Unicode"/>
              </a:rPr>
              <a:t>code</a:t>
            </a:r>
            <a:endParaRPr sz="27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  <a:tabLst>
                <a:tab pos="375285" algn="l"/>
              </a:tabLst>
            </a:pPr>
            <a:r>
              <a:rPr sz="1800" spc="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spc="5" dirty="0">
                <a:solidFill>
                  <a:srgbClr val="FF0000"/>
                </a:solidFill>
                <a:latin typeface="Lucida Sans Unicode"/>
                <a:cs typeface="Lucida Sans Unicode"/>
              </a:rPr>
              <a:t>Star</a:t>
            </a:r>
            <a:r>
              <a:rPr sz="2700" spc="-20" dirty="0">
                <a:solidFill>
                  <a:srgbClr val="FF0000"/>
                </a:solidFill>
                <a:latin typeface="Lucida Sans Unicode"/>
                <a:cs typeface="Lucida Sans Unicode"/>
              </a:rPr>
              <a:t>ting</a:t>
            </a:r>
            <a:r>
              <a:rPr sz="2700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2700" spc="-5" dirty="0">
                <a:solidFill>
                  <a:srgbClr val="FF0000"/>
                </a:solidFill>
                <a:latin typeface="Lucida Sans Unicode"/>
                <a:cs typeface="Lucida Sans Unicode"/>
              </a:rPr>
              <a:t>dat</a:t>
            </a:r>
            <a:r>
              <a:rPr sz="2700" dirty="0">
                <a:solidFill>
                  <a:srgbClr val="FF0000"/>
                </a:solidFill>
                <a:latin typeface="Lucida Sans Unicode"/>
                <a:cs typeface="Lucida Sans Unicode"/>
              </a:rPr>
              <a:t>e </a:t>
            </a:r>
            <a:r>
              <a:rPr sz="2700" spc="-10" dirty="0">
                <a:solidFill>
                  <a:srgbClr val="FF0000"/>
                </a:solidFill>
                <a:latin typeface="Lucida Sans Unicode"/>
                <a:cs typeface="Lucida Sans Unicode"/>
              </a:rPr>
              <a:t>a</a:t>
            </a:r>
            <a:r>
              <a:rPr sz="2700" dirty="0">
                <a:solidFill>
                  <a:srgbClr val="FF0000"/>
                </a:solidFill>
                <a:latin typeface="Lucida Sans Unicode"/>
                <a:cs typeface="Lucida Sans Unicode"/>
              </a:rPr>
              <a:t>nd</a:t>
            </a:r>
            <a:r>
              <a:rPr sz="2700" spc="-10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2700" spc="-20" dirty="0">
                <a:solidFill>
                  <a:srgbClr val="FF0000"/>
                </a:solidFill>
                <a:latin typeface="Lucida Sans Unicode"/>
                <a:cs typeface="Lucida Sans Unicode"/>
              </a:rPr>
              <a:t>endi</a:t>
            </a:r>
            <a:r>
              <a:rPr sz="2700" spc="-15" dirty="0">
                <a:solidFill>
                  <a:srgbClr val="FF0000"/>
                </a:solidFill>
                <a:latin typeface="Lucida Sans Unicode"/>
                <a:cs typeface="Lucida Sans Unicode"/>
              </a:rPr>
              <a:t>n</a:t>
            </a:r>
            <a:r>
              <a:rPr sz="2700" spc="-20" dirty="0">
                <a:solidFill>
                  <a:srgbClr val="FF0000"/>
                </a:solidFill>
                <a:latin typeface="Lucida Sans Unicode"/>
                <a:cs typeface="Lucida Sans Unicode"/>
              </a:rPr>
              <a:t>g</a:t>
            </a:r>
            <a:r>
              <a:rPr sz="2700" spc="-30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2700" spc="-5" dirty="0">
                <a:solidFill>
                  <a:srgbClr val="FF0000"/>
                </a:solidFill>
                <a:latin typeface="Lucida Sans Unicode"/>
                <a:cs typeface="Lucida Sans Unicode"/>
              </a:rPr>
              <a:t>date</a:t>
            </a:r>
            <a:endParaRPr sz="27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  <a:tabLst>
                <a:tab pos="268605" algn="l"/>
              </a:tabLst>
            </a:pPr>
            <a:r>
              <a:rPr sz="1800" spc="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spc="-20" dirty="0">
                <a:solidFill>
                  <a:srgbClr val="FF0000"/>
                </a:solidFill>
                <a:latin typeface="Lucida Sans Unicode"/>
                <a:cs typeface="Lucida Sans Unicode"/>
              </a:rPr>
              <a:t>In</a:t>
            </a:r>
            <a:r>
              <a:rPr sz="2700" spc="-10" dirty="0">
                <a:solidFill>
                  <a:srgbClr val="FF0000"/>
                </a:solidFill>
                <a:latin typeface="Lucida Sans Unicode"/>
                <a:cs typeface="Lucida Sans Unicode"/>
              </a:rPr>
              <a:t>s</a:t>
            </a:r>
            <a:r>
              <a:rPr sz="2700" spc="-20" dirty="0">
                <a:solidFill>
                  <a:srgbClr val="FF0000"/>
                </a:solidFill>
                <a:latin typeface="Lucida Sans Unicode"/>
                <a:cs typeface="Lucida Sans Unicode"/>
              </a:rPr>
              <a:t>titution</a:t>
            </a:r>
            <a:r>
              <a:rPr sz="2700" spc="-30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2700" spc="-20" dirty="0">
                <a:solidFill>
                  <a:srgbClr val="FF0000"/>
                </a:solidFill>
                <a:latin typeface="Lucida Sans Unicode"/>
                <a:cs typeface="Lucida Sans Unicode"/>
              </a:rPr>
              <a:t>name</a:t>
            </a:r>
            <a:r>
              <a:rPr sz="2700" spc="-25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2700" spc="-5" dirty="0">
                <a:solidFill>
                  <a:srgbClr val="FF0000"/>
                </a:solidFill>
                <a:latin typeface="Lucida Sans Unicode"/>
                <a:cs typeface="Lucida Sans Unicode"/>
              </a:rPr>
              <a:t>an</a:t>
            </a:r>
            <a:r>
              <a:rPr sz="2700" dirty="0">
                <a:solidFill>
                  <a:srgbClr val="FF0000"/>
                </a:solidFill>
                <a:latin typeface="Lucida Sans Unicode"/>
                <a:cs typeface="Lucida Sans Unicode"/>
              </a:rPr>
              <a:t>d </a:t>
            </a:r>
            <a:r>
              <a:rPr sz="2700" spc="-10" dirty="0">
                <a:solidFill>
                  <a:srgbClr val="FF0000"/>
                </a:solidFill>
                <a:latin typeface="Lucida Sans Unicode"/>
                <a:cs typeface="Lucida Sans Unicode"/>
              </a:rPr>
              <a:t>c</a:t>
            </a:r>
            <a:r>
              <a:rPr sz="2700" spc="-5" dirty="0">
                <a:solidFill>
                  <a:srgbClr val="FF0000"/>
                </a:solidFill>
                <a:latin typeface="Lucida Sans Unicode"/>
                <a:cs typeface="Lucida Sans Unicode"/>
              </a:rPr>
              <a:t>ode</a:t>
            </a:r>
            <a:endParaRPr sz="2700">
              <a:latin typeface="Lucida Sans Unicode"/>
              <a:cs typeface="Lucida Sans Unicode"/>
            </a:endParaRPr>
          </a:p>
          <a:p>
            <a:pPr marL="268605" marR="5080" indent="389890">
              <a:lnSpc>
                <a:spcPct val="100000"/>
              </a:lnSpc>
              <a:spcBef>
                <a:spcPts val="395"/>
              </a:spcBef>
              <a:tabLst>
                <a:tab pos="1605280" algn="l"/>
              </a:tabLst>
            </a:pPr>
            <a:r>
              <a:rPr sz="2700" spc="-15" dirty="0">
                <a:solidFill>
                  <a:srgbClr val="00AF50"/>
                </a:solidFill>
                <a:latin typeface="Lucida Sans Unicode"/>
                <a:cs typeface="Lucida Sans Unicode"/>
              </a:rPr>
              <a:t>*</a:t>
            </a:r>
            <a:r>
              <a:rPr sz="2700" spc="-30" dirty="0">
                <a:solidFill>
                  <a:srgbClr val="00AF50"/>
                </a:solidFill>
                <a:latin typeface="Lucida Sans Unicode"/>
                <a:cs typeface="Lucida Sans Unicode"/>
              </a:rPr>
              <a:t>*</a:t>
            </a:r>
            <a:r>
              <a:rPr sz="2700" spc="-15" dirty="0">
                <a:solidFill>
                  <a:srgbClr val="00AF50"/>
                </a:solidFill>
                <a:latin typeface="Lucida Sans Unicode"/>
                <a:cs typeface="Lucida Sans Unicode"/>
              </a:rPr>
              <a:t>*</a:t>
            </a:r>
            <a:r>
              <a:rPr sz="2700" spc="-30" dirty="0">
                <a:solidFill>
                  <a:srgbClr val="00AF50"/>
                </a:solidFill>
                <a:latin typeface="Lucida Sans Unicode"/>
                <a:cs typeface="Lucida Sans Unicode"/>
              </a:rPr>
              <a:t>*</a:t>
            </a:r>
            <a:r>
              <a:rPr sz="2700" spc="-15" dirty="0">
                <a:solidFill>
                  <a:srgbClr val="00AF50"/>
                </a:solidFill>
                <a:latin typeface="Lucida Sans Unicode"/>
                <a:cs typeface="Lucida Sans Unicode"/>
              </a:rPr>
              <a:t>Pl</a:t>
            </a:r>
            <a:r>
              <a:rPr sz="2700" spc="-25" dirty="0">
                <a:solidFill>
                  <a:srgbClr val="00AF50"/>
                </a:solidFill>
                <a:latin typeface="Lucida Sans Unicode"/>
                <a:cs typeface="Lucida Sans Unicode"/>
              </a:rPr>
              <a:t>e</a:t>
            </a:r>
            <a:r>
              <a:rPr sz="2700" spc="-5" dirty="0">
                <a:solidFill>
                  <a:srgbClr val="00AF50"/>
                </a:solidFill>
                <a:latin typeface="Lucida Sans Unicode"/>
                <a:cs typeface="Lucida Sans Unicode"/>
              </a:rPr>
              <a:t>as</a:t>
            </a:r>
            <a:r>
              <a:rPr sz="2700" dirty="0">
                <a:solidFill>
                  <a:srgbClr val="00AF50"/>
                </a:solidFill>
                <a:latin typeface="Lucida Sans Unicode"/>
                <a:cs typeface="Lucida Sans Unicode"/>
              </a:rPr>
              <a:t>e </a:t>
            </a:r>
            <a:r>
              <a:rPr sz="2700" spc="-35" dirty="0">
                <a:solidFill>
                  <a:srgbClr val="00AF50"/>
                </a:solidFill>
                <a:latin typeface="Lucida Sans Unicode"/>
                <a:cs typeface="Lucida Sans Unicode"/>
              </a:rPr>
              <a:t>w</a:t>
            </a:r>
            <a:r>
              <a:rPr sz="2700" spc="-5" dirty="0">
                <a:solidFill>
                  <a:srgbClr val="00AF50"/>
                </a:solidFill>
                <a:latin typeface="Lucida Sans Unicode"/>
                <a:cs typeface="Lucida Sans Unicode"/>
              </a:rPr>
              <a:t>rit</a:t>
            </a:r>
            <a:r>
              <a:rPr sz="2700" dirty="0">
                <a:solidFill>
                  <a:srgbClr val="00AF50"/>
                </a:solidFill>
                <a:latin typeface="Lucida Sans Unicode"/>
                <a:cs typeface="Lucida Sans Unicode"/>
              </a:rPr>
              <a:t>e </a:t>
            </a:r>
            <a:r>
              <a:rPr sz="2700" spc="-10" dirty="0">
                <a:solidFill>
                  <a:srgbClr val="00AF50"/>
                </a:solidFill>
                <a:latin typeface="Lucida Sans Unicode"/>
                <a:cs typeface="Lucida Sans Unicode"/>
              </a:rPr>
              <a:t>t</a:t>
            </a:r>
            <a:r>
              <a:rPr sz="2700" spc="-20" dirty="0">
                <a:solidFill>
                  <a:srgbClr val="00AF50"/>
                </a:solidFill>
                <a:latin typeface="Lucida Sans Unicode"/>
                <a:cs typeface="Lucida Sans Unicode"/>
              </a:rPr>
              <a:t>he</a:t>
            </a:r>
            <a:r>
              <a:rPr sz="2700" spc="-15" dirty="0">
                <a:solidFill>
                  <a:srgbClr val="00AF50"/>
                </a:solidFill>
                <a:latin typeface="Lucida Sans Unicode"/>
                <a:cs typeface="Lucida Sans Unicode"/>
              </a:rPr>
              <a:t> </a:t>
            </a:r>
            <a:r>
              <a:rPr sz="2700" spc="-25" dirty="0">
                <a:solidFill>
                  <a:srgbClr val="00AF50"/>
                </a:solidFill>
                <a:latin typeface="Lucida Sans Unicode"/>
                <a:cs typeface="Lucida Sans Unicode"/>
              </a:rPr>
              <a:t>answe</a:t>
            </a:r>
            <a:r>
              <a:rPr sz="2700" spc="-15" dirty="0">
                <a:solidFill>
                  <a:srgbClr val="00AF50"/>
                </a:solidFill>
                <a:latin typeface="Lucida Sans Unicode"/>
                <a:cs typeface="Lucida Sans Unicode"/>
              </a:rPr>
              <a:t>r </a:t>
            </a:r>
            <a:r>
              <a:rPr sz="2700" spc="-5" dirty="0">
                <a:solidFill>
                  <a:srgbClr val="00AF50"/>
                </a:solidFill>
                <a:latin typeface="Lucida Sans Unicode"/>
                <a:cs typeface="Lucida Sans Unicode"/>
              </a:rPr>
              <a:t>bas</a:t>
            </a:r>
            <a:r>
              <a:rPr sz="2700" dirty="0">
                <a:solidFill>
                  <a:srgbClr val="00AF50"/>
                </a:solidFill>
                <a:latin typeface="Lucida Sans Unicode"/>
                <a:cs typeface="Lucida Sans Unicode"/>
              </a:rPr>
              <a:t>e</a:t>
            </a:r>
            <a:r>
              <a:rPr sz="2700" spc="-10" dirty="0">
                <a:solidFill>
                  <a:srgbClr val="00AF50"/>
                </a:solidFill>
                <a:latin typeface="Lucida Sans Unicode"/>
                <a:cs typeface="Lucida Sans Unicode"/>
              </a:rPr>
              <a:t> </a:t>
            </a:r>
            <a:r>
              <a:rPr sz="2700" spc="-25" dirty="0">
                <a:solidFill>
                  <a:srgbClr val="00AF50"/>
                </a:solidFill>
                <a:latin typeface="Lucida Sans Unicode"/>
                <a:cs typeface="Lucida Sans Unicode"/>
              </a:rPr>
              <a:t>o</a:t>
            </a:r>
            <a:r>
              <a:rPr sz="2700" spc="-20" dirty="0">
                <a:solidFill>
                  <a:srgbClr val="00AF50"/>
                </a:solidFill>
                <a:latin typeface="Lucida Sans Unicode"/>
                <a:cs typeface="Lucida Sans Unicode"/>
              </a:rPr>
              <a:t>n</a:t>
            </a:r>
            <a:r>
              <a:rPr sz="2700" dirty="0">
                <a:solidFill>
                  <a:srgbClr val="00AF50"/>
                </a:solidFill>
                <a:latin typeface="Lucida Sans Unicode"/>
                <a:cs typeface="Lucida Sans Unicode"/>
              </a:rPr>
              <a:t> </a:t>
            </a:r>
            <a:r>
              <a:rPr sz="2700" spc="-5" dirty="0">
                <a:solidFill>
                  <a:srgbClr val="00AF50"/>
                </a:solidFill>
                <a:latin typeface="Lucida Sans Unicode"/>
                <a:cs typeface="Lucida Sans Unicode"/>
              </a:rPr>
              <a:t>yo</a:t>
            </a:r>
            <a:r>
              <a:rPr sz="2700" spc="5" dirty="0">
                <a:solidFill>
                  <a:srgbClr val="00AF50"/>
                </a:solidFill>
                <a:latin typeface="Lucida Sans Unicode"/>
                <a:cs typeface="Lucida Sans Unicode"/>
              </a:rPr>
              <a:t>u</a:t>
            </a:r>
            <a:r>
              <a:rPr sz="2700" dirty="0">
                <a:solidFill>
                  <a:srgbClr val="00AF50"/>
                </a:solidFill>
                <a:latin typeface="Lucida Sans Unicode"/>
                <a:cs typeface="Lucida Sans Unicode"/>
              </a:rPr>
              <a:t>r </a:t>
            </a:r>
            <a:r>
              <a:rPr sz="2700" spc="-5" dirty="0">
                <a:solidFill>
                  <a:srgbClr val="00AF50"/>
                </a:solidFill>
                <a:latin typeface="Lucida Sans Unicode"/>
                <a:cs typeface="Lucida Sans Unicode"/>
              </a:rPr>
              <a:t>officia</a:t>
            </a:r>
            <a:r>
              <a:rPr sz="2700" dirty="0">
                <a:solidFill>
                  <a:srgbClr val="00AF50"/>
                </a:solidFill>
                <a:latin typeface="Lucida Sans Unicode"/>
                <a:cs typeface="Lucida Sans Unicode"/>
              </a:rPr>
              <a:t>l	</a:t>
            </a:r>
            <a:r>
              <a:rPr sz="2700" b="1" spc="-5" dirty="0">
                <a:solidFill>
                  <a:srgbClr val="FF0000"/>
                </a:solidFill>
                <a:latin typeface="Lucida Sans Unicode"/>
                <a:cs typeface="Lucida Sans Unicode"/>
              </a:rPr>
              <a:t>i</a:t>
            </a:r>
            <a:r>
              <a:rPr sz="2700" b="1" spc="-10" dirty="0">
                <a:solidFill>
                  <a:srgbClr val="FF0000"/>
                </a:solidFill>
                <a:latin typeface="Lucida Sans Unicode"/>
                <a:cs typeface="Lucida Sans Unicode"/>
              </a:rPr>
              <a:t>nsc</a:t>
            </a:r>
            <a:r>
              <a:rPr sz="2700" b="1" spc="-20" dirty="0">
                <a:solidFill>
                  <a:srgbClr val="FF0000"/>
                </a:solidFill>
                <a:latin typeface="Lucida Sans Unicode"/>
                <a:cs typeface="Lucida Sans Unicode"/>
              </a:rPr>
              <a:t>r</a:t>
            </a:r>
            <a:r>
              <a:rPr sz="2700" b="1" spc="-5" dirty="0">
                <a:solidFill>
                  <a:srgbClr val="FF0000"/>
                </a:solidFill>
                <a:latin typeface="Lucida Sans Unicode"/>
                <a:cs typeface="Lucida Sans Unicode"/>
              </a:rPr>
              <a:t>i</a:t>
            </a:r>
            <a:r>
              <a:rPr sz="2700" b="1" spc="-20" dirty="0">
                <a:solidFill>
                  <a:srgbClr val="FF0000"/>
                </a:solidFill>
                <a:latin typeface="Lucida Sans Unicode"/>
                <a:cs typeface="Lucida Sans Unicode"/>
              </a:rPr>
              <a:t>pt</a:t>
            </a:r>
            <a:r>
              <a:rPr sz="2700" b="1" dirty="0">
                <a:solidFill>
                  <a:srgbClr val="FF0000"/>
                </a:solidFill>
                <a:latin typeface="Lucida Sans Unicode"/>
                <a:cs typeface="Lucida Sans Unicode"/>
              </a:rPr>
              <a:t>i</a:t>
            </a:r>
            <a:r>
              <a:rPr sz="2700" b="1" spc="-25" dirty="0">
                <a:solidFill>
                  <a:srgbClr val="FF0000"/>
                </a:solidFill>
                <a:latin typeface="Lucida Sans Unicode"/>
                <a:cs typeface="Lucida Sans Unicode"/>
              </a:rPr>
              <a:t>o</a:t>
            </a:r>
            <a:r>
              <a:rPr sz="2700" b="1" spc="-20" dirty="0">
                <a:solidFill>
                  <a:srgbClr val="FF0000"/>
                </a:solidFill>
                <a:latin typeface="Lucida Sans Unicode"/>
                <a:cs typeface="Lucida Sans Unicode"/>
              </a:rPr>
              <a:t>n</a:t>
            </a:r>
            <a:r>
              <a:rPr sz="2700" b="1" spc="-65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2700" b="1" dirty="0">
                <a:solidFill>
                  <a:srgbClr val="FF0000"/>
                </a:solidFill>
                <a:latin typeface="Lucida Sans Unicode"/>
                <a:cs typeface="Lucida Sans Unicode"/>
              </a:rPr>
              <a:t>f</a:t>
            </a:r>
            <a:r>
              <a:rPr sz="2700" b="1" spc="-10" dirty="0">
                <a:solidFill>
                  <a:srgbClr val="FF0000"/>
                </a:solidFill>
                <a:latin typeface="Lucida Sans Unicode"/>
                <a:cs typeface="Lucida Sans Unicode"/>
              </a:rPr>
              <a:t>or</a:t>
            </a:r>
            <a:r>
              <a:rPr sz="2700" b="1" spc="-30" dirty="0">
                <a:solidFill>
                  <a:srgbClr val="FF0000"/>
                </a:solidFill>
                <a:latin typeface="Lucida Sans Unicode"/>
                <a:cs typeface="Lucida Sans Unicode"/>
              </a:rPr>
              <a:t>m</a:t>
            </a:r>
            <a:endParaRPr sz="27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4923" y="832103"/>
            <a:ext cx="18287" cy="228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46E76AA-5035-4919-840C-E4739E5784B5}"/>
              </a:ext>
            </a:extLst>
          </p:cNvPr>
          <p:cNvGrpSpPr/>
          <p:nvPr/>
        </p:nvGrpSpPr>
        <p:grpSpPr>
          <a:xfrm>
            <a:off x="4559629" y="361188"/>
            <a:ext cx="3822371" cy="646332"/>
            <a:chOff x="4559629" y="361188"/>
            <a:chExt cx="3822371" cy="646332"/>
          </a:xfrm>
        </p:grpSpPr>
        <p:pic>
          <p:nvPicPr>
            <p:cNvPr id="5" name="Picture 4" descr="Fengye College">
              <a:extLst>
                <a:ext uri="{FF2B5EF4-FFF2-40B4-BE49-F238E27FC236}">
                  <a16:creationId xmlns:a16="http://schemas.microsoft.com/office/drawing/2014/main" id="{554436FC-7421-4AE8-A1A4-1F9D305D41A2}"/>
                </a:ext>
              </a:extLst>
            </p:cNvPr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9629" y="361188"/>
              <a:ext cx="1350645" cy="64633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004047A-E7E9-4AA4-AF1C-A08B053D0C9F}"/>
                </a:ext>
              </a:extLst>
            </p:cNvPr>
            <p:cNvSpPr/>
            <p:nvPr/>
          </p:nvSpPr>
          <p:spPr>
            <a:xfrm>
              <a:off x="5715000" y="361188"/>
              <a:ext cx="26670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    FENGYE COLLEGE</a:t>
              </a:r>
              <a:br>
                <a:rPr lang="en-US" dirty="0"/>
              </a:br>
              <a:r>
                <a:rPr lang="en-US" dirty="0"/>
                <a:t>    </a:t>
              </a:r>
              <a:r>
                <a:rPr lang="zh-CN" altLang="en-US" b="1" dirty="0"/>
                <a:t>枫叶学院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65337" y="2294553"/>
            <a:ext cx="5715635" cy="4103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210"/>
              </a:lnSpc>
            </a:pPr>
            <a:r>
              <a:rPr lang="fa-IR" sz="2700" spc="75" dirty="0">
                <a:latin typeface="Arial"/>
                <a:cs typeface="Arial"/>
              </a:rPr>
              <a:t>شما در این مرکز مشغول به تحصیل هستید </a:t>
            </a:r>
            <a:r>
              <a:rPr sz="2700" spc="340" dirty="0">
                <a:latin typeface="Arial"/>
                <a:cs typeface="Arial"/>
              </a:rPr>
              <a:t> </a:t>
            </a: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endParaRPr sz="1800" dirty="0">
              <a:latin typeface="Wingdings 3"/>
              <a:cs typeface="Wingdings 3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2000" y="3306229"/>
            <a:ext cx="6520180" cy="9746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6680">
              <a:lnSpc>
                <a:spcPct val="100000"/>
              </a:lnSpc>
            </a:pPr>
            <a:r>
              <a:rPr lang="en-US" sz="2800" spc="-25" dirty="0">
                <a:solidFill>
                  <a:srgbClr val="FF0000"/>
                </a:solidFill>
                <a:latin typeface="Lucida Sans Unicode"/>
                <a:cs typeface="Lucida Sans Unicode"/>
              </a:rPr>
              <a:t>St. Pius X Career Center</a:t>
            </a:r>
            <a:endParaRPr sz="280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  <a:tabLst>
                <a:tab pos="1666239" algn="l"/>
              </a:tabLst>
            </a:pPr>
            <a:r>
              <a:rPr sz="3200" dirty="0">
                <a:solidFill>
                  <a:srgbClr val="FF0000"/>
                </a:solidFill>
                <a:latin typeface="Lucida Sans Unicode"/>
                <a:cs typeface="Lucida Sans Unicode"/>
              </a:rPr>
              <a:t>Code</a:t>
            </a:r>
            <a:r>
              <a:rPr lang="en-US" sz="3200" dirty="0">
                <a:solidFill>
                  <a:srgbClr val="FF0000"/>
                </a:solidFill>
                <a:latin typeface="Lucida Sans Unicode"/>
                <a:cs typeface="Lucida Sans Unicode"/>
              </a:rPr>
              <a:t>:</a:t>
            </a:r>
            <a:r>
              <a:rPr sz="3200" dirty="0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lang="en-US" sz="3200" dirty="0">
                <a:solidFill>
                  <a:srgbClr val="FF0000"/>
                </a:solidFill>
                <a:latin typeface="Lucida Sans Unicode"/>
                <a:cs typeface="Lucida Sans Unicode"/>
              </a:rPr>
              <a:t>887408</a:t>
            </a:r>
            <a:endParaRPr sz="3200" dirty="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7446" y="5105400"/>
            <a:ext cx="8061111" cy="474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700"/>
              </a:lnSpc>
            </a:pPr>
            <a:r>
              <a:rPr lang="fa-IR" sz="3200" dirty="0">
                <a:latin typeface="Arial"/>
                <a:cs typeface="Arial"/>
              </a:rPr>
              <a:t>غیبت های شما روی وام و بورس شما تاثیر گذار است.       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642210" y="1341202"/>
            <a:ext cx="5961887" cy="7040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B3CCD86-EADE-460A-905A-9575FDBA31FA}"/>
              </a:ext>
            </a:extLst>
          </p:cNvPr>
          <p:cNvGrpSpPr/>
          <p:nvPr/>
        </p:nvGrpSpPr>
        <p:grpSpPr>
          <a:xfrm>
            <a:off x="1155895" y="457200"/>
            <a:ext cx="3420643" cy="646332"/>
            <a:chOff x="4885156" y="361188"/>
            <a:chExt cx="3420643" cy="646332"/>
          </a:xfrm>
        </p:grpSpPr>
        <p:pic>
          <p:nvPicPr>
            <p:cNvPr id="7" name="Picture 6" descr="Fengye College">
              <a:extLst>
                <a:ext uri="{FF2B5EF4-FFF2-40B4-BE49-F238E27FC236}">
                  <a16:creationId xmlns:a16="http://schemas.microsoft.com/office/drawing/2014/main" id="{D4FC86A1-D554-43C0-B935-F673FEBBB58B}"/>
                </a:ext>
              </a:extLst>
            </p:cNvPr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85156" y="361188"/>
              <a:ext cx="1350645" cy="64633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12E5E9D-582A-4290-90FF-2446DBC7AEE9}"/>
                </a:ext>
              </a:extLst>
            </p:cNvPr>
            <p:cNvSpPr/>
            <p:nvPr/>
          </p:nvSpPr>
          <p:spPr>
            <a:xfrm>
              <a:off x="6235800" y="361188"/>
              <a:ext cx="2069999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FENGYE COLLEGE</a:t>
              </a:r>
              <a:br>
                <a:rPr lang="en-US" dirty="0"/>
              </a:br>
              <a:r>
                <a:rPr lang="zh-CN" altLang="en-US" b="1" dirty="0"/>
                <a:t>枫叶学院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2025943"/>
            <a:ext cx="6215380" cy="45858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68605" algn="l"/>
              </a:tabLst>
            </a:pPr>
            <a:r>
              <a:rPr sz="1800" spc="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spc="5" dirty="0">
                <a:solidFill>
                  <a:srgbClr val="FF0000"/>
                </a:solidFill>
                <a:latin typeface="Lucida Sans Unicode"/>
                <a:cs typeface="Lucida Sans Unicode"/>
              </a:rPr>
              <a:t>S</a:t>
            </a:r>
            <a:r>
              <a:rPr sz="2700" spc="-10" dirty="0">
                <a:solidFill>
                  <a:srgbClr val="FF0000"/>
                </a:solidFill>
                <a:latin typeface="Lucida Sans Unicode"/>
                <a:cs typeface="Lucida Sans Unicode"/>
              </a:rPr>
              <a:t>a</a:t>
            </a:r>
            <a:r>
              <a:rPr sz="2700" spc="-5" dirty="0">
                <a:solidFill>
                  <a:srgbClr val="FF0000"/>
                </a:solidFill>
                <a:latin typeface="Lucida Sans Unicode"/>
                <a:cs typeface="Lucida Sans Unicode"/>
              </a:rPr>
              <a:t>le</a:t>
            </a:r>
            <a:r>
              <a:rPr sz="2700" dirty="0">
                <a:solidFill>
                  <a:srgbClr val="FF0000"/>
                </a:solidFill>
                <a:latin typeface="Lucida Sans Unicode"/>
                <a:cs typeface="Lucida Sans Unicode"/>
              </a:rPr>
              <a:t>s</a:t>
            </a:r>
            <a:r>
              <a:rPr sz="2700" spc="-30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2700" spc="-5" dirty="0">
                <a:solidFill>
                  <a:srgbClr val="FF0000"/>
                </a:solidFill>
                <a:latin typeface="Lucida Sans Unicode"/>
                <a:cs typeface="Lucida Sans Unicode"/>
              </a:rPr>
              <a:t>R</a:t>
            </a:r>
            <a:r>
              <a:rPr sz="2700" spc="-10" dirty="0">
                <a:solidFill>
                  <a:srgbClr val="FF0000"/>
                </a:solidFill>
                <a:latin typeface="Lucida Sans Unicode"/>
                <a:cs typeface="Lucida Sans Unicode"/>
              </a:rPr>
              <a:t>e</a:t>
            </a:r>
            <a:r>
              <a:rPr sz="2700" spc="-5" dirty="0">
                <a:solidFill>
                  <a:srgbClr val="FF0000"/>
                </a:solidFill>
                <a:latin typeface="Lucida Sans Unicode"/>
                <a:cs typeface="Lucida Sans Unicode"/>
              </a:rPr>
              <a:t>presentatio</a:t>
            </a:r>
            <a:r>
              <a:rPr sz="2700" dirty="0">
                <a:solidFill>
                  <a:srgbClr val="FF0000"/>
                </a:solidFill>
                <a:latin typeface="Lucida Sans Unicode"/>
                <a:cs typeface="Lucida Sans Unicode"/>
              </a:rPr>
              <a:t>n</a:t>
            </a:r>
            <a:r>
              <a:rPr sz="2700" spc="-15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2700" spc="-5" dirty="0">
                <a:solidFill>
                  <a:srgbClr val="FF0000"/>
                </a:solidFill>
                <a:latin typeface="Lucida Sans Unicode"/>
                <a:cs typeface="Lucida Sans Unicode"/>
              </a:rPr>
              <a:t>------05</a:t>
            </a:r>
            <a:r>
              <a:rPr sz="2700" spc="-15" dirty="0">
                <a:solidFill>
                  <a:srgbClr val="FF0000"/>
                </a:solidFill>
                <a:latin typeface="Lucida Sans Unicode"/>
                <a:cs typeface="Lucida Sans Unicode"/>
              </a:rPr>
              <a:t>8</a:t>
            </a:r>
            <a:r>
              <a:rPr sz="2700" spc="-5" dirty="0">
                <a:solidFill>
                  <a:srgbClr val="FF0000"/>
                </a:solidFill>
                <a:latin typeface="Lucida Sans Unicode"/>
                <a:cs typeface="Lucida Sans Unicode"/>
              </a:rPr>
              <a:t>23</a:t>
            </a:r>
            <a:endParaRPr sz="2700" dirty="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35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68605" algn="l"/>
              </a:tabLst>
            </a:pPr>
            <a:r>
              <a:rPr sz="1800" spc="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spc="5" dirty="0">
                <a:latin typeface="Lucida Sans Unicode"/>
                <a:cs typeface="Lucida Sans Unicode"/>
              </a:rPr>
              <a:t>Star</a:t>
            </a:r>
            <a:r>
              <a:rPr sz="2700" spc="-20" dirty="0">
                <a:latin typeface="Lucida Sans Unicode"/>
                <a:cs typeface="Lucida Sans Unicode"/>
              </a:rPr>
              <a:t>ting</a:t>
            </a:r>
            <a:r>
              <a:rPr sz="2700" spc="-15" dirty="0">
                <a:latin typeface="Lucida Sans Unicode"/>
                <a:cs typeface="Lucida Sans Unicode"/>
              </a:rPr>
              <a:t> </a:t>
            </a:r>
            <a:r>
              <a:rPr sz="2700" dirty="0">
                <a:latin typeface="Lucida Sans Unicode"/>
                <a:cs typeface="Lucida Sans Unicode"/>
              </a:rPr>
              <a:t>a</a:t>
            </a:r>
            <a:r>
              <a:rPr sz="2700" spc="-5" dirty="0">
                <a:latin typeface="Lucida Sans Unicode"/>
                <a:cs typeface="Lucida Sans Unicode"/>
              </a:rPr>
              <a:t> </a:t>
            </a:r>
            <a:r>
              <a:rPr sz="2700" spc="-10" dirty="0">
                <a:latin typeface="Lucida Sans Unicode"/>
                <a:cs typeface="Lucida Sans Unicode"/>
              </a:rPr>
              <a:t>B</a:t>
            </a:r>
            <a:r>
              <a:rPr sz="2700" spc="-15" dirty="0">
                <a:latin typeface="Lucida Sans Unicode"/>
                <a:cs typeface="Lucida Sans Unicode"/>
              </a:rPr>
              <a:t>usin</a:t>
            </a:r>
            <a:r>
              <a:rPr sz="2700" spc="-20" dirty="0">
                <a:latin typeface="Lucida Sans Unicode"/>
                <a:cs typeface="Lucida Sans Unicode"/>
              </a:rPr>
              <a:t>es</a:t>
            </a:r>
            <a:r>
              <a:rPr sz="2700" spc="-15" dirty="0">
                <a:latin typeface="Lucida Sans Unicode"/>
                <a:cs typeface="Lucida Sans Unicode"/>
              </a:rPr>
              <a:t>s</a:t>
            </a:r>
            <a:r>
              <a:rPr sz="2700" spc="-25" dirty="0">
                <a:latin typeface="Lucida Sans Unicode"/>
                <a:cs typeface="Lucida Sans Unicode"/>
              </a:rPr>
              <a:t> ------</a:t>
            </a:r>
            <a:r>
              <a:rPr sz="2700" spc="-20" dirty="0">
                <a:latin typeface="Lucida Sans Unicode"/>
                <a:cs typeface="Lucida Sans Unicode"/>
              </a:rPr>
              <a:t>-</a:t>
            </a:r>
            <a:r>
              <a:rPr sz="2700" spc="10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05764</a:t>
            </a:r>
            <a:endParaRPr sz="2700" dirty="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9"/>
              </a:spcBef>
            </a:pPr>
            <a:endParaRPr sz="35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spc="-15" dirty="0">
                <a:solidFill>
                  <a:srgbClr val="006FC0"/>
                </a:solidFill>
                <a:latin typeface="Lucida Sans Unicode"/>
                <a:cs typeface="Lucida Sans Unicode"/>
              </a:rPr>
              <a:t>Prof</a:t>
            </a:r>
            <a:r>
              <a:rPr sz="2700" spc="-30" dirty="0">
                <a:solidFill>
                  <a:srgbClr val="006FC0"/>
                </a:solidFill>
                <a:latin typeface="Lucida Sans Unicode"/>
                <a:cs typeface="Lucida Sans Unicode"/>
              </a:rPr>
              <a:t>e</a:t>
            </a:r>
            <a:r>
              <a:rPr sz="2700" spc="-15" dirty="0">
                <a:solidFill>
                  <a:srgbClr val="006FC0"/>
                </a:solidFill>
                <a:latin typeface="Lucida Sans Unicode"/>
                <a:cs typeface="Lucida Sans Unicode"/>
              </a:rPr>
              <a:t>ssional</a:t>
            </a:r>
            <a:r>
              <a:rPr sz="2700" spc="-40" dirty="0">
                <a:solidFill>
                  <a:srgbClr val="006FC0"/>
                </a:solidFill>
                <a:latin typeface="Lucida Sans Unicode"/>
                <a:cs typeface="Lucida Sans Unicode"/>
              </a:rPr>
              <a:t> </a:t>
            </a:r>
            <a:r>
              <a:rPr sz="2700" dirty="0">
                <a:solidFill>
                  <a:srgbClr val="006FC0"/>
                </a:solidFill>
                <a:latin typeface="Lucida Sans Unicode"/>
                <a:cs typeface="Lucida Sans Unicode"/>
              </a:rPr>
              <a:t>Sal</a:t>
            </a:r>
            <a:r>
              <a:rPr sz="2700" spc="-15" dirty="0">
                <a:solidFill>
                  <a:srgbClr val="006FC0"/>
                </a:solidFill>
                <a:latin typeface="Lucida Sans Unicode"/>
                <a:cs typeface="Lucida Sans Unicode"/>
              </a:rPr>
              <a:t>es</a:t>
            </a:r>
            <a:r>
              <a:rPr sz="2700" spc="-5" dirty="0">
                <a:solidFill>
                  <a:srgbClr val="006FC0"/>
                </a:solidFill>
                <a:latin typeface="Lucida Sans Unicode"/>
                <a:cs typeface="Lucida Sans Unicode"/>
              </a:rPr>
              <a:t> </a:t>
            </a:r>
            <a:r>
              <a:rPr sz="2700" spc="-25" dirty="0">
                <a:solidFill>
                  <a:srgbClr val="006FC0"/>
                </a:solidFill>
                <a:latin typeface="Lucida Sans Unicode"/>
                <a:cs typeface="Lucida Sans Unicode"/>
              </a:rPr>
              <a:t>---------</a:t>
            </a:r>
            <a:r>
              <a:rPr sz="2700" spc="-5" dirty="0" smtClean="0">
                <a:solidFill>
                  <a:srgbClr val="006FC0"/>
                </a:solidFill>
                <a:latin typeface="Lucida Sans Unicode"/>
                <a:cs typeface="Lucida Sans Unicode"/>
              </a:rPr>
              <a:t>05821</a:t>
            </a:r>
            <a:endParaRPr lang="en-US" sz="2700" spc="-5" dirty="0" smtClean="0">
              <a:solidFill>
                <a:srgbClr val="006FC0"/>
              </a:solidFill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tabLst>
                <a:tab pos="268605" algn="l"/>
              </a:tabLst>
            </a:pPr>
            <a:endParaRPr lang="en-US" sz="2700" spc="-5" dirty="0">
              <a:solidFill>
                <a:srgbClr val="006FC0"/>
              </a:solidFill>
              <a:latin typeface="Lucida Sans Unicode"/>
              <a:cs typeface="Lucida Sans Unicode"/>
            </a:endParaRPr>
          </a:p>
          <a:p>
            <a:pPr marL="469900" indent="-457200">
              <a:buFont typeface="Wingdings 3" panose="05040102010807070707" pitchFamily="18" charset="2"/>
              <a:buChar char="}"/>
              <a:tabLst>
                <a:tab pos="268605" algn="l"/>
              </a:tabLst>
            </a:pPr>
            <a:r>
              <a:rPr lang="en-US" sz="2800" spc="15" dirty="0" smtClean="0">
                <a:solidFill>
                  <a:srgbClr val="2CA1BE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Travel </a:t>
            </a:r>
            <a:r>
              <a:rPr lang="en-US" sz="2800" spc="15" dirty="0">
                <a:solidFill>
                  <a:srgbClr val="2CA1BE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sales</a:t>
            </a:r>
            <a:r>
              <a:rPr lang="en-US" sz="2800" spc="15" dirty="0">
                <a:solidFill>
                  <a:srgbClr val="2CA1B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----------------------</a:t>
            </a:r>
            <a:r>
              <a:rPr lang="en-US" sz="2800" spc="15" dirty="0" smtClean="0">
                <a:solidFill>
                  <a:srgbClr val="2CA1B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05736</a:t>
            </a:r>
          </a:p>
          <a:p>
            <a:pPr marL="298450" indent="-285750">
              <a:buFont typeface="Wingdings 3" panose="05040102010807070707" pitchFamily="18" charset="2"/>
              <a:buChar char="}"/>
              <a:tabLst>
                <a:tab pos="268605" algn="l"/>
              </a:tabLst>
            </a:pPr>
            <a:endParaRPr lang="en-US" sz="2800" spc="15" dirty="0">
              <a:solidFill>
                <a:srgbClr val="2CA1B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8450" indent="-285750">
              <a:buFont typeface="Wingdings 3" panose="05040102010807070707" pitchFamily="18" charset="2"/>
              <a:buChar char="}"/>
              <a:tabLst>
                <a:tab pos="268605" algn="l"/>
              </a:tabLst>
            </a:pPr>
            <a:r>
              <a:rPr lang="en-US" sz="2800" spc="15" dirty="0">
                <a:solidFill>
                  <a:srgbClr val="2CA1BE"/>
                </a:solidFill>
                <a:latin typeface="Lucida Sans Typewriter" panose="020B0509030504030204" pitchFamily="49" charset="0"/>
                <a:cs typeface="Wingdings 3"/>
              </a:rPr>
              <a:t>Accounting-----------05731</a:t>
            </a:r>
            <a:endParaRPr lang="en-US" sz="2800" spc="15" dirty="0">
              <a:solidFill>
                <a:srgbClr val="2CA1BE"/>
              </a:solidFill>
              <a:latin typeface="Wingdings 3"/>
              <a:cs typeface="Wingdings 3"/>
            </a:endParaRPr>
          </a:p>
          <a:p>
            <a:pPr marL="298450" indent="-285750">
              <a:buFont typeface="Wingdings 3" panose="05040102010807070707" pitchFamily="18" charset="2"/>
              <a:buChar char="}"/>
              <a:tabLst>
                <a:tab pos="268605" algn="l"/>
              </a:tabLst>
            </a:pPr>
            <a:endParaRPr lang="en-US" spc="15" dirty="0">
              <a:solidFill>
                <a:srgbClr val="2CA1B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  <a:tabLst>
                <a:tab pos="268605" algn="l"/>
              </a:tabLst>
            </a:pPr>
            <a:endParaRPr dirty="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848355" y="315468"/>
            <a:ext cx="6089904" cy="8915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1385DA4-5DAC-4046-B383-8E4C7880131E}"/>
              </a:ext>
            </a:extLst>
          </p:cNvPr>
          <p:cNvGrpSpPr/>
          <p:nvPr/>
        </p:nvGrpSpPr>
        <p:grpSpPr>
          <a:xfrm>
            <a:off x="1155895" y="457200"/>
            <a:ext cx="3420643" cy="646332"/>
            <a:chOff x="4885156" y="361188"/>
            <a:chExt cx="3420643" cy="646332"/>
          </a:xfrm>
        </p:grpSpPr>
        <p:pic>
          <p:nvPicPr>
            <p:cNvPr id="5" name="Picture 4" descr="Fengye College">
              <a:extLst>
                <a:ext uri="{FF2B5EF4-FFF2-40B4-BE49-F238E27FC236}">
                  <a16:creationId xmlns:a16="http://schemas.microsoft.com/office/drawing/2014/main" id="{9BCE4CE8-436D-4877-943E-F6B85088C3A2}"/>
                </a:ext>
              </a:extLst>
            </p:cNvPr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85156" y="361188"/>
              <a:ext cx="1350645" cy="64633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A766CD4-F310-4F81-91A5-277708C7096C}"/>
                </a:ext>
              </a:extLst>
            </p:cNvPr>
            <p:cNvSpPr/>
            <p:nvPr/>
          </p:nvSpPr>
          <p:spPr>
            <a:xfrm>
              <a:off x="6235800" y="361188"/>
              <a:ext cx="2069999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FENGYE COLLEGE</a:t>
              </a:r>
              <a:br>
                <a:rPr lang="en-US" dirty="0"/>
              </a:br>
              <a:r>
                <a:rPr lang="zh-CN" altLang="en-US" b="1" dirty="0"/>
                <a:t>枫叶学院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8132" y="2514600"/>
            <a:ext cx="7962265" cy="19159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41069">
              <a:lnSpc>
                <a:spcPts val="2740"/>
              </a:lnSpc>
              <a:tabLst>
                <a:tab pos="4991735" algn="l"/>
              </a:tabLst>
            </a:pPr>
            <a:r>
              <a:rPr lang="fa-IR" sz="2700" i="1" dirty="0">
                <a:latin typeface="Times New Roman"/>
                <a:cs typeface="Times New Roman"/>
              </a:rPr>
              <a:t>کد دانشجویی از 4 حرف و 8 عدد تشکیل شده که توسط </a:t>
            </a:r>
            <a:r>
              <a:rPr sz="2700" i="1" dirty="0" err="1">
                <a:latin typeface="Times New Roman"/>
                <a:cs typeface="Times New Roman"/>
              </a:rPr>
              <a:t>Minis</a:t>
            </a:r>
            <a:r>
              <a:rPr sz="2700" i="1" spc="5" dirty="0" err="1">
                <a:latin typeface="Times New Roman"/>
                <a:cs typeface="Times New Roman"/>
              </a:rPr>
              <a:t>t</a:t>
            </a:r>
            <a:r>
              <a:rPr sz="2700" i="1" spc="-15" dirty="0" err="1">
                <a:latin typeface="Times New Roman"/>
                <a:cs typeface="Times New Roman"/>
              </a:rPr>
              <a:t>è</a:t>
            </a:r>
            <a:r>
              <a:rPr sz="2700" i="1" spc="-90" dirty="0" err="1">
                <a:latin typeface="Times New Roman"/>
                <a:cs typeface="Times New Roman"/>
              </a:rPr>
              <a:t>r</a:t>
            </a:r>
            <a:r>
              <a:rPr sz="2700" i="1" dirty="0" err="1">
                <a:latin typeface="Times New Roman"/>
                <a:cs typeface="Times New Roman"/>
              </a:rPr>
              <a:t>e</a:t>
            </a:r>
            <a:r>
              <a:rPr sz="2700" i="1" spc="-5" dirty="0">
                <a:latin typeface="Times New Roman"/>
                <a:cs typeface="Times New Roman"/>
              </a:rPr>
              <a:t> </a:t>
            </a:r>
            <a:r>
              <a:rPr sz="2700" i="1" dirty="0">
                <a:latin typeface="Times New Roman"/>
                <a:cs typeface="Times New Roman"/>
              </a:rPr>
              <a:t>de</a:t>
            </a:r>
            <a:r>
              <a:rPr sz="2700" i="1" spc="-5" dirty="0">
                <a:latin typeface="Times New Roman"/>
                <a:cs typeface="Times New Roman"/>
              </a:rPr>
              <a:t> </a:t>
            </a:r>
            <a:r>
              <a:rPr sz="2700" i="1" dirty="0">
                <a:latin typeface="Times New Roman"/>
                <a:cs typeface="Times New Roman"/>
              </a:rPr>
              <a:t>l</a:t>
            </a:r>
            <a:r>
              <a:rPr sz="2700" i="1" spc="-10" dirty="0">
                <a:latin typeface="Times New Roman"/>
                <a:cs typeface="Times New Roman"/>
              </a:rPr>
              <a:t>'</a:t>
            </a:r>
            <a:r>
              <a:rPr sz="2700" i="1" dirty="0">
                <a:latin typeface="Times New Roman"/>
                <a:cs typeface="Times New Roman"/>
              </a:rPr>
              <a:t>Éduc</a:t>
            </a:r>
            <a:r>
              <a:rPr sz="2700" i="1" spc="10" dirty="0">
                <a:latin typeface="Times New Roman"/>
                <a:cs typeface="Times New Roman"/>
              </a:rPr>
              <a:t>a</a:t>
            </a:r>
            <a:r>
              <a:rPr sz="2700" i="1" dirty="0">
                <a:latin typeface="Times New Roman"/>
                <a:cs typeface="Times New Roman"/>
              </a:rPr>
              <a:t>tio</a:t>
            </a:r>
            <a:r>
              <a:rPr sz="2700" i="1" spc="10" dirty="0">
                <a:latin typeface="Times New Roman"/>
                <a:cs typeface="Times New Roman"/>
              </a:rPr>
              <a:t>n</a:t>
            </a:r>
            <a:r>
              <a:rPr sz="2700" i="1" dirty="0">
                <a:latin typeface="Times New Roman"/>
                <a:cs typeface="Times New Roman"/>
              </a:rPr>
              <a:t>, de	</a:t>
            </a:r>
            <a:endParaRPr sz="2700" dirty="0">
              <a:latin typeface="Arial"/>
              <a:cs typeface="Arial"/>
            </a:endParaRPr>
          </a:p>
          <a:p>
            <a:pPr marL="12700" algn="r">
              <a:lnSpc>
                <a:spcPts val="3080"/>
              </a:lnSpc>
            </a:pPr>
            <a:r>
              <a:rPr sz="2700" i="1" dirty="0">
                <a:latin typeface="Times New Roman"/>
                <a:cs typeface="Times New Roman"/>
              </a:rPr>
              <a:t>l</a:t>
            </a:r>
            <a:r>
              <a:rPr sz="2700" i="1" spc="-10" dirty="0">
                <a:latin typeface="Times New Roman"/>
                <a:cs typeface="Times New Roman"/>
              </a:rPr>
              <a:t>'</a:t>
            </a:r>
            <a:r>
              <a:rPr sz="2700" i="1" dirty="0">
                <a:latin typeface="Times New Roman"/>
                <a:cs typeface="Times New Roman"/>
              </a:rPr>
              <a:t>Ense</a:t>
            </a:r>
            <a:r>
              <a:rPr sz="2700" i="1" spc="10" dirty="0">
                <a:latin typeface="Times New Roman"/>
                <a:cs typeface="Times New Roman"/>
              </a:rPr>
              <a:t>i</a:t>
            </a:r>
            <a:r>
              <a:rPr sz="2700" i="1" dirty="0">
                <a:latin typeface="Times New Roman"/>
                <a:cs typeface="Times New Roman"/>
              </a:rPr>
              <a:t>g</a:t>
            </a:r>
            <a:r>
              <a:rPr sz="2700" i="1" spc="5" dirty="0">
                <a:latin typeface="Times New Roman"/>
                <a:cs typeface="Times New Roman"/>
              </a:rPr>
              <a:t>n</a:t>
            </a:r>
            <a:r>
              <a:rPr sz="2700" i="1" dirty="0">
                <a:latin typeface="Times New Roman"/>
                <a:cs typeface="Times New Roman"/>
              </a:rPr>
              <a:t>ement</a:t>
            </a:r>
            <a:r>
              <a:rPr sz="2700" i="1" spc="-85" dirty="0">
                <a:latin typeface="Times New Roman"/>
                <a:cs typeface="Times New Roman"/>
              </a:rPr>
              <a:t> </a:t>
            </a:r>
            <a:r>
              <a:rPr sz="2700" i="1" dirty="0">
                <a:latin typeface="Times New Roman"/>
                <a:cs typeface="Times New Roman"/>
              </a:rPr>
              <a:t>s</a:t>
            </a:r>
            <a:r>
              <a:rPr sz="2700" i="1" spc="5" dirty="0">
                <a:latin typeface="Times New Roman"/>
                <a:cs typeface="Times New Roman"/>
              </a:rPr>
              <a:t>u</a:t>
            </a:r>
            <a:r>
              <a:rPr sz="2700" i="1" dirty="0">
                <a:latin typeface="Times New Roman"/>
                <a:cs typeface="Times New Roman"/>
              </a:rPr>
              <a:t>pé</a:t>
            </a:r>
            <a:r>
              <a:rPr sz="2700" i="1" spc="10" dirty="0">
                <a:latin typeface="Times New Roman"/>
                <a:cs typeface="Times New Roman"/>
              </a:rPr>
              <a:t>r</a:t>
            </a:r>
            <a:r>
              <a:rPr sz="2700" i="1" dirty="0">
                <a:latin typeface="Times New Roman"/>
                <a:cs typeface="Times New Roman"/>
              </a:rPr>
              <a:t>ie</a:t>
            </a:r>
            <a:r>
              <a:rPr sz="2700" i="1" spc="10" dirty="0">
                <a:latin typeface="Times New Roman"/>
                <a:cs typeface="Times New Roman"/>
              </a:rPr>
              <a:t>u</a:t>
            </a:r>
            <a:r>
              <a:rPr sz="2700" i="1" dirty="0">
                <a:latin typeface="Times New Roman"/>
                <a:cs typeface="Times New Roman"/>
              </a:rPr>
              <a:t>r</a:t>
            </a:r>
            <a:r>
              <a:rPr sz="2700" i="1" spc="-95" dirty="0">
                <a:latin typeface="Times New Roman"/>
                <a:cs typeface="Times New Roman"/>
              </a:rPr>
              <a:t> </a:t>
            </a:r>
            <a:r>
              <a:rPr sz="2700" i="1" dirty="0">
                <a:latin typeface="Times New Roman"/>
                <a:cs typeface="Times New Roman"/>
              </a:rPr>
              <a:t>et</a:t>
            </a:r>
            <a:r>
              <a:rPr sz="2700" i="1" spc="-70" dirty="0">
                <a:latin typeface="Times New Roman"/>
                <a:cs typeface="Times New Roman"/>
              </a:rPr>
              <a:t> </a:t>
            </a:r>
            <a:r>
              <a:rPr sz="2700" i="1" dirty="0">
                <a:latin typeface="Times New Roman"/>
                <a:cs typeface="Times New Roman"/>
              </a:rPr>
              <a:t>de</a:t>
            </a:r>
            <a:r>
              <a:rPr sz="2700" i="1" spc="-60" dirty="0">
                <a:latin typeface="Times New Roman"/>
                <a:cs typeface="Times New Roman"/>
              </a:rPr>
              <a:t> </a:t>
            </a:r>
            <a:r>
              <a:rPr sz="2700" i="1" dirty="0">
                <a:latin typeface="Times New Roman"/>
                <a:cs typeface="Times New Roman"/>
              </a:rPr>
              <a:t>la</a:t>
            </a:r>
            <a:r>
              <a:rPr sz="2700" i="1" spc="-65" dirty="0">
                <a:latin typeface="Times New Roman"/>
                <a:cs typeface="Times New Roman"/>
              </a:rPr>
              <a:t> </a:t>
            </a:r>
            <a:r>
              <a:rPr sz="2700" i="1" dirty="0">
                <a:latin typeface="Times New Roman"/>
                <a:cs typeface="Times New Roman"/>
              </a:rPr>
              <a:t>Reche</a:t>
            </a:r>
            <a:r>
              <a:rPr sz="2700" i="1" spc="-90" dirty="0">
                <a:latin typeface="Times New Roman"/>
                <a:cs typeface="Times New Roman"/>
              </a:rPr>
              <a:t>r</a:t>
            </a:r>
            <a:r>
              <a:rPr sz="2700" i="1" dirty="0">
                <a:latin typeface="Times New Roman"/>
                <a:cs typeface="Times New Roman"/>
              </a:rPr>
              <a:t>che</a:t>
            </a:r>
            <a:r>
              <a:rPr sz="2700" i="1" spc="-8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(ME</a:t>
            </a:r>
            <a:r>
              <a:rPr sz="2700" spc="-15" dirty="0">
                <a:latin typeface="Times New Roman"/>
                <a:cs typeface="Times New Roman"/>
              </a:rPr>
              <a:t>E</a:t>
            </a:r>
            <a:r>
              <a:rPr sz="2700" dirty="0">
                <a:latin typeface="Times New Roman"/>
                <a:cs typeface="Times New Roman"/>
              </a:rPr>
              <a:t>SR)</a:t>
            </a:r>
            <a:r>
              <a:rPr lang="fa-IR" sz="2700" dirty="0">
                <a:latin typeface="Times New Roman"/>
                <a:cs typeface="Times New Roman"/>
              </a:rPr>
              <a:t>  صادر می شود.</a:t>
            </a:r>
            <a:r>
              <a:rPr sz="2700" dirty="0">
                <a:latin typeface="Times New Roman"/>
                <a:cs typeface="Times New Roman"/>
              </a:rPr>
              <a:t>.</a:t>
            </a:r>
          </a:p>
          <a:p>
            <a:pPr marL="2382520" algn="ctr">
              <a:lnSpc>
                <a:spcPct val="100000"/>
              </a:lnSpc>
              <a:spcBef>
                <a:spcPts val="80"/>
              </a:spcBef>
            </a:pPr>
            <a:r>
              <a:rPr sz="2700" spc="-225" dirty="0">
                <a:latin typeface="Times New Roman"/>
                <a:cs typeface="Times New Roman"/>
              </a:rPr>
              <a:t>T</a:t>
            </a:r>
            <a:r>
              <a:rPr sz="2700" dirty="0">
                <a:latin typeface="Times New Roman"/>
                <a:cs typeface="Times New Roman"/>
              </a:rPr>
              <a:t>A</a:t>
            </a:r>
            <a:r>
              <a:rPr sz="2700" spc="-15" dirty="0">
                <a:latin typeface="Times New Roman"/>
                <a:cs typeface="Times New Roman"/>
              </a:rPr>
              <a:t>Z</a:t>
            </a:r>
            <a:r>
              <a:rPr sz="2700" dirty="0">
                <a:latin typeface="Times New Roman"/>
                <a:cs typeface="Times New Roman"/>
              </a:rPr>
              <a:t>R</a:t>
            </a:r>
            <a:r>
              <a:rPr sz="2700" spc="5" dirty="0">
                <a:latin typeface="Times New Roman"/>
                <a:cs typeface="Times New Roman"/>
              </a:rPr>
              <a:t>205875</a:t>
            </a:r>
            <a:r>
              <a:rPr sz="2700" dirty="0">
                <a:solidFill>
                  <a:srgbClr val="FF0000"/>
                </a:solidFill>
                <a:latin typeface="Times New Roman"/>
                <a:cs typeface="Times New Roman"/>
              </a:rPr>
              <a:t>04	From</a:t>
            </a:r>
            <a:r>
              <a:rPr sz="2700" spc="5" dirty="0">
                <a:solidFill>
                  <a:srgbClr val="FF0000"/>
                </a:solidFill>
                <a:latin typeface="Times New Roman"/>
                <a:cs typeface="Times New Roman"/>
              </a:rPr>
              <a:t> 0</a:t>
            </a:r>
            <a:r>
              <a:rPr sz="2700" dirty="0">
                <a:solidFill>
                  <a:srgbClr val="FF0000"/>
                </a:solidFill>
                <a:latin typeface="Times New Roman"/>
                <a:cs typeface="Times New Roman"/>
              </a:rPr>
              <a:t>0</a:t>
            </a:r>
            <a:r>
              <a:rPr sz="2700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700" spc="5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700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2700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fa-IR" sz="2700" spc="5" dirty="0">
                <a:solidFill>
                  <a:srgbClr val="FF0000"/>
                </a:solidFill>
                <a:latin typeface="Times New Roman"/>
                <a:cs typeface="Times New Roman"/>
              </a:rPr>
              <a:t>1</a:t>
            </a:r>
            <a:r>
              <a:rPr sz="2700" spc="5" dirty="0">
                <a:solidFill>
                  <a:srgbClr val="FF0000"/>
                </a:solidFill>
                <a:latin typeface="Times New Roman"/>
                <a:cs typeface="Times New Roman"/>
              </a:rPr>
              <a:t>9</a:t>
            </a:r>
            <a:endParaRPr sz="27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6882" y="5065802"/>
            <a:ext cx="7803515" cy="19236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406265" algn="r">
              <a:lnSpc>
                <a:spcPts val="3005"/>
              </a:lnSpc>
            </a:pPr>
            <a:r>
              <a:rPr lang="fa-IR" sz="2000" dirty="0">
                <a:latin typeface="Arial"/>
                <a:cs typeface="Arial"/>
              </a:rPr>
              <a:t>اگر برای نخستین بار است که در کبک درس می خوانید یک کد 10 رقمی دریافت خواهید کرد و فرم های مربوط به وام و بورس را با همین کد می توانید پر کنید</a:t>
            </a:r>
          </a:p>
        </p:txBody>
      </p:sp>
      <p:sp>
        <p:nvSpPr>
          <p:cNvPr id="6" name="object 6"/>
          <p:cNvSpPr/>
          <p:nvPr/>
        </p:nvSpPr>
        <p:spPr>
          <a:xfrm>
            <a:off x="3124200" y="1498170"/>
            <a:ext cx="5527548" cy="6217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888CB11-F6FA-4E52-B057-ACAFA03027B3}"/>
              </a:ext>
            </a:extLst>
          </p:cNvPr>
          <p:cNvGrpSpPr/>
          <p:nvPr/>
        </p:nvGrpSpPr>
        <p:grpSpPr>
          <a:xfrm>
            <a:off x="1155895" y="457200"/>
            <a:ext cx="3420643" cy="646332"/>
            <a:chOff x="4885156" y="361188"/>
            <a:chExt cx="3420643" cy="646332"/>
          </a:xfrm>
        </p:grpSpPr>
        <p:pic>
          <p:nvPicPr>
            <p:cNvPr id="8" name="Picture 7" descr="Fengye College">
              <a:extLst>
                <a:ext uri="{FF2B5EF4-FFF2-40B4-BE49-F238E27FC236}">
                  <a16:creationId xmlns:a16="http://schemas.microsoft.com/office/drawing/2014/main" id="{03D21B56-D922-4B10-B4E5-25C431E51675}"/>
                </a:ext>
              </a:extLst>
            </p:cNvPr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85156" y="361188"/>
              <a:ext cx="1350645" cy="64633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36DFB80-D430-4BC6-A7F5-39BDC4C9CCD4}"/>
                </a:ext>
              </a:extLst>
            </p:cNvPr>
            <p:cNvSpPr/>
            <p:nvPr/>
          </p:nvSpPr>
          <p:spPr>
            <a:xfrm>
              <a:off x="6235800" y="361188"/>
              <a:ext cx="2069999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FENGYE COLLEGE</a:t>
              </a:r>
              <a:br>
                <a:rPr lang="en-US" dirty="0"/>
              </a:br>
              <a:r>
                <a:rPr lang="zh-CN" altLang="en-US" b="1" dirty="0"/>
                <a:t>枫叶学院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838200"/>
            <a:ext cx="7772400" cy="527383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707015" y="2209800"/>
            <a:ext cx="172996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20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مشخصات دانشجو</a:t>
            </a:r>
            <a:endParaRPr lang="en-US" sz="20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86368" y="2967335"/>
            <a:ext cx="1571263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12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مشخصات همسر یا والدین</a:t>
            </a:r>
            <a:endParaRPr lang="en-US" sz="12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76200" y="5044251"/>
            <a:ext cx="8940218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a-IR" sz="14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محل مهر و امضاء فرد واجدالشرایط</a:t>
            </a:r>
            <a:endParaRPr lang="en-US" sz="1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5897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15103" y="368459"/>
            <a:ext cx="243980" cy="1219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" name="object 3"/>
          <p:cNvSpPr/>
          <p:nvPr/>
        </p:nvSpPr>
        <p:spPr>
          <a:xfrm>
            <a:off x="2668847" y="311728"/>
            <a:ext cx="112135" cy="178810"/>
          </a:xfrm>
          <a:custGeom>
            <a:avLst/>
            <a:gdLst/>
            <a:ahLst/>
            <a:cxnLst/>
            <a:rect l="l" t="t" r="r" b="b"/>
            <a:pathLst>
              <a:path w="164465" h="262255">
                <a:moveTo>
                  <a:pt x="43395" y="0"/>
                </a:moveTo>
                <a:lnTo>
                  <a:pt x="42392" y="0"/>
                </a:lnTo>
                <a:lnTo>
                  <a:pt x="36764" y="2935"/>
                </a:lnTo>
                <a:lnTo>
                  <a:pt x="28676" y="4576"/>
                </a:lnTo>
                <a:lnTo>
                  <a:pt x="20007" y="5291"/>
                </a:lnTo>
                <a:lnTo>
                  <a:pt x="12636" y="5448"/>
                </a:lnTo>
                <a:lnTo>
                  <a:pt x="0" y="5448"/>
                </a:lnTo>
                <a:lnTo>
                  <a:pt x="0" y="6540"/>
                </a:lnTo>
                <a:lnTo>
                  <a:pt x="8118" y="15821"/>
                </a:lnTo>
                <a:lnTo>
                  <a:pt x="11752" y="28544"/>
                </a:lnTo>
                <a:lnTo>
                  <a:pt x="12649" y="42718"/>
                </a:lnTo>
                <a:lnTo>
                  <a:pt x="12547" y="231572"/>
                </a:lnTo>
                <a:lnTo>
                  <a:pt x="12423" y="234967"/>
                </a:lnTo>
                <a:lnTo>
                  <a:pt x="11666" y="242155"/>
                </a:lnTo>
                <a:lnTo>
                  <a:pt x="8686" y="249185"/>
                </a:lnTo>
                <a:lnTo>
                  <a:pt x="2362" y="254253"/>
                </a:lnTo>
                <a:lnTo>
                  <a:pt x="2362" y="255358"/>
                </a:lnTo>
                <a:lnTo>
                  <a:pt x="15783" y="257482"/>
                </a:lnTo>
                <a:lnTo>
                  <a:pt x="30810" y="259640"/>
                </a:lnTo>
                <a:lnTo>
                  <a:pt x="47017" y="261315"/>
                </a:lnTo>
                <a:lnTo>
                  <a:pt x="63982" y="261988"/>
                </a:lnTo>
                <a:lnTo>
                  <a:pt x="105572" y="255290"/>
                </a:lnTo>
                <a:lnTo>
                  <a:pt x="137163" y="236250"/>
                </a:lnTo>
                <a:lnTo>
                  <a:pt x="71412" y="236194"/>
                </a:lnTo>
                <a:lnTo>
                  <a:pt x="64336" y="235870"/>
                </a:lnTo>
                <a:lnTo>
                  <a:pt x="57284" y="234967"/>
                </a:lnTo>
                <a:lnTo>
                  <a:pt x="50293" y="233585"/>
                </a:lnTo>
                <a:lnTo>
                  <a:pt x="43395" y="231825"/>
                </a:lnTo>
                <a:lnTo>
                  <a:pt x="43395" y="0"/>
                </a:lnTo>
                <a:close/>
              </a:path>
              <a:path w="164465" h="262255">
                <a:moveTo>
                  <a:pt x="145563" y="111137"/>
                </a:moveTo>
                <a:lnTo>
                  <a:pt x="79184" y="111137"/>
                </a:lnTo>
                <a:lnTo>
                  <a:pt x="101481" y="115976"/>
                </a:lnTo>
                <a:lnTo>
                  <a:pt x="117289" y="129282"/>
                </a:lnTo>
                <a:lnTo>
                  <a:pt x="126702" y="149242"/>
                </a:lnTo>
                <a:lnTo>
                  <a:pt x="129819" y="174040"/>
                </a:lnTo>
                <a:lnTo>
                  <a:pt x="125915" y="199022"/>
                </a:lnTo>
                <a:lnTo>
                  <a:pt x="114541" y="218690"/>
                </a:lnTo>
                <a:lnTo>
                  <a:pt x="96204" y="231572"/>
                </a:lnTo>
                <a:lnTo>
                  <a:pt x="71412" y="236194"/>
                </a:lnTo>
                <a:lnTo>
                  <a:pt x="137200" y="236194"/>
                </a:lnTo>
                <a:lnTo>
                  <a:pt x="157233" y="206443"/>
                </a:lnTo>
                <a:lnTo>
                  <a:pt x="164261" y="167449"/>
                </a:lnTo>
                <a:lnTo>
                  <a:pt x="158544" y="133263"/>
                </a:lnTo>
                <a:lnTo>
                  <a:pt x="145563" y="111137"/>
                </a:lnTo>
                <a:close/>
              </a:path>
              <a:path w="164465" h="262255">
                <a:moveTo>
                  <a:pt x="93027" y="83934"/>
                </a:moveTo>
                <a:lnTo>
                  <a:pt x="84924" y="83934"/>
                </a:lnTo>
                <a:lnTo>
                  <a:pt x="76822" y="85051"/>
                </a:lnTo>
                <a:lnTo>
                  <a:pt x="69062" y="87985"/>
                </a:lnTo>
                <a:lnTo>
                  <a:pt x="50838" y="119189"/>
                </a:lnTo>
                <a:lnTo>
                  <a:pt x="57596" y="115772"/>
                </a:lnTo>
                <a:lnTo>
                  <a:pt x="64382" y="113244"/>
                </a:lnTo>
                <a:lnTo>
                  <a:pt x="71483" y="111676"/>
                </a:lnTo>
                <a:lnTo>
                  <a:pt x="79184" y="111137"/>
                </a:lnTo>
                <a:lnTo>
                  <a:pt x="145563" y="111137"/>
                </a:lnTo>
                <a:lnTo>
                  <a:pt x="143079" y="106903"/>
                </a:lnTo>
                <a:lnTo>
                  <a:pt x="120397" y="89938"/>
                </a:lnTo>
                <a:lnTo>
                  <a:pt x="93027" y="8393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" name="object 4"/>
          <p:cNvSpPr/>
          <p:nvPr/>
        </p:nvSpPr>
        <p:spPr>
          <a:xfrm>
            <a:off x="2796026" y="368955"/>
            <a:ext cx="228690" cy="1214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" name="object 5"/>
          <p:cNvSpPr/>
          <p:nvPr/>
        </p:nvSpPr>
        <p:spPr>
          <a:xfrm>
            <a:off x="2591483" y="323188"/>
            <a:ext cx="38966" cy="41996"/>
          </a:xfrm>
          <a:custGeom>
            <a:avLst/>
            <a:gdLst/>
            <a:ahLst/>
            <a:cxnLst/>
            <a:rect l="l" t="t" r="r" b="b"/>
            <a:pathLst>
              <a:path w="57150" h="61595">
                <a:moveTo>
                  <a:pt x="56756" y="0"/>
                </a:moveTo>
                <a:lnTo>
                  <a:pt x="40435" y="8969"/>
                </a:lnTo>
                <a:lnTo>
                  <a:pt x="25211" y="20332"/>
                </a:lnTo>
                <a:lnTo>
                  <a:pt x="11570" y="33229"/>
                </a:lnTo>
                <a:lnTo>
                  <a:pt x="0" y="46799"/>
                </a:lnTo>
                <a:lnTo>
                  <a:pt x="0" y="61137"/>
                </a:lnTo>
                <a:lnTo>
                  <a:pt x="22814" y="48075"/>
                </a:lnTo>
                <a:lnTo>
                  <a:pt x="40774" y="40992"/>
                </a:lnTo>
                <a:lnTo>
                  <a:pt x="56756" y="36791"/>
                </a:lnTo>
                <a:lnTo>
                  <a:pt x="567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" name="object 6"/>
          <p:cNvSpPr/>
          <p:nvPr/>
        </p:nvSpPr>
        <p:spPr>
          <a:xfrm>
            <a:off x="2234046" y="315391"/>
            <a:ext cx="209117" cy="210416"/>
          </a:xfrm>
          <a:custGeom>
            <a:avLst/>
            <a:gdLst/>
            <a:ahLst/>
            <a:cxnLst/>
            <a:rect l="l" t="t" r="r" b="b"/>
            <a:pathLst>
              <a:path w="306705" h="308609">
                <a:moveTo>
                  <a:pt x="205936" y="254190"/>
                </a:moveTo>
                <a:lnTo>
                  <a:pt x="148158" y="254190"/>
                </a:lnTo>
                <a:lnTo>
                  <a:pt x="179818" y="280327"/>
                </a:lnTo>
                <a:lnTo>
                  <a:pt x="209654" y="297902"/>
                </a:lnTo>
                <a:lnTo>
                  <a:pt x="237619" y="307102"/>
                </a:lnTo>
                <a:lnTo>
                  <a:pt x="263664" y="308114"/>
                </a:lnTo>
                <a:lnTo>
                  <a:pt x="275600" y="305819"/>
                </a:lnTo>
                <a:lnTo>
                  <a:pt x="287161" y="301659"/>
                </a:lnTo>
                <a:lnTo>
                  <a:pt x="297638" y="295409"/>
                </a:lnTo>
                <a:lnTo>
                  <a:pt x="304472" y="288668"/>
                </a:lnTo>
                <a:lnTo>
                  <a:pt x="273391" y="288668"/>
                </a:lnTo>
                <a:lnTo>
                  <a:pt x="245395" y="281562"/>
                </a:lnTo>
                <a:lnTo>
                  <a:pt x="217247" y="264993"/>
                </a:lnTo>
                <a:lnTo>
                  <a:pt x="205936" y="254190"/>
                </a:lnTo>
                <a:close/>
              </a:path>
              <a:path w="306705" h="308609">
                <a:moveTo>
                  <a:pt x="306324" y="286842"/>
                </a:moveTo>
                <a:lnTo>
                  <a:pt x="301586" y="287642"/>
                </a:lnTo>
                <a:lnTo>
                  <a:pt x="273391" y="288668"/>
                </a:lnTo>
                <a:lnTo>
                  <a:pt x="304472" y="288668"/>
                </a:lnTo>
                <a:lnTo>
                  <a:pt x="306324" y="286842"/>
                </a:lnTo>
                <a:close/>
              </a:path>
              <a:path w="306705" h="308609">
                <a:moveTo>
                  <a:pt x="126072" y="0"/>
                </a:moveTo>
                <a:lnTo>
                  <a:pt x="78327" y="9147"/>
                </a:lnTo>
                <a:lnTo>
                  <a:pt x="38234" y="34886"/>
                </a:lnTo>
                <a:lnTo>
                  <a:pt x="10545" y="74666"/>
                </a:lnTo>
                <a:lnTo>
                  <a:pt x="12" y="125933"/>
                </a:lnTo>
                <a:lnTo>
                  <a:pt x="0" y="130949"/>
                </a:lnTo>
                <a:lnTo>
                  <a:pt x="9478" y="181508"/>
                </a:lnTo>
                <a:lnTo>
                  <a:pt x="35302" y="221724"/>
                </a:lnTo>
                <a:lnTo>
                  <a:pt x="73552" y="248284"/>
                </a:lnTo>
                <a:lnTo>
                  <a:pt x="120307" y="257873"/>
                </a:lnTo>
                <a:lnTo>
                  <a:pt x="127387" y="257606"/>
                </a:lnTo>
                <a:lnTo>
                  <a:pt x="134366" y="256855"/>
                </a:lnTo>
                <a:lnTo>
                  <a:pt x="141277" y="255692"/>
                </a:lnTo>
                <a:lnTo>
                  <a:pt x="148158" y="254190"/>
                </a:lnTo>
                <a:lnTo>
                  <a:pt x="205936" y="254190"/>
                </a:lnTo>
                <a:lnTo>
                  <a:pt x="188595" y="237629"/>
                </a:lnTo>
                <a:lnTo>
                  <a:pt x="196967" y="231381"/>
                </a:lnTo>
                <a:lnTo>
                  <a:pt x="125717" y="231381"/>
                </a:lnTo>
                <a:lnTo>
                  <a:pt x="90488" y="221570"/>
                </a:lnTo>
                <a:lnTo>
                  <a:pt x="62996" y="196297"/>
                </a:lnTo>
                <a:lnTo>
                  <a:pt x="45123" y="161804"/>
                </a:lnTo>
                <a:lnTo>
                  <a:pt x="38747" y="124333"/>
                </a:lnTo>
                <a:lnTo>
                  <a:pt x="38747" y="118808"/>
                </a:lnTo>
                <a:lnTo>
                  <a:pt x="44780" y="84279"/>
                </a:lnTo>
                <a:lnTo>
                  <a:pt x="61458" y="54775"/>
                </a:lnTo>
                <a:lnTo>
                  <a:pt x="88103" y="34205"/>
                </a:lnTo>
                <a:lnTo>
                  <a:pt x="124040" y="26479"/>
                </a:lnTo>
                <a:lnTo>
                  <a:pt x="200831" y="26479"/>
                </a:lnTo>
                <a:lnTo>
                  <a:pt x="173268" y="8824"/>
                </a:lnTo>
                <a:lnTo>
                  <a:pt x="126072" y="0"/>
                </a:lnTo>
                <a:close/>
              </a:path>
              <a:path w="306705" h="308609">
                <a:moveTo>
                  <a:pt x="200831" y="26479"/>
                </a:moveTo>
                <a:lnTo>
                  <a:pt x="124040" y="26479"/>
                </a:lnTo>
                <a:lnTo>
                  <a:pt x="161349" y="35642"/>
                </a:lnTo>
                <a:lnTo>
                  <a:pt x="188250" y="59607"/>
                </a:lnTo>
                <a:lnTo>
                  <a:pt x="204624" y="93087"/>
                </a:lnTo>
                <a:lnTo>
                  <a:pt x="210323" y="130619"/>
                </a:lnTo>
                <a:lnTo>
                  <a:pt x="210350" y="136093"/>
                </a:lnTo>
                <a:lnTo>
                  <a:pt x="204296" y="173800"/>
                </a:lnTo>
                <a:lnTo>
                  <a:pt x="187155" y="204020"/>
                </a:lnTo>
                <a:lnTo>
                  <a:pt x="160452" y="224098"/>
                </a:lnTo>
                <a:lnTo>
                  <a:pt x="125717" y="231381"/>
                </a:lnTo>
                <a:lnTo>
                  <a:pt x="196967" y="231381"/>
                </a:lnTo>
                <a:lnTo>
                  <a:pt x="213816" y="218806"/>
                </a:lnTo>
                <a:lnTo>
                  <a:pt x="232862" y="192428"/>
                </a:lnTo>
                <a:lnTo>
                  <a:pt x="244900" y="161429"/>
                </a:lnTo>
                <a:lnTo>
                  <a:pt x="249097" y="128739"/>
                </a:lnTo>
                <a:lnTo>
                  <a:pt x="249085" y="123342"/>
                </a:lnTo>
                <a:lnTo>
                  <a:pt x="238937" y="72726"/>
                </a:lnTo>
                <a:lnTo>
                  <a:pt x="212277" y="33810"/>
                </a:lnTo>
                <a:lnTo>
                  <a:pt x="200831" y="264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" name="object 7"/>
          <p:cNvSpPr/>
          <p:nvPr/>
        </p:nvSpPr>
        <p:spPr>
          <a:xfrm>
            <a:off x="3066132" y="315468"/>
            <a:ext cx="113001" cy="692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" name="object 8"/>
          <p:cNvSpPr/>
          <p:nvPr/>
        </p:nvSpPr>
        <p:spPr>
          <a:xfrm>
            <a:off x="3212064" y="315468"/>
            <a:ext cx="113027" cy="6925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" name="object 9"/>
          <p:cNvSpPr/>
          <p:nvPr/>
        </p:nvSpPr>
        <p:spPr>
          <a:xfrm>
            <a:off x="3066132" y="417715"/>
            <a:ext cx="113001" cy="6924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" name="object 10"/>
          <p:cNvSpPr/>
          <p:nvPr/>
        </p:nvSpPr>
        <p:spPr>
          <a:xfrm>
            <a:off x="3212064" y="417715"/>
            <a:ext cx="113027" cy="6924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" name="object 11"/>
          <p:cNvSpPr/>
          <p:nvPr/>
        </p:nvSpPr>
        <p:spPr>
          <a:xfrm>
            <a:off x="2234046" y="1262495"/>
            <a:ext cx="4675909" cy="171450"/>
          </a:xfrm>
          <a:custGeom>
            <a:avLst/>
            <a:gdLst/>
            <a:ahLst/>
            <a:cxnLst/>
            <a:rect l="l" t="t" r="r" b="b"/>
            <a:pathLst>
              <a:path w="6858000" h="251460">
                <a:moveTo>
                  <a:pt x="0" y="251459"/>
                </a:moveTo>
                <a:lnTo>
                  <a:pt x="6858000" y="251459"/>
                </a:lnTo>
                <a:lnTo>
                  <a:pt x="6858000" y="0"/>
                </a:lnTo>
                <a:lnTo>
                  <a:pt x="0" y="0"/>
                </a:lnTo>
                <a:lnTo>
                  <a:pt x="0" y="251459"/>
                </a:lnTo>
                <a:close/>
              </a:path>
            </a:pathLst>
          </a:custGeom>
          <a:solidFill>
            <a:srgbClr val="414042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" name="object 12"/>
          <p:cNvSpPr/>
          <p:nvPr/>
        </p:nvSpPr>
        <p:spPr>
          <a:xfrm>
            <a:off x="3508473" y="213541"/>
            <a:ext cx="3401724" cy="350693"/>
          </a:xfrm>
          <a:custGeom>
            <a:avLst/>
            <a:gdLst/>
            <a:ahLst/>
            <a:cxnLst/>
            <a:rect l="l" t="t" r="r" b="b"/>
            <a:pathLst>
              <a:path w="4989195" h="514350">
                <a:moveTo>
                  <a:pt x="4988839" y="514350"/>
                </a:moveTo>
                <a:lnTo>
                  <a:pt x="0" y="514350"/>
                </a:lnTo>
                <a:lnTo>
                  <a:pt x="0" y="0"/>
                </a:lnTo>
                <a:lnTo>
                  <a:pt x="4988839" y="0"/>
                </a:lnTo>
                <a:lnTo>
                  <a:pt x="4988839" y="5143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" name="object 13"/>
          <p:cNvSpPr txBox="1"/>
          <p:nvPr/>
        </p:nvSpPr>
        <p:spPr>
          <a:xfrm>
            <a:off x="3586405" y="253878"/>
            <a:ext cx="1506249" cy="260479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>
              <a:spcBef>
                <a:spcPts val="68"/>
              </a:spcBef>
            </a:pPr>
            <a:r>
              <a:rPr sz="818" b="1" dirty="0">
                <a:solidFill>
                  <a:srgbClr val="FFFFFF"/>
                </a:solidFill>
                <a:latin typeface="Calibri"/>
                <a:cs typeface="Calibri"/>
              </a:rPr>
              <a:t>2020-2021</a:t>
            </a:r>
            <a:endParaRPr sz="818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r>
              <a:rPr sz="818" b="1" spc="-10" dirty="0">
                <a:solidFill>
                  <a:srgbClr val="FFFFFF"/>
                </a:solidFill>
                <a:latin typeface="Calibri"/>
                <a:cs typeface="Calibri"/>
              </a:rPr>
              <a:t>Application </a:t>
            </a:r>
            <a:r>
              <a:rPr sz="818" b="1" spc="-20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818" b="1" spc="-10" dirty="0">
                <a:solidFill>
                  <a:srgbClr val="FFFFFF"/>
                </a:solidFill>
                <a:latin typeface="Calibri"/>
                <a:cs typeface="Calibri"/>
              </a:rPr>
              <a:t>Financial</a:t>
            </a:r>
            <a:r>
              <a:rPr sz="818" b="1" spc="109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18" b="1" spc="-10" dirty="0">
                <a:solidFill>
                  <a:srgbClr val="FFFFFF"/>
                </a:solidFill>
                <a:latin typeface="Calibri"/>
                <a:cs typeface="Calibri"/>
              </a:rPr>
              <a:t>Assistance</a:t>
            </a:r>
            <a:endParaRPr sz="818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602654" y="2176567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" name="object 15"/>
          <p:cNvSpPr/>
          <p:nvPr/>
        </p:nvSpPr>
        <p:spPr>
          <a:xfrm>
            <a:off x="3029790" y="2176567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4" y="111125"/>
                </a:lnTo>
                <a:lnTo>
                  <a:pt x="111124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" name="object 16"/>
          <p:cNvSpPr/>
          <p:nvPr/>
        </p:nvSpPr>
        <p:spPr>
          <a:xfrm>
            <a:off x="2238375" y="1266825"/>
            <a:ext cx="4675909" cy="5212773"/>
          </a:xfrm>
          <a:custGeom>
            <a:avLst/>
            <a:gdLst/>
            <a:ahLst/>
            <a:cxnLst/>
            <a:rect l="l" t="t" r="r" b="b"/>
            <a:pathLst>
              <a:path w="6858000" h="7645400">
                <a:moveTo>
                  <a:pt x="0" y="7645400"/>
                </a:moveTo>
                <a:lnTo>
                  <a:pt x="6858000" y="7645400"/>
                </a:lnTo>
                <a:lnTo>
                  <a:pt x="6858000" y="0"/>
                </a:lnTo>
                <a:lnTo>
                  <a:pt x="0" y="0"/>
                </a:lnTo>
                <a:lnTo>
                  <a:pt x="0" y="7645400"/>
                </a:lnTo>
                <a:close/>
              </a:path>
            </a:pathLst>
          </a:custGeom>
          <a:ln w="12700">
            <a:solidFill>
              <a:srgbClr val="414042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" name="object 17"/>
          <p:cNvSpPr/>
          <p:nvPr/>
        </p:nvSpPr>
        <p:spPr>
          <a:xfrm>
            <a:off x="2369750" y="1772014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" name="object 18"/>
          <p:cNvSpPr/>
          <p:nvPr/>
        </p:nvSpPr>
        <p:spPr>
          <a:xfrm>
            <a:off x="2471062" y="181462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" name="object 19"/>
          <p:cNvSpPr/>
          <p:nvPr/>
        </p:nvSpPr>
        <p:spPr>
          <a:xfrm>
            <a:off x="2369750" y="1868870"/>
            <a:ext cx="3041939" cy="0"/>
          </a:xfrm>
          <a:custGeom>
            <a:avLst/>
            <a:gdLst/>
            <a:ahLst/>
            <a:cxnLst/>
            <a:rect l="l" t="t" r="r" b="b"/>
            <a:pathLst>
              <a:path w="4461510">
                <a:moveTo>
                  <a:pt x="0" y="0"/>
                </a:moveTo>
                <a:lnTo>
                  <a:pt x="446151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" name="object 20"/>
          <p:cNvSpPr/>
          <p:nvPr/>
        </p:nvSpPr>
        <p:spPr>
          <a:xfrm>
            <a:off x="2572373" y="181462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" name="object 21"/>
          <p:cNvSpPr/>
          <p:nvPr/>
        </p:nvSpPr>
        <p:spPr>
          <a:xfrm>
            <a:off x="2673685" y="181462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" name="object 22"/>
          <p:cNvSpPr/>
          <p:nvPr/>
        </p:nvSpPr>
        <p:spPr>
          <a:xfrm>
            <a:off x="2774996" y="181462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" name="object 23"/>
          <p:cNvSpPr/>
          <p:nvPr/>
        </p:nvSpPr>
        <p:spPr>
          <a:xfrm>
            <a:off x="2876307" y="181462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" name="object 24"/>
          <p:cNvSpPr/>
          <p:nvPr/>
        </p:nvSpPr>
        <p:spPr>
          <a:xfrm>
            <a:off x="2977619" y="181462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" name="object 25"/>
          <p:cNvSpPr/>
          <p:nvPr/>
        </p:nvSpPr>
        <p:spPr>
          <a:xfrm>
            <a:off x="3078930" y="181462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" name="object 26"/>
          <p:cNvSpPr/>
          <p:nvPr/>
        </p:nvSpPr>
        <p:spPr>
          <a:xfrm>
            <a:off x="3180241" y="181462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" name="object 27"/>
          <p:cNvSpPr/>
          <p:nvPr/>
        </p:nvSpPr>
        <p:spPr>
          <a:xfrm>
            <a:off x="3281553" y="181462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" name="object 28"/>
          <p:cNvSpPr/>
          <p:nvPr/>
        </p:nvSpPr>
        <p:spPr>
          <a:xfrm>
            <a:off x="3382864" y="181462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9" name="object 29"/>
          <p:cNvSpPr/>
          <p:nvPr/>
        </p:nvSpPr>
        <p:spPr>
          <a:xfrm>
            <a:off x="3484175" y="181462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0" name="object 30"/>
          <p:cNvSpPr/>
          <p:nvPr/>
        </p:nvSpPr>
        <p:spPr>
          <a:xfrm>
            <a:off x="3585487" y="181462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1" name="object 31"/>
          <p:cNvSpPr/>
          <p:nvPr/>
        </p:nvSpPr>
        <p:spPr>
          <a:xfrm>
            <a:off x="3686798" y="181462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2" name="object 32"/>
          <p:cNvSpPr/>
          <p:nvPr/>
        </p:nvSpPr>
        <p:spPr>
          <a:xfrm>
            <a:off x="3788110" y="181462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3" name="object 33"/>
          <p:cNvSpPr/>
          <p:nvPr/>
        </p:nvSpPr>
        <p:spPr>
          <a:xfrm>
            <a:off x="3889421" y="181462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4" name="object 34"/>
          <p:cNvSpPr/>
          <p:nvPr/>
        </p:nvSpPr>
        <p:spPr>
          <a:xfrm>
            <a:off x="3990732" y="181462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5" name="object 35"/>
          <p:cNvSpPr/>
          <p:nvPr/>
        </p:nvSpPr>
        <p:spPr>
          <a:xfrm>
            <a:off x="4092044" y="181462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6" name="object 36"/>
          <p:cNvSpPr/>
          <p:nvPr/>
        </p:nvSpPr>
        <p:spPr>
          <a:xfrm>
            <a:off x="4193355" y="181462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7" name="object 37"/>
          <p:cNvSpPr/>
          <p:nvPr/>
        </p:nvSpPr>
        <p:spPr>
          <a:xfrm>
            <a:off x="4294666" y="181462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8" name="object 38"/>
          <p:cNvSpPr/>
          <p:nvPr/>
        </p:nvSpPr>
        <p:spPr>
          <a:xfrm>
            <a:off x="4395978" y="181462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9" name="object 39"/>
          <p:cNvSpPr/>
          <p:nvPr/>
        </p:nvSpPr>
        <p:spPr>
          <a:xfrm>
            <a:off x="4497289" y="181462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0" name="object 40"/>
          <p:cNvSpPr/>
          <p:nvPr/>
        </p:nvSpPr>
        <p:spPr>
          <a:xfrm>
            <a:off x="4598600" y="181462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1" name="object 41"/>
          <p:cNvSpPr/>
          <p:nvPr/>
        </p:nvSpPr>
        <p:spPr>
          <a:xfrm>
            <a:off x="4699912" y="181462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2" name="object 42"/>
          <p:cNvSpPr/>
          <p:nvPr/>
        </p:nvSpPr>
        <p:spPr>
          <a:xfrm>
            <a:off x="4801223" y="181462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3" name="object 43"/>
          <p:cNvSpPr/>
          <p:nvPr/>
        </p:nvSpPr>
        <p:spPr>
          <a:xfrm>
            <a:off x="4902535" y="181462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4" name="object 44"/>
          <p:cNvSpPr/>
          <p:nvPr/>
        </p:nvSpPr>
        <p:spPr>
          <a:xfrm>
            <a:off x="5003846" y="181462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5" name="object 45"/>
          <p:cNvSpPr/>
          <p:nvPr/>
        </p:nvSpPr>
        <p:spPr>
          <a:xfrm>
            <a:off x="5105157" y="181462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6" name="object 46"/>
          <p:cNvSpPr/>
          <p:nvPr/>
        </p:nvSpPr>
        <p:spPr>
          <a:xfrm>
            <a:off x="5206469" y="181462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7" name="object 47"/>
          <p:cNvSpPr/>
          <p:nvPr/>
        </p:nvSpPr>
        <p:spPr>
          <a:xfrm>
            <a:off x="5307780" y="181462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8" name="object 48"/>
          <p:cNvSpPr/>
          <p:nvPr/>
        </p:nvSpPr>
        <p:spPr>
          <a:xfrm>
            <a:off x="5409091" y="1772013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9" name="object 49"/>
          <p:cNvSpPr/>
          <p:nvPr/>
        </p:nvSpPr>
        <p:spPr>
          <a:xfrm>
            <a:off x="2369750" y="2029574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0" name="object 50"/>
          <p:cNvSpPr/>
          <p:nvPr/>
        </p:nvSpPr>
        <p:spPr>
          <a:xfrm>
            <a:off x="2471062" y="20721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1" name="object 51"/>
          <p:cNvSpPr/>
          <p:nvPr/>
        </p:nvSpPr>
        <p:spPr>
          <a:xfrm>
            <a:off x="2369751" y="2126430"/>
            <a:ext cx="2026227" cy="0"/>
          </a:xfrm>
          <a:custGeom>
            <a:avLst/>
            <a:gdLst/>
            <a:ahLst/>
            <a:cxnLst/>
            <a:rect l="l" t="t" r="r" b="b"/>
            <a:pathLst>
              <a:path w="2971800">
                <a:moveTo>
                  <a:pt x="0" y="0"/>
                </a:moveTo>
                <a:lnTo>
                  <a:pt x="297180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2" name="object 52"/>
          <p:cNvSpPr/>
          <p:nvPr/>
        </p:nvSpPr>
        <p:spPr>
          <a:xfrm>
            <a:off x="2572373" y="20721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3" name="object 53"/>
          <p:cNvSpPr/>
          <p:nvPr/>
        </p:nvSpPr>
        <p:spPr>
          <a:xfrm>
            <a:off x="2673685" y="20721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4" name="object 54"/>
          <p:cNvSpPr/>
          <p:nvPr/>
        </p:nvSpPr>
        <p:spPr>
          <a:xfrm>
            <a:off x="2774996" y="20721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5" name="object 55"/>
          <p:cNvSpPr/>
          <p:nvPr/>
        </p:nvSpPr>
        <p:spPr>
          <a:xfrm>
            <a:off x="2876307" y="20721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6" name="object 56"/>
          <p:cNvSpPr/>
          <p:nvPr/>
        </p:nvSpPr>
        <p:spPr>
          <a:xfrm>
            <a:off x="2977619" y="20721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7" name="object 57"/>
          <p:cNvSpPr/>
          <p:nvPr/>
        </p:nvSpPr>
        <p:spPr>
          <a:xfrm>
            <a:off x="3078930" y="20721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8" name="object 58"/>
          <p:cNvSpPr/>
          <p:nvPr/>
        </p:nvSpPr>
        <p:spPr>
          <a:xfrm>
            <a:off x="3180241" y="20721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9" name="object 59"/>
          <p:cNvSpPr/>
          <p:nvPr/>
        </p:nvSpPr>
        <p:spPr>
          <a:xfrm>
            <a:off x="3281553" y="20721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0" name="object 60"/>
          <p:cNvSpPr/>
          <p:nvPr/>
        </p:nvSpPr>
        <p:spPr>
          <a:xfrm>
            <a:off x="3382864" y="20721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1" name="object 61"/>
          <p:cNvSpPr/>
          <p:nvPr/>
        </p:nvSpPr>
        <p:spPr>
          <a:xfrm>
            <a:off x="3484175" y="20721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2" name="object 62"/>
          <p:cNvSpPr/>
          <p:nvPr/>
        </p:nvSpPr>
        <p:spPr>
          <a:xfrm>
            <a:off x="3585487" y="20721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3" name="object 63"/>
          <p:cNvSpPr/>
          <p:nvPr/>
        </p:nvSpPr>
        <p:spPr>
          <a:xfrm>
            <a:off x="3686798" y="20721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4" name="object 64"/>
          <p:cNvSpPr/>
          <p:nvPr/>
        </p:nvSpPr>
        <p:spPr>
          <a:xfrm>
            <a:off x="3788110" y="20721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5" name="object 65"/>
          <p:cNvSpPr/>
          <p:nvPr/>
        </p:nvSpPr>
        <p:spPr>
          <a:xfrm>
            <a:off x="3889421" y="20721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6" name="object 66"/>
          <p:cNvSpPr/>
          <p:nvPr/>
        </p:nvSpPr>
        <p:spPr>
          <a:xfrm>
            <a:off x="3990732" y="20721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7" name="object 67"/>
          <p:cNvSpPr/>
          <p:nvPr/>
        </p:nvSpPr>
        <p:spPr>
          <a:xfrm>
            <a:off x="4092044" y="20721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8" name="object 68"/>
          <p:cNvSpPr/>
          <p:nvPr/>
        </p:nvSpPr>
        <p:spPr>
          <a:xfrm>
            <a:off x="4193355" y="20721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9" name="object 69"/>
          <p:cNvSpPr/>
          <p:nvPr/>
        </p:nvSpPr>
        <p:spPr>
          <a:xfrm>
            <a:off x="4294666" y="20721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0" name="object 70"/>
          <p:cNvSpPr/>
          <p:nvPr/>
        </p:nvSpPr>
        <p:spPr>
          <a:xfrm>
            <a:off x="4395978" y="2029574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1" name="object 71"/>
          <p:cNvSpPr/>
          <p:nvPr/>
        </p:nvSpPr>
        <p:spPr>
          <a:xfrm>
            <a:off x="5558513" y="1772014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2" name="object 72"/>
          <p:cNvSpPr/>
          <p:nvPr/>
        </p:nvSpPr>
        <p:spPr>
          <a:xfrm>
            <a:off x="5659824" y="181462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3" name="object 73"/>
          <p:cNvSpPr/>
          <p:nvPr/>
        </p:nvSpPr>
        <p:spPr>
          <a:xfrm>
            <a:off x="5558512" y="1868870"/>
            <a:ext cx="1213139" cy="0"/>
          </a:xfrm>
          <a:custGeom>
            <a:avLst/>
            <a:gdLst/>
            <a:ahLst/>
            <a:cxnLst/>
            <a:rect l="l" t="t" r="r" b="b"/>
            <a:pathLst>
              <a:path w="1779270">
                <a:moveTo>
                  <a:pt x="0" y="0"/>
                </a:moveTo>
                <a:lnTo>
                  <a:pt x="177927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4" name="object 74"/>
          <p:cNvSpPr/>
          <p:nvPr/>
        </p:nvSpPr>
        <p:spPr>
          <a:xfrm>
            <a:off x="5761135" y="181462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5" name="object 75"/>
          <p:cNvSpPr/>
          <p:nvPr/>
        </p:nvSpPr>
        <p:spPr>
          <a:xfrm>
            <a:off x="5862447" y="181462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6" name="object 76"/>
          <p:cNvSpPr/>
          <p:nvPr/>
        </p:nvSpPr>
        <p:spPr>
          <a:xfrm>
            <a:off x="5963758" y="1772013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7" name="object 77"/>
          <p:cNvSpPr/>
          <p:nvPr/>
        </p:nvSpPr>
        <p:spPr>
          <a:xfrm>
            <a:off x="6065069" y="181462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8" name="object 78"/>
          <p:cNvSpPr/>
          <p:nvPr/>
        </p:nvSpPr>
        <p:spPr>
          <a:xfrm>
            <a:off x="6166381" y="181462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9" name="object 79"/>
          <p:cNvSpPr/>
          <p:nvPr/>
        </p:nvSpPr>
        <p:spPr>
          <a:xfrm>
            <a:off x="6267692" y="181462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0" name="object 80"/>
          <p:cNvSpPr/>
          <p:nvPr/>
        </p:nvSpPr>
        <p:spPr>
          <a:xfrm>
            <a:off x="6369003" y="181462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1" name="object 81"/>
          <p:cNvSpPr/>
          <p:nvPr/>
        </p:nvSpPr>
        <p:spPr>
          <a:xfrm>
            <a:off x="6470315" y="181462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2" name="object 82"/>
          <p:cNvSpPr/>
          <p:nvPr/>
        </p:nvSpPr>
        <p:spPr>
          <a:xfrm>
            <a:off x="6571626" y="181462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3" name="object 83"/>
          <p:cNvSpPr/>
          <p:nvPr/>
        </p:nvSpPr>
        <p:spPr>
          <a:xfrm>
            <a:off x="6672939" y="181462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4" name="object 84"/>
          <p:cNvSpPr/>
          <p:nvPr/>
        </p:nvSpPr>
        <p:spPr>
          <a:xfrm>
            <a:off x="6774249" y="1772013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5" name="object 85"/>
          <p:cNvSpPr/>
          <p:nvPr/>
        </p:nvSpPr>
        <p:spPr>
          <a:xfrm>
            <a:off x="5862447" y="2029574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6" name="object 86"/>
          <p:cNvSpPr/>
          <p:nvPr/>
        </p:nvSpPr>
        <p:spPr>
          <a:xfrm>
            <a:off x="5963758" y="20721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7" name="object 87"/>
          <p:cNvSpPr/>
          <p:nvPr/>
        </p:nvSpPr>
        <p:spPr>
          <a:xfrm>
            <a:off x="5862447" y="2126430"/>
            <a:ext cx="911802" cy="0"/>
          </a:xfrm>
          <a:custGeom>
            <a:avLst/>
            <a:gdLst/>
            <a:ahLst/>
            <a:cxnLst/>
            <a:rect l="l" t="t" r="r" b="b"/>
            <a:pathLst>
              <a:path w="1337309">
                <a:moveTo>
                  <a:pt x="0" y="0"/>
                </a:moveTo>
                <a:lnTo>
                  <a:pt x="133731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8" name="object 88"/>
          <p:cNvSpPr/>
          <p:nvPr/>
        </p:nvSpPr>
        <p:spPr>
          <a:xfrm>
            <a:off x="6065069" y="20721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9" name="object 89"/>
          <p:cNvSpPr/>
          <p:nvPr/>
        </p:nvSpPr>
        <p:spPr>
          <a:xfrm>
            <a:off x="6166381" y="2029574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0" name="object 90"/>
          <p:cNvSpPr/>
          <p:nvPr/>
        </p:nvSpPr>
        <p:spPr>
          <a:xfrm>
            <a:off x="6267692" y="20721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1" name="object 91"/>
          <p:cNvSpPr/>
          <p:nvPr/>
        </p:nvSpPr>
        <p:spPr>
          <a:xfrm>
            <a:off x="6369003" y="20721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2" name="object 92"/>
          <p:cNvSpPr/>
          <p:nvPr/>
        </p:nvSpPr>
        <p:spPr>
          <a:xfrm>
            <a:off x="6470315" y="2029574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3" name="object 93"/>
          <p:cNvSpPr/>
          <p:nvPr/>
        </p:nvSpPr>
        <p:spPr>
          <a:xfrm>
            <a:off x="6571626" y="20721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4" name="object 94"/>
          <p:cNvSpPr/>
          <p:nvPr/>
        </p:nvSpPr>
        <p:spPr>
          <a:xfrm>
            <a:off x="6672938" y="20721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5" name="object 95"/>
          <p:cNvSpPr/>
          <p:nvPr/>
        </p:nvSpPr>
        <p:spPr>
          <a:xfrm>
            <a:off x="6774249" y="2029574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6" name="object 96"/>
          <p:cNvSpPr txBox="1"/>
          <p:nvPr/>
        </p:nvSpPr>
        <p:spPr>
          <a:xfrm>
            <a:off x="3113567" y="2184266"/>
            <a:ext cx="219508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Female</a:t>
            </a:r>
            <a:endParaRPr sz="477">
              <a:latin typeface="Arial"/>
              <a:cs typeface="Aria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3577746" y="2184266"/>
            <a:ext cx="806161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Language of</a:t>
            </a:r>
            <a:r>
              <a:rPr sz="477" spc="-48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correspondence</a:t>
            </a:r>
            <a:endParaRPr sz="477">
              <a:latin typeface="Arial"/>
              <a:cs typeface="Arial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4566536" y="2184266"/>
            <a:ext cx="206086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French</a:t>
            </a:r>
            <a:endParaRPr sz="477">
              <a:latin typeface="Arial"/>
              <a:cs typeface="Arial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4482768" y="2176567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0" name="object 100"/>
          <p:cNvSpPr txBox="1"/>
          <p:nvPr/>
        </p:nvSpPr>
        <p:spPr>
          <a:xfrm>
            <a:off x="4986126" y="2184266"/>
            <a:ext cx="216477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English</a:t>
            </a:r>
            <a:endParaRPr sz="477">
              <a:latin typeface="Arial"/>
              <a:cs typeface="Arial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4902353" y="2176567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2" name="object 102"/>
          <p:cNvSpPr/>
          <p:nvPr/>
        </p:nvSpPr>
        <p:spPr>
          <a:xfrm>
            <a:off x="2368235" y="2545314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3" name="object 103"/>
          <p:cNvSpPr txBox="1"/>
          <p:nvPr/>
        </p:nvSpPr>
        <p:spPr>
          <a:xfrm>
            <a:off x="2358494" y="2184273"/>
            <a:ext cx="596178" cy="526321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  <a:tabLst>
                <a:tab pos="336397" algn="l"/>
              </a:tabLst>
            </a:pPr>
            <a:r>
              <a:rPr sz="477" dirty="0">
                <a:latin typeface="Arial"/>
                <a:cs typeface="Arial"/>
              </a:rPr>
              <a:t>Sex	Male</a:t>
            </a:r>
            <a:endParaRPr sz="477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750">
              <a:latin typeface="Times New Roman"/>
              <a:cs typeface="Times New Roman"/>
            </a:endParaRPr>
          </a:p>
          <a:p>
            <a:pPr marL="8659"/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B.</a:t>
            </a:r>
            <a:r>
              <a:rPr sz="682" b="1" dirty="0">
                <a:solidFill>
                  <a:srgbClr val="006EB7"/>
                </a:solidFill>
                <a:latin typeface="Arial"/>
                <a:cs typeface="Arial"/>
              </a:rPr>
              <a:t> </a:t>
            </a: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Citizenship</a:t>
            </a:r>
            <a:endParaRPr sz="682">
              <a:latin typeface="Arial"/>
              <a:cs typeface="Arial"/>
            </a:endParaRPr>
          </a:p>
          <a:p>
            <a:pPr marL="101742" marR="40264">
              <a:spcBef>
                <a:spcPts val="634"/>
              </a:spcBef>
            </a:pPr>
            <a:r>
              <a:rPr sz="477" spc="-3" dirty="0">
                <a:latin typeface="Arial"/>
                <a:cs typeface="Arial"/>
              </a:rPr>
              <a:t>Canadian</a:t>
            </a:r>
            <a:r>
              <a:rPr sz="477" spc="-55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citizen  </a:t>
            </a:r>
            <a:r>
              <a:rPr sz="477" spc="-3" dirty="0">
                <a:latin typeface="Arial"/>
                <a:cs typeface="Arial"/>
              </a:rPr>
              <a:t>by</a:t>
            </a:r>
            <a:r>
              <a:rPr sz="477" spc="-10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birth</a:t>
            </a:r>
            <a:endParaRPr sz="477">
              <a:latin typeface="Arial"/>
              <a:cs typeface="Arial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2695089" y="2634935"/>
            <a:ext cx="69273" cy="6927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5" name="object 105"/>
          <p:cNvSpPr/>
          <p:nvPr/>
        </p:nvSpPr>
        <p:spPr>
          <a:xfrm>
            <a:off x="2986391" y="2545314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4" y="111125"/>
                </a:lnTo>
                <a:lnTo>
                  <a:pt x="111124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6" name="object 106"/>
          <p:cNvSpPr txBox="1"/>
          <p:nvPr/>
        </p:nvSpPr>
        <p:spPr>
          <a:xfrm>
            <a:off x="3070167" y="2549624"/>
            <a:ext cx="787111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Naturalized Canadian</a:t>
            </a:r>
            <a:r>
              <a:rPr sz="477" spc="-51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citizen</a:t>
            </a:r>
            <a:endParaRPr sz="477">
              <a:latin typeface="Arial"/>
              <a:cs typeface="Arial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3861106" y="2563073"/>
            <a:ext cx="69273" cy="6927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8" name="object 108"/>
          <p:cNvSpPr txBox="1"/>
          <p:nvPr/>
        </p:nvSpPr>
        <p:spPr>
          <a:xfrm>
            <a:off x="4054884" y="2553086"/>
            <a:ext cx="943841" cy="155579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marR="3464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Date on which </a:t>
            </a:r>
            <a:r>
              <a:rPr sz="477" dirty="0">
                <a:latin typeface="Arial"/>
                <a:cs typeface="Arial"/>
              </a:rPr>
              <a:t>you </a:t>
            </a:r>
            <a:r>
              <a:rPr sz="477" spc="-3" dirty="0">
                <a:latin typeface="Arial"/>
                <a:cs typeface="Arial"/>
              </a:rPr>
              <a:t>obtained  permanent</a:t>
            </a:r>
            <a:r>
              <a:rPr sz="477" spc="-27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resident</a:t>
            </a:r>
            <a:r>
              <a:rPr sz="477" spc="-24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status</a:t>
            </a:r>
            <a:r>
              <a:rPr sz="477" spc="-92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.............</a:t>
            </a:r>
            <a:endParaRPr sz="477">
              <a:latin typeface="Arial"/>
              <a:cs typeface="Arial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5950298" y="2549624"/>
            <a:ext cx="398318" cy="155579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marR="3464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Immigrant  category</a:t>
            </a:r>
            <a:r>
              <a:rPr sz="477" spc="-65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code</a:t>
            </a:r>
            <a:endParaRPr sz="477">
              <a:latin typeface="Arial"/>
              <a:cs typeface="Arial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6369003" y="2593662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1" name="object 111"/>
          <p:cNvSpPr/>
          <p:nvPr/>
        </p:nvSpPr>
        <p:spPr>
          <a:xfrm>
            <a:off x="6470315" y="263627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2" name="object 112"/>
          <p:cNvSpPr/>
          <p:nvPr/>
        </p:nvSpPr>
        <p:spPr>
          <a:xfrm>
            <a:off x="6369003" y="2690517"/>
            <a:ext cx="402648" cy="0"/>
          </a:xfrm>
          <a:custGeom>
            <a:avLst/>
            <a:gdLst/>
            <a:ahLst/>
            <a:cxnLst/>
            <a:rect l="l" t="t" r="r" b="b"/>
            <a:pathLst>
              <a:path w="590550">
                <a:moveTo>
                  <a:pt x="0" y="0"/>
                </a:moveTo>
                <a:lnTo>
                  <a:pt x="59055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3" name="object 113"/>
          <p:cNvSpPr/>
          <p:nvPr/>
        </p:nvSpPr>
        <p:spPr>
          <a:xfrm>
            <a:off x="6571626" y="263627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4" name="object 114"/>
          <p:cNvSpPr/>
          <p:nvPr/>
        </p:nvSpPr>
        <p:spPr>
          <a:xfrm>
            <a:off x="6672938" y="263627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5" name="object 115"/>
          <p:cNvSpPr/>
          <p:nvPr/>
        </p:nvSpPr>
        <p:spPr>
          <a:xfrm>
            <a:off x="6774249" y="2593662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6" name="object 116"/>
          <p:cNvSpPr txBox="1"/>
          <p:nvPr/>
        </p:nvSpPr>
        <p:spPr>
          <a:xfrm>
            <a:off x="4054896" y="2752247"/>
            <a:ext cx="943841" cy="155579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marR="3464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Date on which </a:t>
            </a:r>
            <a:r>
              <a:rPr sz="477" dirty="0">
                <a:latin typeface="Arial"/>
                <a:cs typeface="Arial"/>
              </a:rPr>
              <a:t>you </a:t>
            </a:r>
            <a:r>
              <a:rPr sz="477" spc="-3" dirty="0">
                <a:latin typeface="Arial"/>
                <a:cs typeface="Arial"/>
              </a:rPr>
              <a:t>obtained  permanent</a:t>
            </a:r>
            <a:r>
              <a:rPr sz="477" spc="-27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resident</a:t>
            </a:r>
            <a:r>
              <a:rPr sz="477" spc="-24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status</a:t>
            </a:r>
            <a:r>
              <a:rPr sz="477" spc="-92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.............</a:t>
            </a:r>
            <a:endParaRPr sz="477">
              <a:latin typeface="Arial"/>
              <a:cs typeface="Arial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2986391" y="2750422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4" y="111125"/>
                </a:lnTo>
                <a:lnTo>
                  <a:pt x="111124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8" name="object 118"/>
          <p:cNvSpPr txBox="1"/>
          <p:nvPr/>
        </p:nvSpPr>
        <p:spPr>
          <a:xfrm>
            <a:off x="3070166" y="2752247"/>
            <a:ext cx="546389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Permanent</a:t>
            </a:r>
            <a:r>
              <a:rPr sz="477" spc="-41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resident</a:t>
            </a:r>
            <a:endParaRPr sz="477">
              <a:latin typeface="Arial"/>
              <a:cs typeface="Arial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3624348" y="2768181"/>
            <a:ext cx="69273" cy="6927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0" name="object 120"/>
          <p:cNvSpPr txBox="1"/>
          <p:nvPr/>
        </p:nvSpPr>
        <p:spPr>
          <a:xfrm>
            <a:off x="5950298" y="2752247"/>
            <a:ext cx="398318" cy="155579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marR="3464" indent="-433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Immigrant  category</a:t>
            </a:r>
            <a:r>
              <a:rPr sz="477" spc="-65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code</a:t>
            </a:r>
            <a:endParaRPr sz="477">
              <a:latin typeface="Arial"/>
              <a:cs typeface="Arial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6369003" y="2798264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2" name="object 122"/>
          <p:cNvSpPr/>
          <p:nvPr/>
        </p:nvSpPr>
        <p:spPr>
          <a:xfrm>
            <a:off x="6470315" y="284087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3" name="object 123"/>
          <p:cNvSpPr/>
          <p:nvPr/>
        </p:nvSpPr>
        <p:spPr>
          <a:xfrm>
            <a:off x="6369003" y="2895120"/>
            <a:ext cx="402648" cy="0"/>
          </a:xfrm>
          <a:custGeom>
            <a:avLst/>
            <a:gdLst/>
            <a:ahLst/>
            <a:cxnLst/>
            <a:rect l="l" t="t" r="r" b="b"/>
            <a:pathLst>
              <a:path w="590550">
                <a:moveTo>
                  <a:pt x="0" y="0"/>
                </a:moveTo>
                <a:lnTo>
                  <a:pt x="59055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4" name="object 124"/>
          <p:cNvSpPr/>
          <p:nvPr/>
        </p:nvSpPr>
        <p:spPr>
          <a:xfrm>
            <a:off x="6571626" y="284087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5" name="object 125"/>
          <p:cNvSpPr/>
          <p:nvPr/>
        </p:nvSpPr>
        <p:spPr>
          <a:xfrm>
            <a:off x="6672938" y="284087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6" name="object 126"/>
          <p:cNvSpPr/>
          <p:nvPr/>
        </p:nvSpPr>
        <p:spPr>
          <a:xfrm>
            <a:off x="6774249" y="2798264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7" name="object 127"/>
          <p:cNvSpPr txBox="1"/>
          <p:nvPr/>
        </p:nvSpPr>
        <p:spPr>
          <a:xfrm>
            <a:off x="4054896" y="2956315"/>
            <a:ext cx="943841" cy="155579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marR="3464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Date on which </a:t>
            </a:r>
            <a:r>
              <a:rPr sz="477" dirty="0">
                <a:latin typeface="Arial"/>
                <a:cs typeface="Arial"/>
              </a:rPr>
              <a:t>you </a:t>
            </a:r>
            <a:r>
              <a:rPr sz="477" spc="-3" dirty="0">
                <a:latin typeface="Arial"/>
                <a:cs typeface="Arial"/>
              </a:rPr>
              <a:t>obtained </a:t>
            </a:r>
            <a:r>
              <a:rPr sz="477" dirty="0">
                <a:latin typeface="Arial"/>
                <a:cs typeface="Arial"/>
              </a:rPr>
              <a:t>status  </a:t>
            </a:r>
            <a:r>
              <a:rPr sz="477" spc="-3" dirty="0">
                <a:latin typeface="Arial"/>
                <a:cs typeface="Arial"/>
              </a:rPr>
              <a:t>as </a:t>
            </a:r>
            <a:r>
              <a:rPr sz="477" dirty="0">
                <a:latin typeface="Arial"/>
                <a:cs typeface="Arial"/>
              </a:rPr>
              <a:t>a </a:t>
            </a:r>
            <a:r>
              <a:rPr sz="477" spc="-3" dirty="0">
                <a:latin typeface="Arial"/>
                <a:cs typeface="Arial"/>
              </a:rPr>
              <a:t>refugee or protected person</a:t>
            </a:r>
            <a:r>
              <a:rPr sz="477" spc="-78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..</a:t>
            </a:r>
            <a:endParaRPr sz="477">
              <a:latin typeface="Arial"/>
              <a:cs typeface="Arial"/>
            </a:endParaRPr>
          </a:p>
        </p:txBody>
      </p:sp>
      <p:sp>
        <p:nvSpPr>
          <p:cNvPr id="128" name="object 128"/>
          <p:cNvSpPr/>
          <p:nvPr/>
        </p:nvSpPr>
        <p:spPr>
          <a:xfrm>
            <a:off x="2986391" y="2954482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4" y="111125"/>
                </a:lnTo>
                <a:lnTo>
                  <a:pt x="111124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9" name="object 129"/>
          <p:cNvSpPr txBox="1"/>
          <p:nvPr/>
        </p:nvSpPr>
        <p:spPr>
          <a:xfrm>
            <a:off x="3070167" y="2956315"/>
            <a:ext cx="788843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Refugee or protected</a:t>
            </a:r>
            <a:r>
              <a:rPr sz="477" spc="-48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person</a:t>
            </a:r>
            <a:endParaRPr sz="477">
              <a:latin typeface="Arial"/>
              <a:cs typeface="Arial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3861590" y="2972345"/>
            <a:ext cx="69273" cy="6927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1" name="object 131"/>
          <p:cNvSpPr txBox="1"/>
          <p:nvPr/>
        </p:nvSpPr>
        <p:spPr>
          <a:xfrm>
            <a:off x="5857072" y="274287"/>
            <a:ext cx="975447" cy="225662"/>
          </a:xfrm>
          <a:prstGeom prst="rect">
            <a:avLst/>
          </a:prstGeom>
        </p:spPr>
        <p:txBody>
          <a:bodyPr vert="horz" wrap="square" lIns="0" tIns="13422" rIns="0" bIns="0" rtlCol="0">
            <a:spAutoFit/>
          </a:bodyPr>
          <a:lstStyle/>
          <a:p>
            <a:pPr>
              <a:spcBef>
                <a:spcPts val="106"/>
              </a:spcBef>
            </a:pPr>
            <a:r>
              <a:rPr sz="477" b="1" dirty="0">
                <a:solidFill>
                  <a:srgbClr val="FFFFFF"/>
                </a:solidFill>
                <a:latin typeface="Arial"/>
                <a:cs typeface="Arial"/>
              </a:rPr>
              <a:t>This </a:t>
            </a:r>
            <a:r>
              <a:rPr sz="477" b="1" spc="-3" dirty="0">
                <a:solidFill>
                  <a:srgbClr val="FFFFFF"/>
                </a:solidFill>
                <a:latin typeface="Arial"/>
                <a:cs typeface="Arial"/>
              </a:rPr>
              <a:t>form </a:t>
            </a:r>
            <a:r>
              <a:rPr sz="477" b="1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477" b="1" spc="-3" dirty="0">
                <a:solidFill>
                  <a:srgbClr val="FFFFFF"/>
                </a:solidFill>
                <a:latin typeface="Arial"/>
                <a:cs typeface="Arial"/>
              </a:rPr>
              <a:t>also available </a:t>
            </a:r>
            <a:r>
              <a:rPr sz="477" b="1" dirty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sz="477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77" b="1" dirty="0">
                <a:solidFill>
                  <a:srgbClr val="FFFFFF"/>
                </a:solidFill>
                <a:latin typeface="Arial"/>
                <a:cs typeface="Arial"/>
              </a:rPr>
              <a:t>line</a:t>
            </a:r>
            <a:endParaRPr sz="477">
              <a:latin typeface="Arial"/>
              <a:cs typeface="Arial"/>
            </a:endParaRPr>
          </a:p>
          <a:p>
            <a:pPr marL="105638">
              <a:spcBef>
                <a:spcPts val="68"/>
              </a:spcBef>
            </a:pPr>
            <a:r>
              <a:rPr sz="818" b="1" spc="3" dirty="0">
                <a:solidFill>
                  <a:srgbClr val="FFFFFF"/>
                </a:solidFill>
                <a:latin typeface="Calibri"/>
                <a:cs typeface="Calibri"/>
                <a:hlinkClick r:id="rId12"/>
              </a:rPr>
              <a:t>ww</a:t>
            </a:r>
            <a:r>
              <a:rPr sz="818" b="1" spc="-48" dirty="0">
                <a:solidFill>
                  <a:srgbClr val="FFFFFF"/>
                </a:solidFill>
                <a:latin typeface="Calibri"/>
                <a:cs typeface="Calibri"/>
                <a:hlinkClick r:id="rId12"/>
              </a:rPr>
              <a:t>w</a:t>
            </a:r>
            <a:r>
              <a:rPr sz="818" b="1" spc="-7" dirty="0">
                <a:solidFill>
                  <a:srgbClr val="FFFFFF"/>
                </a:solidFill>
                <a:latin typeface="Calibri"/>
                <a:cs typeface="Calibri"/>
                <a:hlinkClick r:id="rId12"/>
              </a:rPr>
              <a:t>.afe.gou</a:t>
            </a:r>
            <a:r>
              <a:rPr sz="818" b="1" spc="-75" dirty="0">
                <a:solidFill>
                  <a:srgbClr val="FFFFFF"/>
                </a:solidFill>
                <a:latin typeface="Calibri"/>
                <a:cs typeface="Calibri"/>
                <a:hlinkClick r:id="rId12"/>
              </a:rPr>
              <a:t>v</a:t>
            </a:r>
            <a:r>
              <a:rPr sz="818" b="1" spc="-10" dirty="0">
                <a:solidFill>
                  <a:srgbClr val="FFFFFF"/>
                </a:solidFill>
                <a:latin typeface="Calibri"/>
                <a:cs typeface="Calibri"/>
                <a:hlinkClick r:id="rId12"/>
              </a:rPr>
              <a:t>.qc.ca</a:t>
            </a:r>
            <a:endParaRPr sz="818">
              <a:latin typeface="Calibri"/>
              <a:cs typeface="Calibri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2358494" y="3158815"/>
            <a:ext cx="788843" cy="113709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C. Mailing</a:t>
            </a:r>
            <a:r>
              <a:rPr sz="682" b="1" dirty="0">
                <a:solidFill>
                  <a:srgbClr val="006EB7"/>
                </a:solidFill>
                <a:latin typeface="Arial"/>
                <a:cs typeface="Arial"/>
              </a:rPr>
              <a:t> </a:t>
            </a: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address</a:t>
            </a:r>
            <a:endParaRPr sz="682">
              <a:latin typeface="Arial"/>
              <a:cs typeface="Arial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2369750" y="3697414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4" name="object 134"/>
          <p:cNvSpPr/>
          <p:nvPr/>
        </p:nvSpPr>
        <p:spPr>
          <a:xfrm>
            <a:off x="2471062" y="374003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5" name="object 135"/>
          <p:cNvSpPr/>
          <p:nvPr/>
        </p:nvSpPr>
        <p:spPr>
          <a:xfrm>
            <a:off x="2369750" y="3794270"/>
            <a:ext cx="402648" cy="0"/>
          </a:xfrm>
          <a:custGeom>
            <a:avLst/>
            <a:gdLst/>
            <a:ahLst/>
            <a:cxnLst/>
            <a:rect l="l" t="t" r="r" b="b"/>
            <a:pathLst>
              <a:path w="590550">
                <a:moveTo>
                  <a:pt x="0" y="0"/>
                </a:moveTo>
                <a:lnTo>
                  <a:pt x="59055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6" name="object 136"/>
          <p:cNvSpPr/>
          <p:nvPr/>
        </p:nvSpPr>
        <p:spPr>
          <a:xfrm>
            <a:off x="2572373" y="374003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7" name="object 137"/>
          <p:cNvSpPr/>
          <p:nvPr/>
        </p:nvSpPr>
        <p:spPr>
          <a:xfrm>
            <a:off x="2673685" y="374003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8" name="object 138"/>
          <p:cNvSpPr/>
          <p:nvPr/>
        </p:nvSpPr>
        <p:spPr>
          <a:xfrm>
            <a:off x="2774996" y="3697414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023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9" name="object 139"/>
          <p:cNvSpPr txBox="1"/>
          <p:nvPr/>
        </p:nvSpPr>
        <p:spPr>
          <a:xfrm>
            <a:off x="6256020" y="3262515"/>
            <a:ext cx="522143" cy="136984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lnSpc>
                <a:spcPts val="558"/>
              </a:lnSpc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Direction</a:t>
            </a:r>
            <a:endParaRPr sz="477">
              <a:latin typeface="Arial"/>
              <a:cs typeface="Arial"/>
            </a:endParaRPr>
          </a:p>
          <a:p>
            <a:pPr marL="8659">
              <a:lnSpc>
                <a:spcPts val="395"/>
              </a:lnSpc>
            </a:pPr>
            <a:r>
              <a:rPr sz="341" dirty="0">
                <a:latin typeface="Arial"/>
                <a:cs typeface="Arial"/>
              </a:rPr>
              <a:t>(North, South, East,</a:t>
            </a:r>
            <a:r>
              <a:rPr sz="341" spc="-44" dirty="0">
                <a:latin typeface="Arial"/>
                <a:cs typeface="Arial"/>
              </a:rPr>
              <a:t> </a:t>
            </a:r>
            <a:r>
              <a:rPr sz="341" spc="-7" dirty="0">
                <a:latin typeface="Arial"/>
                <a:cs typeface="Arial"/>
              </a:rPr>
              <a:t>West)</a:t>
            </a:r>
            <a:endParaRPr sz="341">
              <a:latin typeface="Arial"/>
              <a:cs typeface="Arial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2369750" y="3439854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1" name="object 141"/>
          <p:cNvSpPr/>
          <p:nvPr/>
        </p:nvSpPr>
        <p:spPr>
          <a:xfrm>
            <a:off x="2471062" y="34824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2" name="object 142"/>
          <p:cNvSpPr/>
          <p:nvPr/>
        </p:nvSpPr>
        <p:spPr>
          <a:xfrm>
            <a:off x="2369751" y="3536710"/>
            <a:ext cx="605270" cy="0"/>
          </a:xfrm>
          <a:custGeom>
            <a:avLst/>
            <a:gdLst/>
            <a:ahLst/>
            <a:cxnLst/>
            <a:rect l="l" t="t" r="r" b="b"/>
            <a:pathLst>
              <a:path w="887730">
                <a:moveTo>
                  <a:pt x="0" y="0"/>
                </a:moveTo>
                <a:lnTo>
                  <a:pt x="88773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3" name="object 143"/>
          <p:cNvSpPr/>
          <p:nvPr/>
        </p:nvSpPr>
        <p:spPr>
          <a:xfrm>
            <a:off x="2572373" y="34824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4" name="object 144"/>
          <p:cNvSpPr/>
          <p:nvPr/>
        </p:nvSpPr>
        <p:spPr>
          <a:xfrm>
            <a:off x="2673685" y="34824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5" name="object 145"/>
          <p:cNvSpPr/>
          <p:nvPr/>
        </p:nvSpPr>
        <p:spPr>
          <a:xfrm>
            <a:off x="2774996" y="34824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6" name="object 146"/>
          <p:cNvSpPr/>
          <p:nvPr/>
        </p:nvSpPr>
        <p:spPr>
          <a:xfrm>
            <a:off x="2876307" y="34824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7" name="object 147"/>
          <p:cNvSpPr/>
          <p:nvPr/>
        </p:nvSpPr>
        <p:spPr>
          <a:xfrm>
            <a:off x="2977619" y="3439854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8" name="object 148"/>
          <p:cNvSpPr/>
          <p:nvPr/>
        </p:nvSpPr>
        <p:spPr>
          <a:xfrm>
            <a:off x="6267276" y="3439854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9" name="object 149"/>
          <p:cNvSpPr/>
          <p:nvPr/>
        </p:nvSpPr>
        <p:spPr>
          <a:xfrm>
            <a:off x="6368588" y="34824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0" name="object 150"/>
          <p:cNvSpPr/>
          <p:nvPr/>
        </p:nvSpPr>
        <p:spPr>
          <a:xfrm>
            <a:off x="6267276" y="3536710"/>
            <a:ext cx="503959" cy="0"/>
          </a:xfrm>
          <a:custGeom>
            <a:avLst/>
            <a:gdLst/>
            <a:ahLst/>
            <a:cxnLst/>
            <a:rect l="l" t="t" r="r" b="b"/>
            <a:pathLst>
              <a:path w="739140">
                <a:moveTo>
                  <a:pt x="0" y="0"/>
                </a:moveTo>
                <a:lnTo>
                  <a:pt x="73914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1" name="object 151"/>
          <p:cNvSpPr/>
          <p:nvPr/>
        </p:nvSpPr>
        <p:spPr>
          <a:xfrm>
            <a:off x="6469899" y="34824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2" name="object 152"/>
          <p:cNvSpPr/>
          <p:nvPr/>
        </p:nvSpPr>
        <p:spPr>
          <a:xfrm>
            <a:off x="6571211" y="34824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3" name="object 153"/>
          <p:cNvSpPr/>
          <p:nvPr/>
        </p:nvSpPr>
        <p:spPr>
          <a:xfrm>
            <a:off x="6672522" y="34824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4" name="object 154"/>
          <p:cNvSpPr/>
          <p:nvPr/>
        </p:nvSpPr>
        <p:spPr>
          <a:xfrm>
            <a:off x="6773834" y="3439854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5" name="object 155"/>
          <p:cNvSpPr/>
          <p:nvPr/>
        </p:nvSpPr>
        <p:spPr>
          <a:xfrm>
            <a:off x="3001062" y="3439854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6" name="object 156"/>
          <p:cNvSpPr/>
          <p:nvPr/>
        </p:nvSpPr>
        <p:spPr>
          <a:xfrm>
            <a:off x="3102374" y="34824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7" name="object 157"/>
          <p:cNvSpPr/>
          <p:nvPr/>
        </p:nvSpPr>
        <p:spPr>
          <a:xfrm>
            <a:off x="3001062" y="3536710"/>
            <a:ext cx="3239366" cy="0"/>
          </a:xfrm>
          <a:custGeom>
            <a:avLst/>
            <a:gdLst/>
            <a:ahLst/>
            <a:cxnLst/>
            <a:rect l="l" t="t" r="r" b="b"/>
            <a:pathLst>
              <a:path w="4751070">
                <a:moveTo>
                  <a:pt x="0" y="0"/>
                </a:moveTo>
                <a:lnTo>
                  <a:pt x="475107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8" name="object 158"/>
          <p:cNvSpPr/>
          <p:nvPr/>
        </p:nvSpPr>
        <p:spPr>
          <a:xfrm>
            <a:off x="3203685" y="34824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9" name="object 159"/>
          <p:cNvSpPr/>
          <p:nvPr/>
        </p:nvSpPr>
        <p:spPr>
          <a:xfrm>
            <a:off x="3304996" y="34824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0" name="object 160"/>
          <p:cNvSpPr/>
          <p:nvPr/>
        </p:nvSpPr>
        <p:spPr>
          <a:xfrm>
            <a:off x="3406308" y="34824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1" name="object 161"/>
          <p:cNvSpPr/>
          <p:nvPr/>
        </p:nvSpPr>
        <p:spPr>
          <a:xfrm>
            <a:off x="3507618" y="34824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2" name="object 162"/>
          <p:cNvSpPr/>
          <p:nvPr/>
        </p:nvSpPr>
        <p:spPr>
          <a:xfrm>
            <a:off x="3608930" y="34824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3" name="object 163"/>
          <p:cNvSpPr/>
          <p:nvPr/>
        </p:nvSpPr>
        <p:spPr>
          <a:xfrm>
            <a:off x="3710242" y="34824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4" name="object 164"/>
          <p:cNvSpPr/>
          <p:nvPr/>
        </p:nvSpPr>
        <p:spPr>
          <a:xfrm>
            <a:off x="3811553" y="34824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5" name="object 165"/>
          <p:cNvSpPr/>
          <p:nvPr/>
        </p:nvSpPr>
        <p:spPr>
          <a:xfrm>
            <a:off x="3912865" y="34824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6" name="object 166"/>
          <p:cNvSpPr/>
          <p:nvPr/>
        </p:nvSpPr>
        <p:spPr>
          <a:xfrm>
            <a:off x="4014175" y="34824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7" name="object 167"/>
          <p:cNvSpPr/>
          <p:nvPr/>
        </p:nvSpPr>
        <p:spPr>
          <a:xfrm>
            <a:off x="4115487" y="34824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8" name="object 168"/>
          <p:cNvSpPr/>
          <p:nvPr/>
        </p:nvSpPr>
        <p:spPr>
          <a:xfrm>
            <a:off x="4216799" y="34824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9" name="object 169"/>
          <p:cNvSpPr/>
          <p:nvPr/>
        </p:nvSpPr>
        <p:spPr>
          <a:xfrm>
            <a:off x="4318110" y="34824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0" name="object 170"/>
          <p:cNvSpPr/>
          <p:nvPr/>
        </p:nvSpPr>
        <p:spPr>
          <a:xfrm>
            <a:off x="4419421" y="34824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1" name="object 171"/>
          <p:cNvSpPr/>
          <p:nvPr/>
        </p:nvSpPr>
        <p:spPr>
          <a:xfrm>
            <a:off x="4520732" y="34824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2" name="object 172"/>
          <p:cNvSpPr/>
          <p:nvPr/>
        </p:nvSpPr>
        <p:spPr>
          <a:xfrm>
            <a:off x="4622044" y="34824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3" name="object 173"/>
          <p:cNvSpPr/>
          <p:nvPr/>
        </p:nvSpPr>
        <p:spPr>
          <a:xfrm>
            <a:off x="4723355" y="34824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4" name="object 174"/>
          <p:cNvSpPr/>
          <p:nvPr/>
        </p:nvSpPr>
        <p:spPr>
          <a:xfrm>
            <a:off x="4824667" y="34824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5" name="object 175"/>
          <p:cNvSpPr/>
          <p:nvPr/>
        </p:nvSpPr>
        <p:spPr>
          <a:xfrm>
            <a:off x="4925978" y="34824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6" name="object 176"/>
          <p:cNvSpPr/>
          <p:nvPr/>
        </p:nvSpPr>
        <p:spPr>
          <a:xfrm>
            <a:off x="5027289" y="34824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7" name="object 177"/>
          <p:cNvSpPr/>
          <p:nvPr/>
        </p:nvSpPr>
        <p:spPr>
          <a:xfrm>
            <a:off x="5128601" y="34824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8" name="object 178"/>
          <p:cNvSpPr/>
          <p:nvPr/>
        </p:nvSpPr>
        <p:spPr>
          <a:xfrm>
            <a:off x="5229912" y="34824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9" name="object 179"/>
          <p:cNvSpPr/>
          <p:nvPr/>
        </p:nvSpPr>
        <p:spPr>
          <a:xfrm>
            <a:off x="5331224" y="34824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0" name="object 180"/>
          <p:cNvSpPr/>
          <p:nvPr/>
        </p:nvSpPr>
        <p:spPr>
          <a:xfrm>
            <a:off x="5432535" y="34824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1" name="object 181"/>
          <p:cNvSpPr/>
          <p:nvPr/>
        </p:nvSpPr>
        <p:spPr>
          <a:xfrm>
            <a:off x="5533846" y="34824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2" name="object 182"/>
          <p:cNvSpPr/>
          <p:nvPr/>
        </p:nvSpPr>
        <p:spPr>
          <a:xfrm>
            <a:off x="5635158" y="34824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3" name="object 183"/>
          <p:cNvSpPr/>
          <p:nvPr/>
        </p:nvSpPr>
        <p:spPr>
          <a:xfrm>
            <a:off x="5736469" y="34824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4" name="object 184"/>
          <p:cNvSpPr/>
          <p:nvPr/>
        </p:nvSpPr>
        <p:spPr>
          <a:xfrm>
            <a:off x="5837780" y="34824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5" name="object 185"/>
          <p:cNvSpPr/>
          <p:nvPr/>
        </p:nvSpPr>
        <p:spPr>
          <a:xfrm>
            <a:off x="5939092" y="34824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6" name="object 186"/>
          <p:cNvSpPr/>
          <p:nvPr/>
        </p:nvSpPr>
        <p:spPr>
          <a:xfrm>
            <a:off x="6040403" y="34824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7" name="object 187"/>
          <p:cNvSpPr/>
          <p:nvPr/>
        </p:nvSpPr>
        <p:spPr>
          <a:xfrm>
            <a:off x="6141715" y="34824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8" name="object 188"/>
          <p:cNvSpPr/>
          <p:nvPr/>
        </p:nvSpPr>
        <p:spPr>
          <a:xfrm>
            <a:off x="6243026" y="3439854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9" name="object 189"/>
          <p:cNvSpPr/>
          <p:nvPr/>
        </p:nvSpPr>
        <p:spPr>
          <a:xfrm>
            <a:off x="2823106" y="3697414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0" name="object 190"/>
          <p:cNvSpPr/>
          <p:nvPr/>
        </p:nvSpPr>
        <p:spPr>
          <a:xfrm>
            <a:off x="2924417" y="374003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1" name="object 191"/>
          <p:cNvSpPr/>
          <p:nvPr/>
        </p:nvSpPr>
        <p:spPr>
          <a:xfrm>
            <a:off x="2823106" y="3794270"/>
            <a:ext cx="3948545" cy="0"/>
          </a:xfrm>
          <a:custGeom>
            <a:avLst/>
            <a:gdLst/>
            <a:ahLst/>
            <a:cxnLst/>
            <a:rect l="l" t="t" r="r" b="b"/>
            <a:pathLst>
              <a:path w="5791200">
                <a:moveTo>
                  <a:pt x="0" y="0"/>
                </a:moveTo>
                <a:lnTo>
                  <a:pt x="579120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2" name="object 192"/>
          <p:cNvSpPr/>
          <p:nvPr/>
        </p:nvSpPr>
        <p:spPr>
          <a:xfrm>
            <a:off x="3025728" y="374003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3" name="object 193"/>
          <p:cNvSpPr/>
          <p:nvPr/>
        </p:nvSpPr>
        <p:spPr>
          <a:xfrm>
            <a:off x="3127040" y="374003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4" name="object 194"/>
          <p:cNvSpPr/>
          <p:nvPr/>
        </p:nvSpPr>
        <p:spPr>
          <a:xfrm>
            <a:off x="3228351" y="374003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5" name="object 195"/>
          <p:cNvSpPr/>
          <p:nvPr/>
        </p:nvSpPr>
        <p:spPr>
          <a:xfrm>
            <a:off x="3329663" y="374003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6" name="object 196"/>
          <p:cNvSpPr/>
          <p:nvPr/>
        </p:nvSpPr>
        <p:spPr>
          <a:xfrm>
            <a:off x="3430974" y="374003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7" name="object 197"/>
          <p:cNvSpPr/>
          <p:nvPr/>
        </p:nvSpPr>
        <p:spPr>
          <a:xfrm>
            <a:off x="3532285" y="374003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8" name="object 198"/>
          <p:cNvSpPr/>
          <p:nvPr/>
        </p:nvSpPr>
        <p:spPr>
          <a:xfrm>
            <a:off x="3633597" y="374003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9" name="object 199"/>
          <p:cNvSpPr/>
          <p:nvPr/>
        </p:nvSpPr>
        <p:spPr>
          <a:xfrm>
            <a:off x="3734908" y="374003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0" name="object 200"/>
          <p:cNvSpPr/>
          <p:nvPr/>
        </p:nvSpPr>
        <p:spPr>
          <a:xfrm>
            <a:off x="3836219" y="374003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1" name="object 201"/>
          <p:cNvSpPr/>
          <p:nvPr/>
        </p:nvSpPr>
        <p:spPr>
          <a:xfrm>
            <a:off x="3937531" y="374003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2" name="object 202"/>
          <p:cNvSpPr/>
          <p:nvPr/>
        </p:nvSpPr>
        <p:spPr>
          <a:xfrm>
            <a:off x="4038842" y="374003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3" name="object 203"/>
          <p:cNvSpPr/>
          <p:nvPr/>
        </p:nvSpPr>
        <p:spPr>
          <a:xfrm>
            <a:off x="4140153" y="374003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4" name="object 204"/>
          <p:cNvSpPr/>
          <p:nvPr/>
        </p:nvSpPr>
        <p:spPr>
          <a:xfrm>
            <a:off x="4241465" y="374003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5" name="object 205"/>
          <p:cNvSpPr/>
          <p:nvPr/>
        </p:nvSpPr>
        <p:spPr>
          <a:xfrm>
            <a:off x="4342776" y="374003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6" name="object 206"/>
          <p:cNvSpPr/>
          <p:nvPr/>
        </p:nvSpPr>
        <p:spPr>
          <a:xfrm>
            <a:off x="4444088" y="374003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7" name="object 207"/>
          <p:cNvSpPr/>
          <p:nvPr/>
        </p:nvSpPr>
        <p:spPr>
          <a:xfrm>
            <a:off x="4545399" y="374003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8" name="object 208"/>
          <p:cNvSpPr/>
          <p:nvPr/>
        </p:nvSpPr>
        <p:spPr>
          <a:xfrm>
            <a:off x="4646710" y="374003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9" name="object 209"/>
          <p:cNvSpPr/>
          <p:nvPr/>
        </p:nvSpPr>
        <p:spPr>
          <a:xfrm>
            <a:off x="4748022" y="374003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0" name="object 210"/>
          <p:cNvSpPr/>
          <p:nvPr/>
        </p:nvSpPr>
        <p:spPr>
          <a:xfrm>
            <a:off x="4849333" y="374003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1" name="object 211"/>
          <p:cNvSpPr/>
          <p:nvPr/>
        </p:nvSpPr>
        <p:spPr>
          <a:xfrm>
            <a:off x="4950644" y="374003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2" name="object 212"/>
          <p:cNvSpPr/>
          <p:nvPr/>
        </p:nvSpPr>
        <p:spPr>
          <a:xfrm>
            <a:off x="5051956" y="374003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3" name="object 213"/>
          <p:cNvSpPr/>
          <p:nvPr/>
        </p:nvSpPr>
        <p:spPr>
          <a:xfrm>
            <a:off x="5153267" y="374003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4" name="object 214"/>
          <p:cNvSpPr/>
          <p:nvPr/>
        </p:nvSpPr>
        <p:spPr>
          <a:xfrm>
            <a:off x="5254578" y="374003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5" name="object 215"/>
          <p:cNvSpPr/>
          <p:nvPr/>
        </p:nvSpPr>
        <p:spPr>
          <a:xfrm>
            <a:off x="5355890" y="374003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6" name="object 216"/>
          <p:cNvSpPr/>
          <p:nvPr/>
        </p:nvSpPr>
        <p:spPr>
          <a:xfrm>
            <a:off x="5457201" y="374003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7" name="object 217"/>
          <p:cNvSpPr/>
          <p:nvPr/>
        </p:nvSpPr>
        <p:spPr>
          <a:xfrm>
            <a:off x="5558513" y="374003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8" name="object 218"/>
          <p:cNvSpPr/>
          <p:nvPr/>
        </p:nvSpPr>
        <p:spPr>
          <a:xfrm>
            <a:off x="5659824" y="374003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9" name="object 219"/>
          <p:cNvSpPr/>
          <p:nvPr/>
        </p:nvSpPr>
        <p:spPr>
          <a:xfrm>
            <a:off x="5761135" y="374003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0" name="object 220"/>
          <p:cNvSpPr/>
          <p:nvPr/>
        </p:nvSpPr>
        <p:spPr>
          <a:xfrm>
            <a:off x="5862447" y="374003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1" name="object 221"/>
          <p:cNvSpPr/>
          <p:nvPr/>
        </p:nvSpPr>
        <p:spPr>
          <a:xfrm>
            <a:off x="5963758" y="374003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2" name="object 222"/>
          <p:cNvSpPr/>
          <p:nvPr/>
        </p:nvSpPr>
        <p:spPr>
          <a:xfrm>
            <a:off x="6065069" y="374003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3" name="object 223"/>
          <p:cNvSpPr/>
          <p:nvPr/>
        </p:nvSpPr>
        <p:spPr>
          <a:xfrm>
            <a:off x="6166381" y="374003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4" name="object 224"/>
          <p:cNvSpPr/>
          <p:nvPr/>
        </p:nvSpPr>
        <p:spPr>
          <a:xfrm>
            <a:off x="6267692" y="374003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5" name="object 225"/>
          <p:cNvSpPr/>
          <p:nvPr/>
        </p:nvSpPr>
        <p:spPr>
          <a:xfrm>
            <a:off x="6369003" y="374003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6" name="object 226"/>
          <p:cNvSpPr/>
          <p:nvPr/>
        </p:nvSpPr>
        <p:spPr>
          <a:xfrm>
            <a:off x="6470315" y="374003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7" name="object 227"/>
          <p:cNvSpPr/>
          <p:nvPr/>
        </p:nvSpPr>
        <p:spPr>
          <a:xfrm>
            <a:off x="6571626" y="374003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8" name="object 228"/>
          <p:cNvSpPr/>
          <p:nvPr/>
        </p:nvSpPr>
        <p:spPr>
          <a:xfrm>
            <a:off x="6672938" y="374003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9" name="object 229"/>
          <p:cNvSpPr/>
          <p:nvPr/>
        </p:nvSpPr>
        <p:spPr>
          <a:xfrm>
            <a:off x="6774249" y="3697407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0" name="object 230"/>
          <p:cNvSpPr txBox="1"/>
          <p:nvPr/>
        </p:nvSpPr>
        <p:spPr>
          <a:xfrm>
            <a:off x="2358494" y="3829585"/>
            <a:ext cx="523009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Municipality</a:t>
            </a:r>
            <a:r>
              <a:rPr sz="477" spc="-37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(cont.)</a:t>
            </a:r>
            <a:endParaRPr sz="477">
              <a:latin typeface="Arial"/>
              <a:cs typeface="Arial"/>
            </a:endParaRPr>
          </a:p>
        </p:txBody>
      </p:sp>
      <p:sp>
        <p:nvSpPr>
          <p:cNvPr id="231" name="object 231"/>
          <p:cNvSpPr/>
          <p:nvPr/>
        </p:nvSpPr>
        <p:spPr>
          <a:xfrm>
            <a:off x="2369750" y="395497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2" name="object 232"/>
          <p:cNvSpPr/>
          <p:nvPr/>
        </p:nvSpPr>
        <p:spPr>
          <a:xfrm>
            <a:off x="2471062" y="39975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3" name="object 233"/>
          <p:cNvSpPr/>
          <p:nvPr/>
        </p:nvSpPr>
        <p:spPr>
          <a:xfrm>
            <a:off x="2369750" y="4051833"/>
            <a:ext cx="1821007" cy="0"/>
          </a:xfrm>
          <a:custGeom>
            <a:avLst/>
            <a:gdLst/>
            <a:ahLst/>
            <a:cxnLst/>
            <a:rect l="l" t="t" r="r" b="b"/>
            <a:pathLst>
              <a:path w="2670810">
                <a:moveTo>
                  <a:pt x="0" y="0"/>
                </a:moveTo>
                <a:lnTo>
                  <a:pt x="267081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4" name="object 234"/>
          <p:cNvSpPr/>
          <p:nvPr/>
        </p:nvSpPr>
        <p:spPr>
          <a:xfrm>
            <a:off x="2572373" y="39975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5" name="object 235"/>
          <p:cNvSpPr/>
          <p:nvPr/>
        </p:nvSpPr>
        <p:spPr>
          <a:xfrm>
            <a:off x="2673685" y="39975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6" name="object 236"/>
          <p:cNvSpPr/>
          <p:nvPr/>
        </p:nvSpPr>
        <p:spPr>
          <a:xfrm>
            <a:off x="2774996" y="39975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7" name="object 237"/>
          <p:cNvSpPr/>
          <p:nvPr/>
        </p:nvSpPr>
        <p:spPr>
          <a:xfrm>
            <a:off x="2876307" y="39975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8" name="object 238"/>
          <p:cNvSpPr/>
          <p:nvPr/>
        </p:nvSpPr>
        <p:spPr>
          <a:xfrm>
            <a:off x="2977619" y="39975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9" name="object 239"/>
          <p:cNvSpPr/>
          <p:nvPr/>
        </p:nvSpPr>
        <p:spPr>
          <a:xfrm>
            <a:off x="3078930" y="39975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0" name="object 240"/>
          <p:cNvSpPr/>
          <p:nvPr/>
        </p:nvSpPr>
        <p:spPr>
          <a:xfrm>
            <a:off x="3180241" y="39975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1" name="object 241"/>
          <p:cNvSpPr/>
          <p:nvPr/>
        </p:nvSpPr>
        <p:spPr>
          <a:xfrm>
            <a:off x="3281553" y="39975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2" name="object 242"/>
          <p:cNvSpPr/>
          <p:nvPr/>
        </p:nvSpPr>
        <p:spPr>
          <a:xfrm>
            <a:off x="3382864" y="39975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3" name="object 243"/>
          <p:cNvSpPr/>
          <p:nvPr/>
        </p:nvSpPr>
        <p:spPr>
          <a:xfrm>
            <a:off x="3484175" y="39975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4" name="object 244"/>
          <p:cNvSpPr/>
          <p:nvPr/>
        </p:nvSpPr>
        <p:spPr>
          <a:xfrm>
            <a:off x="3585487" y="39975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5" name="object 245"/>
          <p:cNvSpPr/>
          <p:nvPr/>
        </p:nvSpPr>
        <p:spPr>
          <a:xfrm>
            <a:off x="3686798" y="39975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6" name="object 246"/>
          <p:cNvSpPr/>
          <p:nvPr/>
        </p:nvSpPr>
        <p:spPr>
          <a:xfrm>
            <a:off x="3788110" y="39975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7" name="object 247"/>
          <p:cNvSpPr/>
          <p:nvPr/>
        </p:nvSpPr>
        <p:spPr>
          <a:xfrm>
            <a:off x="3889421" y="39975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8" name="object 248"/>
          <p:cNvSpPr/>
          <p:nvPr/>
        </p:nvSpPr>
        <p:spPr>
          <a:xfrm>
            <a:off x="3990732" y="39975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9" name="object 249"/>
          <p:cNvSpPr/>
          <p:nvPr/>
        </p:nvSpPr>
        <p:spPr>
          <a:xfrm>
            <a:off x="4092044" y="39975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0" name="object 250"/>
          <p:cNvSpPr/>
          <p:nvPr/>
        </p:nvSpPr>
        <p:spPr>
          <a:xfrm>
            <a:off x="4193355" y="395497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1" name="object 251"/>
          <p:cNvSpPr/>
          <p:nvPr/>
        </p:nvSpPr>
        <p:spPr>
          <a:xfrm>
            <a:off x="4246272" y="395497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2" name="object 252"/>
          <p:cNvSpPr/>
          <p:nvPr/>
        </p:nvSpPr>
        <p:spPr>
          <a:xfrm>
            <a:off x="4347583" y="39975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3" name="object 253"/>
          <p:cNvSpPr/>
          <p:nvPr/>
        </p:nvSpPr>
        <p:spPr>
          <a:xfrm>
            <a:off x="4246272" y="4051833"/>
            <a:ext cx="302635" cy="0"/>
          </a:xfrm>
          <a:custGeom>
            <a:avLst/>
            <a:gdLst/>
            <a:ahLst/>
            <a:cxnLst/>
            <a:rect l="l" t="t" r="r" b="b"/>
            <a:pathLst>
              <a:path w="443864">
                <a:moveTo>
                  <a:pt x="0" y="0"/>
                </a:moveTo>
                <a:lnTo>
                  <a:pt x="443738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4" name="object 254"/>
          <p:cNvSpPr/>
          <p:nvPr/>
        </p:nvSpPr>
        <p:spPr>
          <a:xfrm>
            <a:off x="4448894" y="39975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5" name="object 255"/>
          <p:cNvSpPr/>
          <p:nvPr/>
        </p:nvSpPr>
        <p:spPr>
          <a:xfrm>
            <a:off x="4550206" y="395497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6" name="object 256"/>
          <p:cNvSpPr/>
          <p:nvPr/>
        </p:nvSpPr>
        <p:spPr>
          <a:xfrm>
            <a:off x="4599030" y="395497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7" name="object 257"/>
          <p:cNvSpPr/>
          <p:nvPr/>
        </p:nvSpPr>
        <p:spPr>
          <a:xfrm>
            <a:off x="4700341" y="39975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8" name="object 258"/>
          <p:cNvSpPr/>
          <p:nvPr/>
        </p:nvSpPr>
        <p:spPr>
          <a:xfrm>
            <a:off x="4599030" y="4051833"/>
            <a:ext cx="605270" cy="0"/>
          </a:xfrm>
          <a:custGeom>
            <a:avLst/>
            <a:gdLst/>
            <a:ahLst/>
            <a:cxnLst/>
            <a:rect l="l" t="t" r="r" b="b"/>
            <a:pathLst>
              <a:path w="887729">
                <a:moveTo>
                  <a:pt x="0" y="0"/>
                </a:moveTo>
                <a:lnTo>
                  <a:pt x="88773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9" name="object 259"/>
          <p:cNvSpPr/>
          <p:nvPr/>
        </p:nvSpPr>
        <p:spPr>
          <a:xfrm>
            <a:off x="4801653" y="39975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0" name="object 260"/>
          <p:cNvSpPr/>
          <p:nvPr/>
        </p:nvSpPr>
        <p:spPr>
          <a:xfrm>
            <a:off x="4902964" y="395497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1" name="object 261"/>
          <p:cNvSpPr/>
          <p:nvPr/>
        </p:nvSpPr>
        <p:spPr>
          <a:xfrm>
            <a:off x="5004275" y="39975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2" name="object 262"/>
          <p:cNvSpPr/>
          <p:nvPr/>
        </p:nvSpPr>
        <p:spPr>
          <a:xfrm>
            <a:off x="5105587" y="39975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3" name="object 263"/>
          <p:cNvSpPr/>
          <p:nvPr/>
        </p:nvSpPr>
        <p:spPr>
          <a:xfrm>
            <a:off x="5206898" y="395497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4" name="object 264"/>
          <p:cNvSpPr txBox="1"/>
          <p:nvPr/>
        </p:nvSpPr>
        <p:spPr>
          <a:xfrm>
            <a:off x="6256435" y="3859700"/>
            <a:ext cx="207818" cy="61194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341" dirty="0">
                <a:latin typeface="Arial"/>
                <a:cs typeface="Arial"/>
              </a:rPr>
              <a:t>Extension</a:t>
            </a:r>
            <a:endParaRPr sz="341">
              <a:latin typeface="Arial"/>
              <a:cs typeface="Arial"/>
            </a:endParaRPr>
          </a:p>
        </p:txBody>
      </p:sp>
      <p:sp>
        <p:nvSpPr>
          <p:cNvPr id="265" name="object 265"/>
          <p:cNvSpPr/>
          <p:nvPr/>
        </p:nvSpPr>
        <p:spPr>
          <a:xfrm>
            <a:off x="5254578" y="395497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6" name="object 266"/>
          <p:cNvSpPr/>
          <p:nvPr/>
        </p:nvSpPr>
        <p:spPr>
          <a:xfrm>
            <a:off x="5355890" y="39975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7" name="object 267"/>
          <p:cNvSpPr/>
          <p:nvPr/>
        </p:nvSpPr>
        <p:spPr>
          <a:xfrm>
            <a:off x="5254578" y="4051833"/>
            <a:ext cx="1517073" cy="0"/>
          </a:xfrm>
          <a:custGeom>
            <a:avLst/>
            <a:gdLst/>
            <a:ahLst/>
            <a:cxnLst/>
            <a:rect l="l" t="t" r="r" b="b"/>
            <a:pathLst>
              <a:path w="2225040">
                <a:moveTo>
                  <a:pt x="0" y="0"/>
                </a:moveTo>
                <a:lnTo>
                  <a:pt x="222504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8" name="object 268"/>
          <p:cNvSpPr/>
          <p:nvPr/>
        </p:nvSpPr>
        <p:spPr>
          <a:xfrm>
            <a:off x="5457201" y="39975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9" name="object 269"/>
          <p:cNvSpPr/>
          <p:nvPr/>
        </p:nvSpPr>
        <p:spPr>
          <a:xfrm>
            <a:off x="5558513" y="395497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0" name="object 270"/>
          <p:cNvSpPr/>
          <p:nvPr/>
        </p:nvSpPr>
        <p:spPr>
          <a:xfrm>
            <a:off x="5659824" y="39975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1" name="object 271"/>
          <p:cNvSpPr/>
          <p:nvPr/>
        </p:nvSpPr>
        <p:spPr>
          <a:xfrm>
            <a:off x="5761135" y="39975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2" name="object 272"/>
          <p:cNvSpPr/>
          <p:nvPr/>
        </p:nvSpPr>
        <p:spPr>
          <a:xfrm>
            <a:off x="5862447" y="3954968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3" name="object 273"/>
          <p:cNvSpPr/>
          <p:nvPr/>
        </p:nvSpPr>
        <p:spPr>
          <a:xfrm>
            <a:off x="5963758" y="39975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4" name="object 274"/>
          <p:cNvSpPr/>
          <p:nvPr/>
        </p:nvSpPr>
        <p:spPr>
          <a:xfrm>
            <a:off x="6065069" y="39975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5" name="object 275"/>
          <p:cNvSpPr/>
          <p:nvPr/>
        </p:nvSpPr>
        <p:spPr>
          <a:xfrm>
            <a:off x="6166381" y="39975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6" name="object 276"/>
          <p:cNvSpPr/>
          <p:nvPr/>
        </p:nvSpPr>
        <p:spPr>
          <a:xfrm>
            <a:off x="6267692" y="395497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7" name="object 277"/>
          <p:cNvSpPr/>
          <p:nvPr/>
        </p:nvSpPr>
        <p:spPr>
          <a:xfrm>
            <a:off x="6369003" y="39975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8" name="object 278"/>
          <p:cNvSpPr/>
          <p:nvPr/>
        </p:nvSpPr>
        <p:spPr>
          <a:xfrm>
            <a:off x="6470315" y="39975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9" name="object 279"/>
          <p:cNvSpPr/>
          <p:nvPr/>
        </p:nvSpPr>
        <p:spPr>
          <a:xfrm>
            <a:off x="6571626" y="39975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0" name="object 280"/>
          <p:cNvSpPr/>
          <p:nvPr/>
        </p:nvSpPr>
        <p:spPr>
          <a:xfrm>
            <a:off x="6672938" y="39975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1" name="object 281"/>
          <p:cNvSpPr/>
          <p:nvPr/>
        </p:nvSpPr>
        <p:spPr>
          <a:xfrm>
            <a:off x="6774249" y="3954968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2" name="object 282"/>
          <p:cNvSpPr/>
          <p:nvPr/>
        </p:nvSpPr>
        <p:spPr>
          <a:xfrm>
            <a:off x="2369750" y="4212537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3" name="object 283"/>
          <p:cNvSpPr/>
          <p:nvPr/>
        </p:nvSpPr>
        <p:spPr>
          <a:xfrm>
            <a:off x="2471062" y="425515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4" name="object 284"/>
          <p:cNvSpPr/>
          <p:nvPr/>
        </p:nvSpPr>
        <p:spPr>
          <a:xfrm>
            <a:off x="2369751" y="4309393"/>
            <a:ext cx="2836718" cy="0"/>
          </a:xfrm>
          <a:custGeom>
            <a:avLst/>
            <a:gdLst/>
            <a:ahLst/>
            <a:cxnLst/>
            <a:rect l="l" t="t" r="r" b="b"/>
            <a:pathLst>
              <a:path w="4160520">
                <a:moveTo>
                  <a:pt x="0" y="0"/>
                </a:moveTo>
                <a:lnTo>
                  <a:pt x="416052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5" name="object 285"/>
          <p:cNvSpPr/>
          <p:nvPr/>
        </p:nvSpPr>
        <p:spPr>
          <a:xfrm>
            <a:off x="2572373" y="425515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6" name="object 286"/>
          <p:cNvSpPr/>
          <p:nvPr/>
        </p:nvSpPr>
        <p:spPr>
          <a:xfrm>
            <a:off x="2673685" y="425515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7" name="object 287"/>
          <p:cNvSpPr/>
          <p:nvPr/>
        </p:nvSpPr>
        <p:spPr>
          <a:xfrm>
            <a:off x="2774996" y="425515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8" name="object 288"/>
          <p:cNvSpPr/>
          <p:nvPr/>
        </p:nvSpPr>
        <p:spPr>
          <a:xfrm>
            <a:off x="2876307" y="425515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9" name="object 289"/>
          <p:cNvSpPr/>
          <p:nvPr/>
        </p:nvSpPr>
        <p:spPr>
          <a:xfrm>
            <a:off x="2977619" y="425515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90" name="object 290"/>
          <p:cNvSpPr/>
          <p:nvPr/>
        </p:nvSpPr>
        <p:spPr>
          <a:xfrm>
            <a:off x="3078930" y="425515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91" name="object 291"/>
          <p:cNvSpPr/>
          <p:nvPr/>
        </p:nvSpPr>
        <p:spPr>
          <a:xfrm>
            <a:off x="3180241" y="425515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92" name="object 292"/>
          <p:cNvSpPr/>
          <p:nvPr/>
        </p:nvSpPr>
        <p:spPr>
          <a:xfrm>
            <a:off x="3281553" y="425515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93" name="object 293"/>
          <p:cNvSpPr/>
          <p:nvPr/>
        </p:nvSpPr>
        <p:spPr>
          <a:xfrm>
            <a:off x="3382864" y="425515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94" name="object 294"/>
          <p:cNvSpPr/>
          <p:nvPr/>
        </p:nvSpPr>
        <p:spPr>
          <a:xfrm>
            <a:off x="3484175" y="425515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95" name="object 295"/>
          <p:cNvSpPr/>
          <p:nvPr/>
        </p:nvSpPr>
        <p:spPr>
          <a:xfrm>
            <a:off x="3585487" y="425515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96" name="object 296"/>
          <p:cNvSpPr/>
          <p:nvPr/>
        </p:nvSpPr>
        <p:spPr>
          <a:xfrm>
            <a:off x="3686798" y="425515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97" name="object 297"/>
          <p:cNvSpPr/>
          <p:nvPr/>
        </p:nvSpPr>
        <p:spPr>
          <a:xfrm>
            <a:off x="3788110" y="425515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98" name="object 298"/>
          <p:cNvSpPr/>
          <p:nvPr/>
        </p:nvSpPr>
        <p:spPr>
          <a:xfrm>
            <a:off x="3889421" y="425515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99" name="object 299"/>
          <p:cNvSpPr/>
          <p:nvPr/>
        </p:nvSpPr>
        <p:spPr>
          <a:xfrm>
            <a:off x="3990732" y="425515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00" name="object 300"/>
          <p:cNvSpPr/>
          <p:nvPr/>
        </p:nvSpPr>
        <p:spPr>
          <a:xfrm>
            <a:off x="4092044" y="425515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01" name="object 301"/>
          <p:cNvSpPr/>
          <p:nvPr/>
        </p:nvSpPr>
        <p:spPr>
          <a:xfrm>
            <a:off x="4193355" y="425515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02" name="object 302"/>
          <p:cNvSpPr/>
          <p:nvPr/>
        </p:nvSpPr>
        <p:spPr>
          <a:xfrm>
            <a:off x="4294666" y="425515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03" name="object 303"/>
          <p:cNvSpPr/>
          <p:nvPr/>
        </p:nvSpPr>
        <p:spPr>
          <a:xfrm>
            <a:off x="4395978" y="425515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04" name="object 304"/>
          <p:cNvSpPr/>
          <p:nvPr/>
        </p:nvSpPr>
        <p:spPr>
          <a:xfrm>
            <a:off x="4497289" y="425515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05" name="object 305"/>
          <p:cNvSpPr/>
          <p:nvPr/>
        </p:nvSpPr>
        <p:spPr>
          <a:xfrm>
            <a:off x="4598600" y="425515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06" name="object 306"/>
          <p:cNvSpPr/>
          <p:nvPr/>
        </p:nvSpPr>
        <p:spPr>
          <a:xfrm>
            <a:off x="4699912" y="425515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07" name="object 307"/>
          <p:cNvSpPr/>
          <p:nvPr/>
        </p:nvSpPr>
        <p:spPr>
          <a:xfrm>
            <a:off x="4801223" y="425515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08" name="object 308"/>
          <p:cNvSpPr/>
          <p:nvPr/>
        </p:nvSpPr>
        <p:spPr>
          <a:xfrm>
            <a:off x="4902535" y="425515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09" name="object 309"/>
          <p:cNvSpPr/>
          <p:nvPr/>
        </p:nvSpPr>
        <p:spPr>
          <a:xfrm>
            <a:off x="5003846" y="425515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10" name="object 310"/>
          <p:cNvSpPr/>
          <p:nvPr/>
        </p:nvSpPr>
        <p:spPr>
          <a:xfrm>
            <a:off x="5105157" y="425515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11" name="object 311"/>
          <p:cNvSpPr/>
          <p:nvPr/>
        </p:nvSpPr>
        <p:spPr>
          <a:xfrm>
            <a:off x="5206469" y="4212528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12" name="object 312"/>
          <p:cNvSpPr txBox="1"/>
          <p:nvPr/>
        </p:nvSpPr>
        <p:spPr>
          <a:xfrm>
            <a:off x="6256435" y="4117261"/>
            <a:ext cx="207818" cy="61194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341" dirty="0">
                <a:latin typeface="Arial"/>
                <a:cs typeface="Arial"/>
              </a:rPr>
              <a:t>Extension</a:t>
            </a:r>
            <a:endParaRPr sz="341">
              <a:latin typeface="Arial"/>
              <a:cs typeface="Arial"/>
            </a:endParaRPr>
          </a:p>
        </p:txBody>
      </p:sp>
      <p:sp>
        <p:nvSpPr>
          <p:cNvPr id="313" name="object 313"/>
          <p:cNvSpPr/>
          <p:nvPr/>
        </p:nvSpPr>
        <p:spPr>
          <a:xfrm>
            <a:off x="5254578" y="4212537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14" name="object 314"/>
          <p:cNvSpPr/>
          <p:nvPr/>
        </p:nvSpPr>
        <p:spPr>
          <a:xfrm>
            <a:off x="5355890" y="425515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15" name="object 315"/>
          <p:cNvSpPr/>
          <p:nvPr/>
        </p:nvSpPr>
        <p:spPr>
          <a:xfrm>
            <a:off x="5254578" y="4309393"/>
            <a:ext cx="1517073" cy="0"/>
          </a:xfrm>
          <a:custGeom>
            <a:avLst/>
            <a:gdLst/>
            <a:ahLst/>
            <a:cxnLst/>
            <a:rect l="l" t="t" r="r" b="b"/>
            <a:pathLst>
              <a:path w="2225040">
                <a:moveTo>
                  <a:pt x="0" y="0"/>
                </a:moveTo>
                <a:lnTo>
                  <a:pt x="222504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16" name="object 316"/>
          <p:cNvSpPr/>
          <p:nvPr/>
        </p:nvSpPr>
        <p:spPr>
          <a:xfrm>
            <a:off x="5457201" y="425515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17" name="object 317"/>
          <p:cNvSpPr/>
          <p:nvPr/>
        </p:nvSpPr>
        <p:spPr>
          <a:xfrm>
            <a:off x="5558513" y="4212537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18" name="object 318"/>
          <p:cNvSpPr/>
          <p:nvPr/>
        </p:nvSpPr>
        <p:spPr>
          <a:xfrm>
            <a:off x="5659824" y="425515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19" name="object 319"/>
          <p:cNvSpPr/>
          <p:nvPr/>
        </p:nvSpPr>
        <p:spPr>
          <a:xfrm>
            <a:off x="5761135" y="425515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20" name="object 320"/>
          <p:cNvSpPr/>
          <p:nvPr/>
        </p:nvSpPr>
        <p:spPr>
          <a:xfrm>
            <a:off x="5862447" y="4212537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21" name="object 321"/>
          <p:cNvSpPr/>
          <p:nvPr/>
        </p:nvSpPr>
        <p:spPr>
          <a:xfrm>
            <a:off x="5963758" y="425515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22" name="object 322"/>
          <p:cNvSpPr/>
          <p:nvPr/>
        </p:nvSpPr>
        <p:spPr>
          <a:xfrm>
            <a:off x="6065069" y="425515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23" name="object 323"/>
          <p:cNvSpPr/>
          <p:nvPr/>
        </p:nvSpPr>
        <p:spPr>
          <a:xfrm>
            <a:off x="6166381" y="425515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24" name="object 324"/>
          <p:cNvSpPr/>
          <p:nvPr/>
        </p:nvSpPr>
        <p:spPr>
          <a:xfrm>
            <a:off x="6267692" y="4212537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25" name="object 325"/>
          <p:cNvSpPr/>
          <p:nvPr/>
        </p:nvSpPr>
        <p:spPr>
          <a:xfrm>
            <a:off x="6369003" y="425515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26" name="object 326"/>
          <p:cNvSpPr/>
          <p:nvPr/>
        </p:nvSpPr>
        <p:spPr>
          <a:xfrm>
            <a:off x="6470315" y="425515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27" name="object 327"/>
          <p:cNvSpPr/>
          <p:nvPr/>
        </p:nvSpPr>
        <p:spPr>
          <a:xfrm>
            <a:off x="6571626" y="425515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28" name="object 328"/>
          <p:cNvSpPr/>
          <p:nvPr/>
        </p:nvSpPr>
        <p:spPr>
          <a:xfrm>
            <a:off x="6672938" y="425515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29" name="object 329"/>
          <p:cNvSpPr/>
          <p:nvPr/>
        </p:nvSpPr>
        <p:spPr>
          <a:xfrm>
            <a:off x="6774249" y="4212528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30" name="object 330"/>
          <p:cNvSpPr/>
          <p:nvPr/>
        </p:nvSpPr>
        <p:spPr>
          <a:xfrm>
            <a:off x="2948420" y="4355829"/>
            <a:ext cx="0" cy="99580"/>
          </a:xfrm>
          <a:custGeom>
            <a:avLst/>
            <a:gdLst/>
            <a:ahLst/>
            <a:cxnLst/>
            <a:rect l="l" t="t" r="r" b="b"/>
            <a:pathLst>
              <a:path h="146050">
                <a:moveTo>
                  <a:pt x="0" y="0"/>
                </a:moveTo>
                <a:lnTo>
                  <a:pt x="0" y="145859"/>
                </a:lnTo>
              </a:path>
            </a:pathLst>
          </a:custGeom>
          <a:ln w="7620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31" name="object 331"/>
          <p:cNvSpPr/>
          <p:nvPr/>
        </p:nvSpPr>
        <p:spPr>
          <a:xfrm>
            <a:off x="2951018" y="4452685"/>
            <a:ext cx="3820824" cy="0"/>
          </a:xfrm>
          <a:custGeom>
            <a:avLst/>
            <a:gdLst/>
            <a:ahLst/>
            <a:cxnLst/>
            <a:rect l="l" t="t" r="r" b="b"/>
            <a:pathLst>
              <a:path w="5603875">
                <a:moveTo>
                  <a:pt x="0" y="0"/>
                </a:moveTo>
                <a:lnTo>
                  <a:pt x="5603595" y="0"/>
                </a:lnTo>
              </a:path>
            </a:pathLst>
          </a:custGeom>
          <a:ln w="7620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32" name="object 332"/>
          <p:cNvSpPr/>
          <p:nvPr/>
        </p:nvSpPr>
        <p:spPr>
          <a:xfrm>
            <a:off x="6774249" y="4355829"/>
            <a:ext cx="0" cy="99580"/>
          </a:xfrm>
          <a:custGeom>
            <a:avLst/>
            <a:gdLst/>
            <a:ahLst/>
            <a:cxnLst/>
            <a:rect l="l" t="t" r="r" b="b"/>
            <a:pathLst>
              <a:path h="146050">
                <a:moveTo>
                  <a:pt x="0" y="0"/>
                </a:moveTo>
                <a:lnTo>
                  <a:pt x="0" y="145859"/>
                </a:lnTo>
              </a:path>
            </a:pathLst>
          </a:custGeom>
          <a:ln w="7620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33" name="object 333"/>
          <p:cNvSpPr txBox="1"/>
          <p:nvPr/>
        </p:nvSpPr>
        <p:spPr>
          <a:xfrm>
            <a:off x="2358494" y="4344716"/>
            <a:ext cx="421698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E-mail</a:t>
            </a:r>
            <a:r>
              <a:rPr sz="477" spc="-41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address</a:t>
            </a:r>
            <a:endParaRPr sz="477">
              <a:latin typeface="Arial"/>
              <a:cs typeface="Arial"/>
            </a:endParaRPr>
          </a:p>
        </p:txBody>
      </p:sp>
      <p:sp>
        <p:nvSpPr>
          <p:cNvPr id="334" name="object 334"/>
          <p:cNvSpPr/>
          <p:nvPr/>
        </p:nvSpPr>
        <p:spPr>
          <a:xfrm>
            <a:off x="2234046" y="4585794"/>
            <a:ext cx="4675909" cy="171450"/>
          </a:xfrm>
          <a:custGeom>
            <a:avLst/>
            <a:gdLst/>
            <a:ahLst/>
            <a:cxnLst/>
            <a:rect l="l" t="t" r="r" b="b"/>
            <a:pathLst>
              <a:path w="6858000" h="251459">
                <a:moveTo>
                  <a:pt x="0" y="251459"/>
                </a:moveTo>
                <a:lnTo>
                  <a:pt x="6858000" y="251459"/>
                </a:lnTo>
                <a:lnTo>
                  <a:pt x="6858000" y="0"/>
                </a:lnTo>
                <a:lnTo>
                  <a:pt x="0" y="0"/>
                </a:lnTo>
                <a:lnTo>
                  <a:pt x="0" y="251459"/>
                </a:lnTo>
                <a:close/>
              </a:path>
            </a:pathLst>
          </a:custGeom>
          <a:solidFill>
            <a:srgbClr val="414042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35" name="object 335"/>
          <p:cNvSpPr txBox="1"/>
          <p:nvPr/>
        </p:nvSpPr>
        <p:spPr>
          <a:xfrm>
            <a:off x="3499810" y="685045"/>
            <a:ext cx="1940935" cy="340886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Save this form to your computer then </a:t>
            </a:r>
            <a:r>
              <a:rPr sz="477" spc="-3" dirty="0">
                <a:latin typeface="Arial"/>
                <a:cs typeface="Arial"/>
              </a:rPr>
              <a:t>use </a:t>
            </a:r>
            <a:r>
              <a:rPr sz="477" dirty="0">
                <a:latin typeface="Arial"/>
                <a:cs typeface="Arial"/>
              </a:rPr>
              <a:t>Adobe </a:t>
            </a:r>
            <a:r>
              <a:rPr sz="477" spc="-3" dirty="0">
                <a:latin typeface="Arial"/>
                <a:cs typeface="Arial"/>
              </a:rPr>
              <a:t>Reader </a:t>
            </a:r>
            <a:r>
              <a:rPr sz="477" dirty="0">
                <a:latin typeface="Arial"/>
                <a:cs typeface="Arial"/>
              </a:rPr>
              <a:t>version 8</a:t>
            </a:r>
            <a:r>
              <a:rPr sz="477" spc="-72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or</a:t>
            </a:r>
            <a:endParaRPr sz="477">
              <a:latin typeface="Arial"/>
              <a:cs typeface="Arial"/>
            </a:endParaRPr>
          </a:p>
          <a:p>
            <a:pPr marL="8659"/>
            <a:r>
              <a:rPr sz="477" spc="-3" dirty="0">
                <a:latin typeface="Arial"/>
                <a:cs typeface="Arial"/>
              </a:rPr>
              <a:t>later </a:t>
            </a:r>
            <a:r>
              <a:rPr sz="477" dirty="0">
                <a:latin typeface="Arial"/>
                <a:cs typeface="Arial"/>
              </a:rPr>
              <a:t>to fill </a:t>
            </a:r>
            <a:r>
              <a:rPr sz="477" spc="-3" dirty="0">
                <a:latin typeface="Arial"/>
                <a:cs typeface="Arial"/>
              </a:rPr>
              <a:t>it out. </a:t>
            </a:r>
            <a:r>
              <a:rPr sz="477" dirty="0">
                <a:latin typeface="Arial"/>
                <a:cs typeface="Arial"/>
              </a:rPr>
              <a:t>Once you </a:t>
            </a:r>
            <a:r>
              <a:rPr sz="477" spc="-3" dirty="0">
                <a:latin typeface="Arial"/>
                <a:cs typeface="Arial"/>
              </a:rPr>
              <a:t>have </a:t>
            </a:r>
            <a:r>
              <a:rPr sz="477" dirty="0">
                <a:latin typeface="Arial"/>
                <a:cs typeface="Arial"/>
              </a:rPr>
              <a:t>finished, </a:t>
            </a:r>
            <a:r>
              <a:rPr sz="477" spc="-3" dirty="0">
                <a:latin typeface="Arial"/>
                <a:cs typeface="Arial"/>
              </a:rPr>
              <a:t>print it, </a:t>
            </a:r>
            <a:r>
              <a:rPr sz="477" dirty="0">
                <a:latin typeface="Arial"/>
                <a:cs typeface="Arial"/>
              </a:rPr>
              <a:t>sign </a:t>
            </a:r>
            <a:r>
              <a:rPr sz="477" spc="-3" dirty="0">
                <a:latin typeface="Arial"/>
                <a:cs typeface="Arial"/>
              </a:rPr>
              <a:t>it and mail it </a:t>
            </a:r>
            <a:r>
              <a:rPr sz="477" dirty="0">
                <a:latin typeface="Arial"/>
                <a:cs typeface="Arial"/>
              </a:rPr>
              <a:t>to</a:t>
            </a:r>
            <a:r>
              <a:rPr sz="477" spc="-31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us.</a:t>
            </a:r>
            <a:endParaRPr sz="477">
              <a:latin typeface="Arial"/>
              <a:cs typeface="Arial"/>
            </a:endParaRPr>
          </a:p>
          <a:p>
            <a:pPr marL="103473" marR="251540" algn="ctr">
              <a:spcBef>
                <a:spcPts val="307"/>
              </a:spcBef>
            </a:pPr>
            <a:r>
              <a:rPr sz="477" dirty="0">
                <a:latin typeface="Arial"/>
                <a:cs typeface="Arial"/>
              </a:rPr>
              <a:t>The </a:t>
            </a:r>
            <a:r>
              <a:rPr sz="477" spc="-3" dirty="0">
                <a:latin typeface="Arial"/>
                <a:cs typeface="Arial"/>
              </a:rPr>
              <a:t>boxed numbers refer </a:t>
            </a:r>
            <a:r>
              <a:rPr sz="477" dirty="0">
                <a:latin typeface="Arial"/>
                <a:cs typeface="Arial"/>
              </a:rPr>
              <a:t>to situations for </a:t>
            </a:r>
            <a:r>
              <a:rPr sz="477" spc="-3" dirty="0">
                <a:latin typeface="Arial"/>
                <a:cs typeface="Arial"/>
              </a:rPr>
              <a:t>which</a:t>
            </a:r>
            <a:r>
              <a:rPr sz="477" spc="-55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supporting  </a:t>
            </a:r>
            <a:r>
              <a:rPr sz="477" spc="-3" dirty="0">
                <a:latin typeface="Arial"/>
                <a:cs typeface="Arial"/>
              </a:rPr>
              <a:t>documents are required (see pages 15 </a:t>
            </a:r>
            <a:r>
              <a:rPr sz="477" dirty="0">
                <a:latin typeface="Arial"/>
                <a:cs typeface="Arial"/>
              </a:rPr>
              <a:t>to </a:t>
            </a:r>
            <a:r>
              <a:rPr sz="477" spc="-3" dirty="0">
                <a:latin typeface="Arial"/>
                <a:cs typeface="Arial"/>
              </a:rPr>
              <a:t>21 of </a:t>
            </a:r>
            <a:r>
              <a:rPr sz="477" dirty="0">
                <a:latin typeface="Arial"/>
                <a:cs typeface="Arial"/>
              </a:rPr>
              <a:t>the</a:t>
            </a:r>
            <a:r>
              <a:rPr sz="477" spc="-34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Guide).</a:t>
            </a:r>
            <a:endParaRPr sz="477">
              <a:latin typeface="Arial"/>
              <a:cs typeface="Arial"/>
            </a:endParaRPr>
          </a:p>
        </p:txBody>
      </p:sp>
      <p:sp>
        <p:nvSpPr>
          <p:cNvPr id="336" name="object 336"/>
          <p:cNvSpPr txBox="1"/>
          <p:nvPr/>
        </p:nvSpPr>
        <p:spPr>
          <a:xfrm>
            <a:off x="2251883" y="4448850"/>
            <a:ext cx="4491470" cy="544147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1497550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If you </a:t>
            </a:r>
            <a:r>
              <a:rPr sz="477" spc="-3" dirty="0">
                <a:latin typeface="Arial"/>
                <a:cs typeface="Arial"/>
              </a:rPr>
              <a:t>provide </a:t>
            </a:r>
            <a:r>
              <a:rPr sz="477" dirty="0">
                <a:latin typeface="Arial"/>
                <a:cs typeface="Arial"/>
              </a:rPr>
              <a:t>your </a:t>
            </a:r>
            <a:r>
              <a:rPr sz="477" spc="-3" dirty="0">
                <a:latin typeface="Arial"/>
                <a:cs typeface="Arial"/>
              </a:rPr>
              <a:t>e-mail address, </a:t>
            </a:r>
            <a:r>
              <a:rPr sz="477" dirty="0">
                <a:latin typeface="Arial"/>
                <a:cs typeface="Arial"/>
              </a:rPr>
              <a:t>you </a:t>
            </a:r>
            <a:r>
              <a:rPr sz="477" spc="-3" dirty="0">
                <a:latin typeface="Arial"/>
                <a:cs typeface="Arial"/>
              </a:rPr>
              <a:t>will receive </a:t>
            </a:r>
            <a:r>
              <a:rPr sz="477" dirty="0">
                <a:latin typeface="Arial"/>
                <a:cs typeface="Arial"/>
              </a:rPr>
              <a:t>your correspondence </a:t>
            </a:r>
            <a:r>
              <a:rPr sz="477" spc="-3" dirty="0">
                <a:latin typeface="Arial"/>
                <a:cs typeface="Arial"/>
              </a:rPr>
              <a:t>by</a:t>
            </a:r>
            <a:r>
              <a:rPr sz="477" spc="-10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e-mail.</a:t>
            </a:r>
            <a:endParaRPr sz="477">
              <a:latin typeface="Arial"/>
              <a:cs typeface="Arial"/>
            </a:endParaRPr>
          </a:p>
          <a:p>
            <a:pPr>
              <a:spcBef>
                <a:spcPts val="17"/>
              </a:spcBef>
            </a:pPr>
            <a:endParaRPr sz="511">
              <a:latin typeface="Times New Roman"/>
              <a:cs typeface="Times New Roman"/>
            </a:endParaRPr>
          </a:p>
          <a:p>
            <a:pPr marL="8659">
              <a:spcBef>
                <a:spcPts val="3"/>
              </a:spcBef>
            </a:pPr>
            <a:r>
              <a:rPr sz="818" b="1" spc="-14" dirty="0">
                <a:solidFill>
                  <a:srgbClr val="FFFFFF"/>
                </a:solidFill>
                <a:latin typeface="Calibri"/>
                <a:cs typeface="Calibri"/>
              </a:rPr>
              <a:t>Section </a:t>
            </a:r>
            <a:r>
              <a:rPr sz="818" b="1" dirty="0">
                <a:solidFill>
                  <a:srgbClr val="FFFFFF"/>
                </a:solidFill>
                <a:latin typeface="Calibri"/>
                <a:cs typeface="Calibri"/>
              </a:rPr>
              <a:t>2 – </a:t>
            </a:r>
            <a:r>
              <a:rPr sz="818" b="1" spc="-14" dirty="0">
                <a:solidFill>
                  <a:srgbClr val="FFFFFF"/>
                </a:solidFill>
                <a:latin typeface="Calibri"/>
                <a:cs typeface="Calibri"/>
              </a:rPr>
              <a:t>Residence </a:t>
            </a:r>
            <a:r>
              <a:rPr sz="818" b="1" spc="-7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818" b="1" spc="-20" dirty="0">
                <a:solidFill>
                  <a:srgbClr val="FFFFFF"/>
                </a:solidFill>
                <a:latin typeface="Calibri"/>
                <a:cs typeface="Calibri"/>
              </a:rPr>
              <a:t>Québec</a:t>
            </a:r>
            <a:r>
              <a:rPr sz="818" b="1" spc="-7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77" b="1" spc="-3" dirty="0">
                <a:solidFill>
                  <a:srgbClr val="FFFFFF"/>
                </a:solidFill>
                <a:latin typeface="Arial"/>
                <a:cs typeface="Arial"/>
              </a:rPr>
              <a:t>(See </a:t>
            </a:r>
            <a:r>
              <a:rPr sz="477" b="1" dirty="0">
                <a:solidFill>
                  <a:srgbClr val="FFFFFF"/>
                </a:solidFill>
                <a:latin typeface="Arial"/>
                <a:cs typeface="Arial"/>
              </a:rPr>
              <a:t>guide, page </a:t>
            </a:r>
            <a:r>
              <a:rPr sz="477" b="1" spc="-3" dirty="0">
                <a:solidFill>
                  <a:srgbClr val="FFFFFF"/>
                </a:solidFill>
                <a:latin typeface="Arial"/>
                <a:cs typeface="Arial"/>
              </a:rPr>
              <a:t>5)</a:t>
            </a:r>
            <a:endParaRPr sz="477">
              <a:latin typeface="Arial"/>
              <a:cs typeface="Arial"/>
            </a:endParaRPr>
          </a:p>
          <a:p>
            <a:pPr marL="112132" marR="3464">
              <a:spcBef>
                <a:spcPts val="736"/>
              </a:spcBef>
            </a:pPr>
            <a:r>
              <a:rPr sz="545" b="1" spc="-10" dirty="0">
                <a:latin typeface="Arial"/>
                <a:cs typeface="Arial"/>
              </a:rPr>
              <a:t>The </a:t>
            </a:r>
            <a:r>
              <a:rPr sz="545" b="1" spc="-14" dirty="0">
                <a:latin typeface="Arial"/>
                <a:cs typeface="Arial"/>
              </a:rPr>
              <a:t>information provided </a:t>
            </a:r>
            <a:r>
              <a:rPr sz="545" b="1" spc="-10" dirty="0">
                <a:latin typeface="Arial"/>
                <a:cs typeface="Arial"/>
              </a:rPr>
              <a:t>in this </a:t>
            </a:r>
            <a:r>
              <a:rPr sz="545" b="1" spc="-14" dirty="0">
                <a:latin typeface="Arial"/>
                <a:cs typeface="Arial"/>
              </a:rPr>
              <a:t>section </a:t>
            </a:r>
            <a:r>
              <a:rPr sz="545" b="1" spc="-10" dirty="0">
                <a:latin typeface="Arial"/>
                <a:cs typeface="Arial"/>
              </a:rPr>
              <a:t>will </a:t>
            </a:r>
            <a:r>
              <a:rPr sz="545" b="1" spc="-14" dirty="0">
                <a:latin typeface="Arial"/>
                <a:cs typeface="Arial"/>
              </a:rPr>
              <a:t>enable </a:t>
            </a:r>
            <a:r>
              <a:rPr sz="545" b="1" spc="-10" dirty="0">
                <a:latin typeface="Arial"/>
                <a:cs typeface="Arial"/>
              </a:rPr>
              <a:t>us to </a:t>
            </a:r>
            <a:r>
              <a:rPr sz="545" b="1" spc="-14" dirty="0">
                <a:latin typeface="Arial"/>
                <a:cs typeface="Arial"/>
              </a:rPr>
              <a:t>determine </a:t>
            </a:r>
            <a:r>
              <a:rPr sz="545" b="1" spc="-7" dirty="0">
                <a:latin typeface="Arial"/>
                <a:cs typeface="Arial"/>
              </a:rPr>
              <a:t>if </a:t>
            </a:r>
            <a:r>
              <a:rPr sz="545" b="1" spc="-10" dirty="0">
                <a:latin typeface="Arial"/>
                <a:cs typeface="Arial"/>
              </a:rPr>
              <a:t>you are </a:t>
            </a:r>
            <a:r>
              <a:rPr sz="545" b="1" spc="-3" dirty="0">
                <a:latin typeface="Arial"/>
                <a:cs typeface="Arial"/>
              </a:rPr>
              <a:t>a </a:t>
            </a:r>
            <a:r>
              <a:rPr sz="545" b="1" spc="-14" dirty="0">
                <a:latin typeface="Arial"/>
                <a:cs typeface="Arial"/>
              </a:rPr>
              <a:t>Québec resident. Answer YES </a:t>
            </a:r>
            <a:r>
              <a:rPr sz="545" b="1" spc="-10" dirty="0">
                <a:latin typeface="Arial"/>
                <a:cs typeface="Arial"/>
              </a:rPr>
              <a:t>to </a:t>
            </a:r>
            <a:r>
              <a:rPr sz="545" b="1" spc="-14" dirty="0">
                <a:latin typeface="Arial"/>
                <a:cs typeface="Arial"/>
              </a:rPr>
              <a:t>only </a:t>
            </a:r>
            <a:r>
              <a:rPr sz="545" b="1" spc="-10" dirty="0">
                <a:latin typeface="Arial"/>
                <a:cs typeface="Arial"/>
              </a:rPr>
              <a:t>one of the </a:t>
            </a:r>
            <a:r>
              <a:rPr sz="545" b="1" spc="-14" dirty="0">
                <a:latin typeface="Arial"/>
                <a:cs typeface="Arial"/>
              </a:rPr>
              <a:t>questions  </a:t>
            </a:r>
            <a:r>
              <a:rPr sz="545" b="1" spc="-17" dirty="0">
                <a:latin typeface="Arial"/>
                <a:cs typeface="Arial"/>
              </a:rPr>
              <a:t>below. </a:t>
            </a:r>
            <a:r>
              <a:rPr sz="545" b="1" spc="-7" dirty="0">
                <a:latin typeface="Arial"/>
                <a:cs typeface="Arial"/>
              </a:rPr>
              <a:t>If </a:t>
            </a:r>
            <a:r>
              <a:rPr sz="545" b="1" spc="-10" dirty="0">
                <a:latin typeface="Arial"/>
                <a:cs typeface="Arial"/>
              </a:rPr>
              <a:t>you </a:t>
            </a:r>
            <a:r>
              <a:rPr sz="545" b="1" spc="-14" dirty="0">
                <a:latin typeface="Arial"/>
                <a:cs typeface="Arial"/>
              </a:rPr>
              <a:t>answer </a:t>
            </a:r>
            <a:r>
              <a:rPr sz="545" b="1" spc="-10" dirty="0">
                <a:latin typeface="Arial"/>
                <a:cs typeface="Arial"/>
              </a:rPr>
              <a:t>NO to </a:t>
            </a:r>
            <a:r>
              <a:rPr sz="545" b="1" spc="-14" dirty="0">
                <a:latin typeface="Arial"/>
                <a:cs typeface="Arial"/>
              </a:rPr>
              <a:t>questions one, </a:t>
            </a:r>
            <a:r>
              <a:rPr sz="545" b="1" spc="-10" dirty="0">
                <a:latin typeface="Arial"/>
                <a:cs typeface="Arial"/>
              </a:rPr>
              <a:t>two and </a:t>
            </a:r>
            <a:r>
              <a:rPr sz="545" b="1" spc="-14" dirty="0">
                <a:latin typeface="Arial"/>
                <a:cs typeface="Arial"/>
              </a:rPr>
              <a:t>three, indicate </a:t>
            </a:r>
            <a:r>
              <a:rPr sz="545" b="1" spc="-10" dirty="0">
                <a:latin typeface="Arial"/>
                <a:cs typeface="Arial"/>
              </a:rPr>
              <a:t>the </a:t>
            </a:r>
            <a:r>
              <a:rPr sz="545" b="1" spc="-14" dirty="0">
                <a:latin typeface="Arial"/>
                <a:cs typeface="Arial"/>
              </a:rPr>
              <a:t>appropriate criteria, </a:t>
            </a:r>
            <a:r>
              <a:rPr sz="545" b="1" spc="-7" dirty="0">
                <a:latin typeface="Arial"/>
                <a:cs typeface="Arial"/>
              </a:rPr>
              <a:t>if </a:t>
            </a:r>
            <a:r>
              <a:rPr sz="545" b="1" spc="-14" dirty="0">
                <a:latin typeface="Arial"/>
                <a:cs typeface="Arial"/>
              </a:rPr>
              <a:t>applicable, </a:t>
            </a:r>
            <a:r>
              <a:rPr sz="545" b="1" spc="-10" dirty="0">
                <a:latin typeface="Arial"/>
                <a:cs typeface="Arial"/>
              </a:rPr>
              <a:t>in the </a:t>
            </a:r>
            <a:r>
              <a:rPr sz="545" b="1" spc="-14" dirty="0">
                <a:latin typeface="Arial"/>
                <a:cs typeface="Arial"/>
              </a:rPr>
              <a:t>space provided </a:t>
            </a:r>
            <a:r>
              <a:rPr sz="545" b="1" spc="-10" dirty="0">
                <a:latin typeface="Arial"/>
                <a:cs typeface="Arial"/>
              </a:rPr>
              <a:t>at </a:t>
            </a:r>
            <a:r>
              <a:rPr sz="545" b="1" spc="-14" dirty="0">
                <a:latin typeface="Arial"/>
                <a:cs typeface="Arial"/>
              </a:rPr>
              <a:t>number</a:t>
            </a:r>
            <a:r>
              <a:rPr sz="545" b="1" spc="-82" dirty="0">
                <a:latin typeface="Arial"/>
                <a:cs typeface="Arial"/>
              </a:rPr>
              <a:t> </a:t>
            </a:r>
            <a:r>
              <a:rPr sz="545" b="1" spc="-14" dirty="0">
                <a:latin typeface="Arial"/>
                <a:cs typeface="Arial"/>
              </a:rPr>
              <a:t>4.</a:t>
            </a:r>
            <a:endParaRPr sz="545">
              <a:latin typeface="Arial"/>
              <a:cs typeface="Arial"/>
            </a:endParaRPr>
          </a:p>
        </p:txBody>
      </p:sp>
      <p:sp>
        <p:nvSpPr>
          <p:cNvPr id="337" name="object 337"/>
          <p:cNvSpPr txBox="1"/>
          <p:nvPr/>
        </p:nvSpPr>
        <p:spPr>
          <a:xfrm>
            <a:off x="4069986" y="5194564"/>
            <a:ext cx="406977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  <a:tabLst>
                <a:tab pos="311286" algn="l"/>
              </a:tabLst>
            </a:pPr>
            <a:r>
              <a:rPr sz="545" spc="-61" dirty="0">
                <a:latin typeface="Arial"/>
                <a:cs typeface="Arial"/>
              </a:rPr>
              <a:t>Y</a:t>
            </a:r>
            <a:r>
              <a:rPr sz="545" spc="-10" dirty="0">
                <a:latin typeface="Arial"/>
                <a:cs typeface="Arial"/>
              </a:rPr>
              <a:t>e</a:t>
            </a:r>
            <a:r>
              <a:rPr sz="545" spc="-7" dirty="0">
                <a:latin typeface="Arial"/>
                <a:cs typeface="Arial"/>
              </a:rPr>
              <a:t>s</a:t>
            </a:r>
            <a:r>
              <a:rPr sz="545" dirty="0">
                <a:latin typeface="Arial"/>
                <a:cs typeface="Arial"/>
              </a:rPr>
              <a:t>	</a:t>
            </a:r>
            <a:r>
              <a:rPr sz="545" spc="-14" dirty="0">
                <a:latin typeface="Arial"/>
                <a:cs typeface="Arial"/>
              </a:rPr>
              <a:t>No</a:t>
            </a:r>
            <a:endParaRPr sz="545">
              <a:latin typeface="Arial"/>
              <a:cs typeface="Arial"/>
            </a:endParaRPr>
          </a:p>
        </p:txBody>
      </p:sp>
      <p:sp>
        <p:nvSpPr>
          <p:cNvPr id="338" name="object 338"/>
          <p:cNvSpPr txBox="1"/>
          <p:nvPr/>
        </p:nvSpPr>
        <p:spPr>
          <a:xfrm>
            <a:off x="2835662" y="5498132"/>
            <a:ext cx="94384" cy="769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603"/>
              </a:lnSpc>
            </a:pPr>
            <a:r>
              <a:rPr sz="545" spc="-3" dirty="0">
                <a:latin typeface="Arial"/>
                <a:cs typeface="Arial"/>
              </a:rPr>
              <a:t>.....</a:t>
            </a:r>
            <a:endParaRPr sz="545">
              <a:latin typeface="Arial"/>
              <a:cs typeface="Arial"/>
            </a:endParaRPr>
          </a:p>
        </p:txBody>
      </p:sp>
      <p:sp>
        <p:nvSpPr>
          <p:cNvPr id="339" name="object 339"/>
          <p:cNvSpPr txBox="1"/>
          <p:nvPr/>
        </p:nvSpPr>
        <p:spPr>
          <a:xfrm>
            <a:off x="3797577" y="5703352"/>
            <a:ext cx="94384" cy="769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603"/>
              </a:lnSpc>
            </a:pPr>
            <a:r>
              <a:rPr sz="545" spc="-3" dirty="0">
                <a:latin typeface="Arial"/>
                <a:cs typeface="Arial"/>
              </a:rPr>
              <a:t>.....</a:t>
            </a:r>
            <a:endParaRPr sz="545">
              <a:latin typeface="Arial"/>
              <a:cs typeface="Arial"/>
            </a:endParaRPr>
          </a:p>
        </p:txBody>
      </p:sp>
      <p:sp>
        <p:nvSpPr>
          <p:cNvPr id="340" name="object 340"/>
          <p:cNvSpPr txBox="1"/>
          <p:nvPr/>
        </p:nvSpPr>
        <p:spPr>
          <a:xfrm>
            <a:off x="4069986" y="5482911"/>
            <a:ext cx="406977" cy="302350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  <a:tabLst>
                <a:tab pos="311286" algn="l"/>
              </a:tabLst>
            </a:pPr>
            <a:r>
              <a:rPr sz="545" spc="-61" dirty="0">
                <a:latin typeface="Arial"/>
                <a:cs typeface="Arial"/>
              </a:rPr>
              <a:t>Y</a:t>
            </a:r>
            <a:r>
              <a:rPr sz="545" spc="-10" dirty="0">
                <a:latin typeface="Arial"/>
                <a:cs typeface="Arial"/>
              </a:rPr>
              <a:t>e</a:t>
            </a:r>
            <a:r>
              <a:rPr sz="545" spc="-7" dirty="0">
                <a:latin typeface="Arial"/>
                <a:cs typeface="Arial"/>
              </a:rPr>
              <a:t>s</a:t>
            </a:r>
            <a:r>
              <a:rPr sz="545" dirty="0">
                <a:latin typeface="Arial"/>
                <a:cs typeface="Arial"/>
              </a:rPr>
              <a:t>	</a:t>
            </a:r>
            <a:r>
              <a:rPr sz="545" spc="-14" dirty="0">
                <a:latin typeface="Arial"/>
                <a:cs typeface="Arial"/>
              </a:rPr>
              <a:t>No</a:t>
            </a:r>
            <a:endParaRPr sz="545">
              <a:latin typeface="Arial"/>
              <a:cs typeface="Arial"/>
            </a:endParaRPr>
          </a:p>
          <a:p>
            <a:pPr>
              <a:spcBef>
                <a:spcPts val="20"/>
              </a:spcBef>
            </a:pPr>
            <a:endParaRPr sz="818">
              <a:latin typeface="Times New Roman"/>
              <a:cs typeface="Times New Roman"/>
            </a:endParaRPr>
          </a:p>
          <a:p>
            <a:pPr marL="8659">
              <a:tabLst>
                <a:tab pos="311286" algn="l"/>
              </a:tabLst>
            </a:pPr>
            <a:r>
              <a:rPr sz="545" spc="-61" dirty="0">
                <a:latin typeface="Arial"/>
                <a:cs typeface="Arial"/>
              </a:rPr>
              <a:t>Y</a:t>
            </a:r>
            <a:r>
              <a:rPr sz="545" spc="-10" dirty="0">
                <a:latin typeface="Arial"/>
                <a:cs typeface="Arial"/>
              </a:rPr>
              <a:t>e</a:t>
            </a:r>
            <a:r>
              <a:rPr sz="545" spc="-7" dirty="0">
                <a:latin typeface="Arial"/>
                <a:cs typeface="Arial"/>
              </a:rPr>
              <a:t>s</a:t>
            </a:r>
            <a:r>
              <a:rPr sz="545" dirty="0">
                <a:latin typeface="Arial"/>
                <a:cs typeface="Arial"/>
              </a:rPr>
              <a:t>	</a:t>
            </a:r>
            <a:r>
              <a:rPr sz="545" spc="-14" dirty="0">
                <a:latin typeface="Arial"/>
                <a:cs typeface="Arial"/>
              </a:rPr>
              <a:t>No</a:t>
            </a:r>
            <a:endParaRPr sz="545">
              <a:latin typeface="Arial"/>
              <a:cs typeface="Arial"/>
            </a:endParaRPr>
          </a:p>
        </p:txBody>
      </p:sp>
      <p:sp>
        <p:nvSpPr>
          <p:cNvPr id="341" name="object 341"/>
          <p:cNvSpPr txBox="1"/>
          <p:nvPr/>
        </p:nvSpPr>
        <p:spPr>
          <a:xfrm>
            <a:off x="5396830" y="5459166"/>
            <a:ext cx="94384" cy="769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603"/>
              </a:lnSpc>
            </a:pPr>
            <a:r>
              <a:rPr sz="545" spc="-3" dirty="0">
                <a:latin typeface="Arial"/>
                <a:cs typeface="Arial"/>
              </a:rPr>
              <a:t>.....</a:t>
            </a:r>
            <a:endParaRPr sz="545">
              <a:latin typeface="Arial"/>
              <a:cs typeface="Arial"/>
            </a:endParaRPr>
          </a:p>
        </p:txBody>
      </p:sp>
      <p:sp>
        <p:nvSpPr>
          <p:cNvPr id="342" name="object 342"/>
          <p:cNvSpPr txBox="1"/>
          <p:nvPr/>
        </p:nvSpPr>
        <p:spPr>
          <a:xfrm>
            <a:off x="4614897" y="5194564"/>
            <a:ext cx="1992457" cy="550430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125121" marR="3464" indent="-116895">
              <a:spcBef>
                <a:spcPts val="68"/>
              </a:spcBef>
              <a:tabLst>
                <a:tab pos="875844" algn="l"/>
              </a:tabLst>
            </a:pPr>
            <a:r>
              <a:rPr sz="545" b="1" spc="-7" dirty="0">
                <a:latin typeface="Arial"/>
                <a:cs typeface="Arial"/>
              </a:rPr>
              <a:t>4. </a:t>
            </a:r>
            <a:r>
              <a:rPr sz="545" spc="-27" dirty="0">
                <a:latin typeface="Arial"/>
                <a:cs typeface="Arial"/>
              </a:rPr>
              <a:t>You </a:t>
            </a:r>
            <a:r>
              <a:rPr sz="545" spc="-10" dirty="0">
                <a:latin typeface="Arial"/>
                <a:cs typeface="Arial"/>
              </a:rPr>
              <a:t>may be able </a:t>
            </a:r>
            <a:r>
              <a:rPr sz="545" spc="-7" dirty="0">
                <a:latin typeface="Arial"/>
                <a:cs typeface="Arial"/>
              </a:rPr>
              <a:t>to claim Québec </a:t>
            </a:r>
            <a:r>
              <a:rPr sz="545" spc="-10" dirty="0">
                <a:latin typeface="Arial"/>
                <a:cs typeface="Arial"/>
              </a:rPr>
              <a:t>resident </a:t>
            </a:r>
            <a:r>
              <a:rPr sz="545" spc="-7" dirty="0">
                <a:latin typeface="Arial"/>
                <a:cs typeface="Arial"/>
              </a:rPr>
              <a:t>status </a:t>
            </a:r>
            <a:r>
              <a:rPr sz="545" spc="-10" dirty="0">
                <a:latin typeface="Arial"/>
                <a:cs typeface="Arial"/>
              </a:rPr>
              <a:t>on </a:t>
            </a:r>
            <a:r>
              <a:rPr sz="545" spc="-7" dirty="0">
                <a:latin typeface="Arial"/>
                <a:cs typeface="Arial"/>
              </a:rPr>
              <a:t>the </a:t>
            </a:r>
            <a:r>
              <a:rPr sz="545" spc="-10" dirty="0">
                <a:latin typeface="Arial"/>
                <a:cs typeface="Arial"/>
              </a:rPr>
              <a:t>basis  </a:t>
            </a:r>
            <a:r>
              <a:rPr sz="545" spc="-7" dirty="0">
                <a:latin typeface="Arial"/>
                <a:cs typeface="Arial"/>
              </a:rPr>
              <a:t>of </a:t>
            </a:r>
            <a:r>
              <a:rPr sz="545" spc="-10" dirty="0">
                <a:latin typeface="Arial"/>
                <a:cs typeface="Arial"/>
              </a:rPr>
              <a:t>other </a:t>
            </a:r>
            <a:r>
              <a:rPr sz="545" spc="-7" dirty="0">
                <a:latin typeface="Arial"/>
                <a:cs typeface="Arial"/>
              </a:rPr>
              <a:t>criteria. See </a:t>
            </a:r>
            <a:r>
              <a:rPr sz="545" spc="-10" dirty="0">
                <a:latin typeface="Arial"/>
                <a:cs typeface="Arial"/>
              </a:rPr>
              <a:t>page </a:t>
            </a:r>
            <a:r>
              <a:rPr sz="545" spc="-7" dirty="0">
                <a:latin typeface="Arial"/>
                <a:cs typeface="Arial"/>
              </a:rPr>
              <a:t>5 of the Guide. Where </a:t>
            </a:r>
            <a:r>
              <a:rPr sz="545" spc="-10" dirty="0">
                <a:latin typeface="Arial"/>
                <a:cs typeface="Arial"/>
              </a:rPr>
              <a:t>applicable,  </a:t>
            </a:r>
            <a:r>
              <a:rPr sz="545" spc="-7" dirty="0">
                <a:latin typeface="Arial"/>
                <a:cs typeface="Arial"/>
              </a:rPr>
              <a:t>choose </a:t>
            </a:r>
            <a:r>
              <a:rPr sz="545" spc="-10" dirty="0">
                <a:latin typeface="Arial"/>
                <a:cs typeface="Arial"/>
              </a:rPr>
              <a:t>one </a:t>
            </a:r>
            <a:r>
              <a:rPr sz="545" spc="-7" dirty="0">
                <a:latin typeface="Arial"/>
                <a:cs typeface="Arial"/>
              </a:rPr>
              <a:t>of the criteria </a:t>
            </a:r>
            <a:r>
              <a:rPr sz="545" spc="-10" dirty="0">
                <a:latin typeface="Arial"/>
                <a:cs typeface="Arial"/>
              </a:rPr>
              <a:t>and enter </a:t>
            </a:r>
            <a:r>
              <a:rPr sz="545" spc="-7" dirty="0">
                <a:latin typeface="Arial"/>
                <a:cs typeface="Arial"/>
              </a:rPr>
              <a:t>the corresponding  </a:t>
            </a:r>
            <a:r>
              <a:rPr sz="545" spc="-10" dirty="0">
                <a:latin typeface="Arial"/>
                <a:cs typeface="Arial"/>
              </a:rPr>
              <a:t>number </a:t>
            </a:r>
            <a:r>
              <a:rPr sz="545" spc="-7" dirty="0">
                <a:latin typeface="Arial"/>
                <a:cs typeface="Arial"/>
              </a:rPr>
              <a:t>in</a:t>
            </a:r>
            <a:r>
              <a:rPr sz="545" spc="10" dirty="0">
                <a:latin typeface="Arial"/>
                <a:cs typeface="Arial"/>
              </a:rPr>
              <a:t> </a:t>
            </a:r>
            <a:r>
              <a:rPr sz="545" spc="-7" dirty="0">
                <a:latin typeface="Arial"/>
                <a:cs typeface="Arial"/>
              </a:rPr>
              <a:t>this</a:t>
            </a:r>
            <a:r>
              <a:rPr sz="545" dirty="0">
                <a:latin typeface="Arial"/>
                <a:cs typeface="Arial"/>
              </a:rPr>
              <a:t> </a:t>
            </a:r>
            <a:r>
              <a:rPr sz="545" spc="-7" dirty="0">
                <a:latin typeface="Arial"/>
                <a:cs typeface="Arial"/>
              </a:rPr>
              <a:t>space.	</a:t>
            </a:r>
            <a:r>
              <a:rPr sz="545" spc="-3" dirty="0">
                <a:latin typeface="Arial"/>
                <a:cs typeface="Arial"/>
              </a:rPr>
              <a:t>......................................................</a:t>
            </a:r>
            <a:endParaRPr sz="545">
              <a:latin typeface="Arial"/>
              <a:cs typeface="Arial"/>
            </a:endParaRPr>
          </a:p>
          <a:p>
            <a:pPr marL="125121" marR="91784">
              <a:spcBef>
                <a:spcPts val="307"/>
              </a:spcBef>
            </a:pPr>
            <a:r>
              <a:rPr sz="545" spc="-3" dirty="0">
                <a:latin typeface="Arial"/>
                <a:cs typeface="Arial"/>
              </a:rPr>
              <a:t>If </a:t>
            </a:r>
            <a:r>
              <a:rPr sz="545" spc="-7" dirty="0">
                <a:latin typeface="Arial"/>
                <a:cs typeface="Arial"/>
              </a:rPr>
              <a:t>you </a:t>
            </a:r>
            <a:r>
              <a:rPr sz="545" spc="-10" dirty="0">
                <a:latin typeface="Arial"/>
                <a:cs typeface="Arial"/>
              </a:rPr>
              <a:t>entered </a:t>
            </a:r>
            <a:r>
              <a:rPr sz="545" spc="-7" dirty="0">
                <a:latin typeface="Arial"/>
                <a:cs typeface="Arial"/>
              </a:rPr>
              <a:t>criterion </a:t>
            </a:r>
            <a:r>
              <a:rPr sz="545" spc="-10" dirty="0">
                <a:latin typeface="Arial"/>
                <a:cs typeface="Arial"/>
              </a:rPr>
              <a:t>10 </a:t>
            </a:r>
            <a:r>
              <a:rPr sz="545" spc="-7" dirty="0">
                <a:latin typeface="Arial"/>
                <a:cs typeface="Arial"/>
              </a:rPr>
              <a:t>in the space </a:t>
            </a:r>
            <a:r>
              <a:rPr sz="545" spc="-10" dirty="0">
                <a:latin typeface="Arial"/>
                <a:cs typeface="Arial"/>
              </a:rPr>
              <a:t>above, indicate </a:t>
            </a:r>
            <a:r>
              <a:rPr sz="545" spc="-7" dirty="0">
                <a:latin typeface="Arial"/>
                <a:cs typeface="Arial"/>
              </a:rPr>
              <a:t>the  criterion that </a:t>
            </a:r>
            <a:r>
              <a:rPr sz="545" spc="-10" dirty="0">
                <a:latin typeface="Arial"/>
                <a:cs typeface="Arial"/>
              </a:rPr>
              <a:t>applies </a:t>
            </a:r>
            <a:r>
              <a:rPr sz="545" spc="-7" dirty="0">
                <a:latin typeface="Arial"/>
                <a:cs typeface="Arial"/>
              </a:rPr>
              <a:t>to your spouse in this</a:t>
            </a:r>
            <a:r>
              <a:rPr sz="545" spc="85" dirty="0">
                <a:latin typeface="Arial"/>
                <a:cs typeface="Arial"/>
              </a:rPr>
              <a:t> </a:t>
            </a:r>
            <a:r>
              <a:rPr sz="545" spc="-7" dirty="0">
                <a:latin typeface="Arial"/>
                <a:cs typeface="Arial"/>
              </a:rPr>
              <a:t>space................</a:t>
            </a:r>
            <a:endParaRPr sz="545">
              <a:latin typeface="Arial"/>
              <a:cs typeface="Arial"/>
            </a:endParaRPr>
          </a:p>
        </p:txBody>
      </p:sp>
      <p:sp>
        <p:nvSpPr>
          <p:cNvPr id="343" name="object 343"/>
          <p:cNvSpPr/>
          <p:nvPr/>
        </p:nvSpPr>
        <p:spPr>
          <a:xfrm>
            <a:off x="3974566" y="5196952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44" name="object 344"/>
          <p:cNvSpPr/>
          <p:nvPr/>
        </p:nvSpPr>
        <p:spPr>
          <a:xfrm>
            <a:off x="4270508" y="5196952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45" name="object 345"/>
          <p:cNvSpPr/>
          <p:nvPr/>
        </p:nvSpPr>
        <p:spPr>
          <a:xfrm>
            <a:off x="3974566" y="5485534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46" name="object 346"/>
          <p:cNvSpPr/>
          <p:nvPr/>
        </p:nvSpPr>
        <p:spPr>
          <a:xfrm>
            <a:off x="4270508" y="5485534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47" name="object 347"/>
          <p:cNvSpPr/>
          <p:nvPr/>
        </p:nvSpPr>
        <p:spPr>
          <a:xfrm>
            <a:off x="3974566" y="5690729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48" name="object 348"/>
          <p:cNvSpPr/>
          <p:nvPr/>
        </p:nvSpPr>
        <p:spPr>
          <a:xfrm>
            <a:off x="4270508" y="5690729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49" name="object 349"/>
          <p:cNvSpPr/>
          <p:nvPr/>
        </p:nvSpPr>
        <p:spPr>
          <a:xfrm>
            <a:off x="6569028" y="5521667"/>
            <a:ext cx="202623" cy="0"/>
          </a:xfrm>
          <a:custGeom>
            <a:avLst/>
            <a:gdLst/>
            <a:ahLst/>
            <a:cxnLst/>
            <a:rect l="l" t="t" r="r" b="b"/>
            <a:pathLst>
              <a:path w="297179">
                <a:moveTo>
                  <a:pt x="0" y="0"/>
                </a:moveTo>
                <a:lnTo>
                  <a:pt x="29718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50" name="object 350"/>
          <p:cNvSpPr/>
          <p:nvPr/>
        </p:nvSpPr>
        <p:spPr>
          <a:xfrm>
            <a:off x="6571626" y="5424811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51" name="object 351"/>
          <p:cNvSpPr/>
          <p:nvPr/>
        </p:nvSpPr>
        <p:spPr>
          <a:xfrm>
            <a:off x="6672938" y="546742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52" name="object 352"/>
          <p:cNvSpPr/>
          <p:nvPr/>
        </p:nvSpPr>
        <p:spPr>
          <a:xfrm>
            <a:off x="6774249" y="5424811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53" name="object 353"/>
          <p:cNvSpPr/>
          <p:nvPr/>
        </p:nvSpPr>
        <p:spPr>
          <a:xfrm>
            <a:off x="6569028" y="5726014"/>
            <a:ext cx="202623" cy="0"/>
          </a:xfrm>
          <a:custGeom>
            <a:avLst/>
            <a:gdLst/>
            <a:ahLst/>
            <a:cxnLst/>
            <a:rect l="l" t="t" r="r" b="b"/>
            <a:pathLst>
              <a:path w="297179">
                <a:moveTo>
                  <a:pt x="0" y="0"/>
                </a:moveTo>
                <a:lnTo>
                  <a:pt x="29718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54" name="object 354"/>
          <p:cNvSpPr/>
          <p:nvPr/>
        </p:nvSpPr>
        <p:spPr>
          <a:xfrm>
            <a:off x="6571626" y="5629158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55" name="object 355"/>
          <p:cNvSpPr/>
          <p:nvPr/>
        </p:nvSpPr>
        <p:spPr>
          <a:xfrm>
            <a:off x="6672938" y="567177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56" name="object 356"/>
          <p:cNvSpPr/>
          <p:nvPr/>
        </p:nvSpPr>
        <p:spPr>
          <a:xfrm>
            <a:off x="6774249" y="5629158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57" name="object 357"/>
          <p:cNvSpPr/>
          <p:nvPr/>
        </p:nvSpPr>
        <p:spPr>
          <a:xfrm>
            <a:off x="6569028" y="6325167"/>
            <a:ext cx="202623" cy="0"/>
          </a:xfrm>
          <a:custGeom>
            <a:avLst/>
            <a:gdLst/>
            <a:ahLst/>
            <a:cxnLst/>
            <a:rect l="l" t="t" r="r" b="b"/>
            <a:pathLst>
              <a:path w="297179">
                <a:moveTo>
                  <a:pt x="0" y="0"/>
                </a:moveTo>
                <a:lnTo>
                  <a:pt x="29718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58" name="object 358"/>
          <p:cNvSpPr/>
          <p:nvPr/>
        </p:nvSpPr>
        <p:spPr>
          <a:xfrm>
            <a:off x="6571626" y="6228311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59" name="object 359"/>
          <p:cNvSpPr/>
          <p:nvPr/>
        </p:nvSpPr>
        <p:spPr>
          <a:xfrm>
            <a:off x="6672938" y="627092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60" name="object 360"/>
          <p:cNvSpPr/>
          <p:nvPr/>
        </p:nvSpPr>
        <p:spPr>
          <a:xfrm>
            <a:off x="6774249" y="6228311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61" name="object 361"/>
          <p:cNvSpPr/>
          <p:nvPr/>
        </p:nvSpPr>
        <p:spPr>
          <a:xfrm>
            <a:off x="2838796" y="5493110"/>
            <a:ext cx="69273" cy="6927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62" name="object 362"/>
          <p:cNvSpPr/>
          <p:nvPr/>
        </p:nvSpPr>
        <p:spPr>
          <a:xfrm>
            <a:off x="3803280" y="5698305"/>
            <a:ext cx="69273" cy="69273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63" name="object 363"/>
          <p:cNvSpPr/>
          <p:nvPr/>
        </p:nvSpPr>
        <p:spPr>
          <a:xfrm>
            <a:off x="5403688" y="5454993"/>
            <a:ext cx="69273" cy="69273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64" name="object 364"/>
          <p:cNvSpPr txBox="1"/>
          <p:nvPr/>
        </p:nvSpPr>
        <p:spPr>
          <a:xfrm>
            <a:off x="2225822" y="6608412"/>
            <a:ext cx="1513176" cy="155579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Ministère de l’Éducation et de l’Enseignement</a:t>
            </a:r>
            <a:r>
              <a:rPr sz="477" spc="-41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supérieur</a:t>
            </a:r>
            <a:endParaRPr sz="477">
              <a:latin typeface="Arial"/>
              <a:cs typeface="Arial"/>
            </a:endParaRPr>
          </a:p>
          <a:p>
            <a:pPr marL="8659"/>
            <a:r>
              <a:rPr sz="477" dirty="0">
                <a:latin typeface="Arial"/>
                <a:cs typeface="Arial"/>
              </a:rPr>
              <a:t>Aide financière </a:t>
            </a:r>
            <a:r>
              <a:rPr sz="477" spc="-3" dirty="0">
                <a:latin typeface="Arial"/>
                <a:cs typeface="Arial"/>
              </a:rPr>
              <a:t>aux</a:t>
            </a:r>
            <a:r>
              <a:rPr sz="477" spc="-10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études</a:t>
            </a:r>
            <a:endParaRPr sz="477">
              <a:latin typeface="Arial"/>
              <a:cs typeface="Arial"/>
            </a:endParaRPr>
          </a:p>
        </p:txBody>
      </p:sp>
      <p:sp>
        <p:nvSpPr>
          <p:cNvPr id="365" name="object 365"/>
          <p:cNvSpPr txBox="1"/>
          <p:nvPr/>
        </p:nvSpPr>
        <p:spPr>
          <a:xfrm>
            <a:off x="4332565" y="6608412"/>
            <a:ext cx="798801" cy="155579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marR="3464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1035, rue De La Chevrotière,  </a:t>
            </a:r>
            <a:r>
              <a:rPr sz="477" dirty="0">
                <a:latin typeface="Arial"/>
                <a:cs typeface="Arial"/>
              </a:rPr>
              <a:t>Québec </a:t>
            </a:r>
            <a:r>
              <a:rPr sz="477" spc="-3" dirty="0">
                <a:latin typeface="Arial"/>
                <a:cs typeface="Arial"/>
              </a:rPr>
              <a:t>(Québec) </a:t>
            </a:r>
            <a:r>
              <a:rPr sz="477" dirty="0">
                <a:latin typeface="Arial"/>
                <a:cs typeface="Arial"/>
              </a:rPr>
              <a:t>G1R</a:t>
            </a:r>
            <a:r>
              <a:rPr sz="477" spc="-44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5A5</a:t>
            </a:r>
            <a:endParaRPr sz="477">
              <a:latin typeface="Arial"/>
              <a:cs typeface="Arial"/>
            </a:endParaRPr>
          </a:p>
        </p:txBody>
      </p:sp>
      <p:sp>
        <p:nvSpPr>
          <p:cNvPr id="366" name="object 366"/>
          <p:cNvSpPr txBox="1"/>
          <p:nvPr/>
        </p:nvSpPr>
        <p:spPr>
          <a:xfrm>
            <a:off x="6554176" y="6651265"/>
            <a:ext cx="368011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22-1299-20A</a:t>
            </a:r>
            <a:endParaRPr sz="477">
              <a:latin typeface="Arial"/>
              <a:cs typeface="Arial"/>
            </a:endParaRPr>
          </a:p>
        </p:txBody>
      </p:sp>
      <p:sp>
        <p:nvSpPr>
          <p:cNvPr id="367" name="object 367"/>
          <p:cNvSpPr/>
          <p:nvPr/>
        </p:nvSpPr>
        <p:spPr>
          <a:xfrm>
            <a:off x="3508473" y="888145"/>
            <a:ext cx="69273" cy="69273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68" name="object 368"/>
          <p:cNvSpPr txBox="1"/>
          <p:nvPr/>
        </p:nvSpPr>
        <p:spPr>
          <a:xfrm>
            <a:off x="6340169" y="564532"/>
            <a:ext cx="559377" cy="13461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b="1" dirty="0">
                <a:latin typeface="Calibri"/>
                <a:cs typeface="Calibri"/>
              </a:rPr>
              <a:t>1001 </a:t>
            </a:r>
            <a:r>
              <a:rPr sz="818" b="1" spc="-10" dirty="0">
                <a:latin typeface="Calibri"/>
                <a:cs typeface="Calibri"/>
              </a:rPr>
              <a:t>(1 </a:t>
            </a:r>
            <a:r>
              <a:rPr sz="818" b="1" spc="-17" dirty="0">
                <a:latin typeface="Calibri"/>
                <a:cs typeface="Calibri"/>
              </a:rPr>
              <a:t>of</a:t>
            </a:r>
            <a:r>
              <a:rPr sz="818" b="1" spc="20" dirty="0">
                <a:latin typeface="Calibri"/>
                <a:cs typeface="Calibri"/>
              </a:rPr>
              <a:t> </a:t>
            </a:r>
            <a:r>
              <a:rPr sz="818" b="1" spc="-10" dirty="0">
                <a:latin typeface="Calibri"/>
                <a:cs typeface="Calibri"/>
              </a:rPr>
              <a:t>9)</a:t>
            </a:r>
            <a:endParaRPr sz="818">
              <a:latin typeface="Calibri"/>
              <a:cs typeface="Calibri"/>
            </a:endParaRPr>
          </a:p>
        </p:txBody>
      </p:sp>
      <p:sp>
        <p:nvSpPr>
          <p:cNvPr id="369" name="object 369"/>
          <p:cNvSpPr/>
          <p:nvPr/>
        </p:nvSpPr>
        <p:spPr>
          <a:xfrm>
            <a:off x="2234046" y="1144298"/>
            <a:ext cx="1210974" cy="0"/>
          </a:xfrm>
          <a:custGeom>
            <a:avLst/>
            <a:gdLst/>
            <a:ahLst/>
            <a:cxnLst/>
            <a:rect l="l" t="t" r="r" b="b"/>
            <a:pathLst>
              <a:path w="1776095">
                <a:moveTo>
                  <a:pt x="0" y="0"/>
                </a:moveTo>
                <a:lnTo>
                  <a:pt x="177601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70" name="object 370"/>
          <p:cNvSpPr/>
          <p:nvPr/>
        </p:nvSpPr>
        <p:spPr>
          <a:xfrm>
            <a:off x="2236210" y="714375"/>
            <a:ext cx="0" cy="427759"/>
          </a:xfrm>
          <a:custGeom>
            <a:avLst/>
            <a:gdLst/>
            <a:ahLst/>
            <a:cxnLst/>
            <a:rect l="l" t="t" r="r" b="b"/>
            <a:pathLst>
              <a:path h="627380">
                <a:moveTo>
                  <a:pt x="0" y="0"/>
                </a:moveTo>
                <a:lnTo>
                  <a:pt x="0" y="627379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71" name="object 371"/>
          <p:cNvSpPr/>
          <p:nvPr/>
        </p:nvSpPr>
        <p:spPr>
          <a:xfrm>
            <a:off x="2234046" y="712210"/>
            <a:ext cx="1210974" cy="0"/>
          </a:xfrm>
          <a:custGeom>
            <a:avLst/>
            <a:gdLst/>
            <a:ahLst/>
            <a:cxnLst/>
            <a:rect l="l" t="t" r="r" b="b"/>
            <a:pathLst>
              <a:path w="1776095">
                <a:moveTo>
                  <a:pt x="0" y="0"/>
                </a:moveTo>
                <a:lnTo>
                  <a:pt x="177601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72" name="object 372"/>
          <p:cNvSpPr/>
          <p:nvPr/>
        </p:nvSpPr>
        <p:spPr>
          <a:xfrm>
            <a:off x="3442802" y="714488"/>
            <a:ext cx="0" cy="427759"/>
          </a:xfrm>
          <a:custGeom>
            <a:avLst/>
            <a:gdLst/>
            <a:ahLst/>
            <a:cxnLst/>
            <a:rect l="l" t="t" r="r" b="b"/>
            <a:pathLst>
              <a:path h="627380">
                <a:moveTo>
                  <a:pt x="0" y="0"/>
                </a:moveTo>
                <a:lnTo>
                  <a:pt x="0" y="62678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73" name="object 373"/>
          <p:cNvSpPr/>
          <p:nvPr/>
        </p:nvSpPr>
        <p:spPr>
          <a:xfrm>
            <a:off x="2342050" y="795537"/>
            <a:ext cx="103043" cy="268865"/>
          </a:xfrm>
          <a:custGeom>
            <a:avLst/>
            <a:gdLst/>
            <a:ahLst/>
            <a:cxnLst/>
            <a:rect l="l" t="t" r="r" b="b"/>
            <a:pathLst>
              <a:path w="151129" h="394334">
                <a:moveTo>
                  <a:pt x="8724" y="0"/>
                </a:moveTo>
                <a:lnTo>
                  <a:pt x="0" y="0"/>
                </a:lnTo>
                <a:lnTo>
                  <a:pt x="0" y="303390"/>
                </a:lnTo>
                <a:lnTo>
                  <a:pt x="8724" y="303390"/>
                </a:lnTo>
                <a:lnTo>
                  <a:pt x="8724" y="0"/>
                </a:lnTo>
                <a:close/>
              </a:path>
              <a:path w="151129" h="394334">
                <a:moveTo>
                  <a:pt x="25196" y="356425"/>
                </a:moveTo>
                <a:lnTo>
                  <a:pt x="20586" y="356425"/>
                </a:lnTo>
                <a:lnTo>
                  <a:pt x="19150" y="358241"/>
                </a:lnTo>
                <a:lnTo>
                  <a:pt x="19100" y="364820"/>
                </a:lnTo>
                <a:lnTo>
                  <a:pt x="21704" y="366674"/>
                </a:lnTo>
                <a:lnTo>
                  <a:pt x="32131" y="368719"/>
                </a:lnTo>
                <a:lnTo>
                  <a:pt x="34747" y="370713"/>
                </a:lnTo>
                <a:lnTo>
                  <a:pt x="34671" y="374700"/>
                </a:lnTo>
                <a:lnTo>
                  <a:pt x="34531" y="375526"/>
                </a:lnTo>
                <a:lnTo>
                  <a:pt x="26809" y="387108"/>
                </a:lnTo>
                <a:lnTo>
                  <a:pt x="26809" y="392658"/>
                </a:lnTo>
                <a:lnTo>
                  <a:pt x="28371" y="394208"/>
                </a:lnTo>
                <a:lnTo>
                  <a:pt x="34340" y="394208"/>
                </a:lnTo>
                <a:lnTo>
                  <a:pt x="37084" y="391807"/>
                </a:lnTo>
                <a:lnTo>
                  <a:pt x="42367" y="382193"/>
                </a:lnTo>
                <a:lnTo>
                  <a:pt x="44831" y="379793"/>
                </a:lnTo>
                <a:lnTo>
                  <a:pt x="62809" y="379793"/>
                </a:lnTo>
                <a:lnTo>
                  <a:pt x="61366" y="378294"/>
                </a:lnTo>
                <a:lnTo>
                  <a:pt x="57912" y="373824"/>
                </a:lnTo>
                <a:lnTo>
                  <a:pt x="57912" y="370306"/>
                </a:lnTo>
                <a:lnTo>
                  <a:pt x="60515" y="368846"/>
                </a:lnTo>
                <a:lnTo>
                  <a:pt x="70942" y="366547"/>
                </a:lnTo>
                <a:lnTo>
                  <a:pt x="73558" y="364604"/>
                </a:lnTo>
                <a:lnTo>
                  <a:pt x="73558" y="359676"/>
                </a:lnTo>
                <a:lnTo>
                  <a:pt x="35763" y="359676"/>
                </a:lnTo>
                <a:lnTo>
                  <a:pt x="33451" y="359130"/>
                </a:lnTo>
                <a:lnTo>
                  <a:pt x="27495" y="356958"/>
                </a:lnTo>
                <a:lnTo>
                  <a:pt x="25196" y="356425"/>
                </a:lnTo>
                <a:close/>
              </a:path>
              <a:path w="151129" h="394334">
                <a:moveTo>
                  <a:pt x="62809" y="379793"/>
                </a:moveTo>
                <a:lnTo>
                  <a:pt x="47142" y="379793"/>
                </a:lnTo>
                <a:lnTo>
                  <a:pt x="48158" y="379984"/>
                </a:lnTo>
                <a:lnTo>
                  <a:pt x="62572" y="394004"/>
                </a:lnTo>
                <a:lnTo>
                  <a:pt x="64211" y="394208"/>
                </a:lnTo>
                <a:lnTo>
                  <a:pt x="67195" y="394208"/>
                </a:lnTo>
                <a:lnTo>
                  <a:pt x="68681" y="392315"/>
                </a:lnTo>
                <a:lnTo>
                  <a:pt x="68640" y="388518"/>
                </a:lnTo>
                <a:lnTo>
                  <a:pt x="68529" y="387769"/>
                </a:lnTo>
                <a:lnTo>
                  <a:pt x="68275" y="385470"/>
                </a:lnTo>
                <a:lnTo>
                  <a:pt x="62809" y="379793"/>
                </a:lnTo>
                <a:close/>
              </a:path>
              <a:path w="151129" h="394334">
                <a:moveTo>
                  <a:pt x="50444" y="337108"/>
                </a:moveTo>
                <a:lnTo>
                  <a:pt x="43281" y="337108"/>
                </a:lnTo>
                <a:lnTo>
                  <a:pt x="41440" y="337870"/>
                </a:lnTo>
                <a:lnTo>
                  <a:pt x="41440" y="358914"/>
                </a:lnTo>
                <a:lnTo>
                  <a:pt x="40093" y="359676"/>
                </a:lnTo>
                <a:lnTo>
                  <a:pt x="53441" y="359676"/>
                </a:lnTo>
                <a:lnTo>
                  <a:pt x="52209" y="358914"/>
                </a:lnTo>
                <a:lnTo>
                  <a:pt x="52209" y="337870"/>
                </a:lnTo>
                <a:lnTo>
                  <a:pt x="50444" y="337108"/>
                </a:lnTo>
                <a:close/>
              </a:path>
              <a:path w="151129" h="394334">
                <a:moveTo>
                  <a:pt x="71932" y="356425"/>
                </a:moveTo>
                <a:lnTo>
                  <a:pt x="67195" y="356425"/>
                </a:lnTo>
                <a:lnTo>
                  <a:pt x="65062" y="356958"/>
                </a:lnTo>
                <a:lnTo>
                  <a:pt x="59499" y="359130"/>
                </a:lnTo>
                <a:lnTo>
                  <a:pt x="57365" y="359676"/>
                </a:lnTo>
                <a:lnTo>
                  <a:pt x="73558" y="359676"/>
                </a:lnTo>
                <a:lnTo>
                  <a:pt x="73558" y="358241"/>
                </a:lnTo>
                <a:lnTo>
                  <a:pt x="71932" y="356425"/>
                </a:lnTo>
                <a:close/>
              </a:path>
              <a:path w="151129" h="394334">
                <a:moveTo>
                  <a:pt x="49364" y="0"/>
                </a:moveTo>
                <a:lnTo>
                  <a:pt x="40627" y="0"/>
                </a:lnTo>
                <a:lnTo>
                  <a:pt x="40627" y="303390"/>
                </a:lnTo>
                <a:lnTo>
                  <a:pt x="49364" y="303390"/>
                </a:lnTo>
                <a:lnTo>
                  <a:pt x="49364" y="0"/>
                </a:lnTo>
                <a:close/>
              </a:path>
              <a:path w="151129" h="394334">
                <a:moveTo>
                  <a:pt x="90004" y="0"/>
                </a:moveTo>
                <a:lnTo>
                  <a:pt x="60947" y="0"/>
                </a:lnTo>
                <a:lnTo>
                  <a:pt x="60947" y="303390"/>
                </a:lnTo>
                <a:lnTo>
                  <a:pt x="90004" y="303390"/>
                </a:lnTo>
                <a:lnTo>
                  <a:pt x="90004" y="0"/>
                </a:lnTo>
                <a:close/>
              </a:path>
              <a:path w="151129" h="394334">
                <a:moveTo>
                  <a:pt x="130657" y="0"/>
                </a:moveTo>
                <a:lnTo>
                  <a:pt x="101600" y="0"/>
                </a:lnTo>
                <a:lnTo>
                  <a:pt x="101600" y="303390"/>
                </a:lnTo>
                <a:lnTo>
                  <a:pt x="130657" y="303390"/>
                </a:lnTo>
                <a:lnTo>
                  <a:pt x="130657" y="0"/>
                </a:lnTo>
                <a:close/>
              </a:path>
              <a:path w="151129" h="394334">
                <a:moveTo>
                  <a:pt x="150964" y="0"/>
                </a:moveTo>
                <a:lnTo>
                  <a:pt x="142227" y="0"/>
                </a:lnTo>
                <a:lnTo>
                  <a:pt x="142227" y="303390"/>
                </a:lnTo>
                <a:lnTo>
                  <a:pt x="150964" y="303390"/>
                </a:lnTo>
                <a:lnTo>
                  <a:pt x="1509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74" name="object 374"/>
          <p:cNvSpPr/>
          <p:nvPr/>
        </p:nvSpPr>
        <p:spPr>
          <a:xfrm>
            <a:off x="2452887" y="795537"/>
            <a:ext cx="103043" cy="277091"/>
          </a:xfrm>
          <a:custGeom>
            <a:avLst/>
            <a:gdLst/>
            <a:ahLst/>
            <a:cxnLst/>
            <a:rect l="l" t="t" r="r" b="b"/>
            <a:pathLst>
              <a:path w="151130" h="406400">
                <a:moveTo>
                  <a:pt x="8737" y="0"/>
                </a:moveTo>
                <a:lnTo>
                  <a:pt x="0" y="0"/>
                </a:lnTo>
                <a:lnTo>
                  <a:pt x="0" y="303390"/>
                </a:lnTo>
                <a:lnTo>
                  <a:pt x="8737" y="303390"/>
                </a:lnTo>
                <a:lnTo>
                  <a:pt x="8737" y="0"/>
                </a:lnTo>
                <a:close/>
              </a:path>
              <a:path w="151130" h="406400">
                <a:moveTo>
                  <a:pt x="49364" y="0"/>
                </a:moveTo>
                <a:lnTo>
                  <a:pt x="20320" y="0"/>
                </a:lnTo>
                <a:lnTo>
                  <a:pt x="20320" y="303390"/>
                </a:lnTo>
                <a:lnTo>
                  <a:pt x="49364" y="303390"/>
                </a:lnTo>
                <a:lnTo>
                  <a:pt x="49364" y="0"/>
                </a:lnTo>
                <a:close/>
              </a:path>
              <a:path w="151130" h="406400">
                <a:moveTo>
                  <a:pt x="69087" y="326136"/>
                </a:moveTo>
                <a:lnTo>
                  <a:pt x="31089" y="326136"/>
                </a:lnTo>
                <a:lnTo>
                  <a:pt x="31089" y="403745"/>
                </a:lnTo>
                <a:lnTo>
                  <a:pt x="32029" y="404977"/>
                </a:lnTo>
                <a:lnTo>
                  <a:pt x="32778" y="405739"/>
                </a:lnTo>
                <a:lnTo>
                  <a:pt x="33312" y="406006"/>
                </a:lnTo>
                <a:lnTo>
                  <a:pt x="35826" y="406209"/>
                </a:lnTo>
                <a:lnTo>
                  <a:pt x="39624" y="406209"/>
                </a:lnTo>
                <a:lnTo>
                  <a:pt x="41452" y="405384"/>
                </a:lnTo>
                <a:lnTo>
                  <a:pt x="41452" y="371652"/>
                </a:lnTo>
                <a:lnTo>
                  <a:pt x="43268" y="369620"/>
                </a:lnTo>
                <a:lnTo>
                  <a:pt x="64008" y="369620"/>
                </a:lnTo>
                <a:lnTo>
                  <a:pt x="65557" y="367131"/>
                </a:lnTo>
                <a:lnTo>
                  <a:pt x="65836" y="366725"/>
                </a:lnTo>
                <a:lnTo>
                  <a:pt x="65836" y="361556"/>
                </a:lnTo>
                <a:lnTo>
                  <a:pt x="64008" y="358660"/>
                </a:lnTo>
                <a:lnTo>
                  <a:pt x="41452" y="358660"/>
                </a:lnTo>
                <a:lnTo>
                  <a:pt x="41452" y="336308"/>
                </a:lnTo>
                <a:lnTo>
                  <a:pt x="69087" y="336308"/>
                </a:lnTo>
                <a:lnTo>
                  <a:pt x="70573" y="334645"/>
                </a:lnTo>
                <a:lnTo>
                  <a:pt x="71323" y="332778"/>
                </a:lnTo>
                <a:lnTo>
                  <a:pt x="71323" y="328917"/>
                </a:lnTo>
                <a:lnTo>
                  <a:pt x="70573" y="327393"/>
                </a:lnTo>
                <a:lnTo>
                  <a:pt x="69087" y="326136"/>
                </a:lnTo>
                <a:close/>
              </a:path>
              <a:path w="151130" h="406400">
                <a:moveTo>
                  <a:pt x="90004" y="0"/>
                </a:moveTo>
                <a:lnTo>
                  <a:pt x="60947" y="0"/>
                </a:lnTo>
                <a:lnTo>
                  <a:pt x="60947" y="303390"/>
                </a:lnTo>
                <a:lnTo>
                  <a:pt x="90004" y="303390"/>
                </a:lnTo>
                <a:lnTo>
                  <a:pt x="90004" y="0"/>
                </a:lnTo>
                <a:close/>
              </a:path>
              <a:path w="151130" h="406400">
                <a:moveTo>
                  <a:pt x="130644" y="0"/>
                </a:moveTo>
                <a:lnTo>
                  <a:pt x="121920" y="0"/>
                </a:lnTo>
                <a:lnTo>
                  <a:pt x="121920" y="303390"/>
                </a:lnTo>
                <a:lnTo>
                  <a:pt x="130644" y="303390"/>
                </a:lnTo>
                <a:lnTo>
                  <a:pt x="130644" y="0"/>
                </a:lnTo>
                <a:close/>
              </a:path>
              <a:path w="151130" h="406400">
                <a:moveTo>
                  <a:pt x="150964" y="0"/>
                </a:moveTo>
                <a:lnTo>
                  <a:pt x="142240" y="0"/>
                </a:lnTo>
                <a:lnTo>
                  <a:pt x="142240" y="303390"/>
                </a:lnTo>
                <a:lnTo>
                  <a:pt x="150964" y="303390"/>
                </a:lnTo>
                <a:lnTo>
                  <a:pt x="1509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75" name="object 375"/>
          <p:cNvSpPr/>
          <p:nvPr/>
        </p:nvSpPr>
        <p:spPr>
          <a:xfrm>
            <a:off x="2563723" y="795537"/>
            <a:ext cx="103043" cy="277523"/>
          </a:xfrm>
          <a:custGeom>
            <a:avLst/>
            <a:gdLst/>
            <a:ahLst/>
            <a:cxnLst/>
            <a:rect l="l" t="t" r="r" b="b"/>
            <a:pathLst>
              <a:path w="151130" h="407034">
                <a:moveTo>
                  <a:pt x="8724" y="0"/>
                </a:moveTo>
                <a:lnTo>
                  <a:pt x="0" y="0"/>
                </a:lnTo>
                <a:lnTo>
                  <a:pt x="0" y="303390"/>
                </a:lnTo>
                <a:lnTo>
                  <a:pt x="8724" y="303390"/>
                </a:lnTo>
                <a:lnTo>
                  <a:pt x="8724" y="0"/>
                </a:lnTo>
                <a:close/>
              </a:path>
              <a:path w="151130" h="407034">
                <a:moveTo>
                  <a:pt x="29044" y="0"/>
                </a:moveTo>
                <a:lnTo>
                  <a:pt x="20307" y="0"/>
                </a:lnTo>
                <a:lnTo>
                  <a:pt x="20307" y="303390"/>
                </a:lnTo>
                <a:lnTo>
                  <a:pt x="29044" y="303390"/>
                </a:lnTo>
                <a:lnTo>
                  <a:pt x="29044" y="0"/>
                </a:lnTo>
                <a:close/>
              </a:path>
              <a:path w="151130" h="407034">
                <a:moveTo>
                  <a:pt x="48044" y="319836"/>
                </a:moveTo>
                <a:lnTo>
                  <a:pt x="37249" y="319836"/>
                </a:lnTo>
                <a:lnTo>
                  <a:pt x="29756" y="322884"/>
                </a:lnTo>
                <a:lnTo>
                  <a:pt x="25577" y="328993"/>
                </a:lnTo>
                <a:lnTo>
                  <a:pt x="22059" y="333997"/>
                </a:lnTo>
                <a:lnTo>
                  <a:pt x="20307" y="342201"/>
                </a:lnTo>
                <a:lnTo>
                  <a:pt x="20386" y="365150"/>
                </a:lnTo>
                <a:lnTo>
                  <a:pt x="20562" y="373181"/>
                </a:lnTo>
                <a:lnTo>
                  <a:pt x="38938" y="406603"/>
                </a:lnTo>
                <a:lnTo>
                  <a:pt x="43992" y="406819"/>
                </a:lnTo>
                <a:lnTo>
                  <a:pt x="60324" y="406819"/>
                </a:lnTo>
                <a:lnTo>
                  <a:pt x="65798" y="405053"/>
                </a:lnTo>
                <a:lnTo>
                  <a:pt x="68503" y="401523"/>
                </a:lnTo>
                <a:lnTo>
                  <a:pt x="71870" y="395439"/>
                </a:lnTo>
                <a:lnTo>
                  <a:pt x="40766" y="395439"/>
                </a:lnTo>
                <a:lnTo>
                  <a:pt x="36440" y="393546"/>
                </a:lnTo>
                <a:lnTo>
                  <a:pt x="33348" y="387867"/>
                </a:lnTo>
                <a:lnTo>
                  <a:pt x="31492" y="378402"/>
                </a:lnTo>
                <a:lnTo>
                  <a:pt x="30873" y="365150"/>
                </a:lnTo>
                <a:lnTo>
                  <a:pt x="30964" y="361086"/>
                </a:lnTo>
                <a:lnTo>
                  <a:pt x="31242" y="353568"/>
                </a:lnTo>
                <a:lnTo>
                  <a:pt x="31280" y="342925"/>
                </a:lnTo>
                <a:lnTo>
                  <a:pt x="32219" y="337515"/>
                </a:lnTo>
                <a:lnTo>
                  <a:pt x="36525" y="331025"/>
                </a:lnTo>
                <a:lnTo>
                  <a:pt x="41592" y="329184"/>
                </a:lnTo>
                <a:lnTo>
                  <a:pt x="70147" y="329184"/>
                </a:lnTo>
                <a:lnTo>
                  <a:pt x="69002" y="327385"/>
                </a:lnTo>
                <a:lnTo>
                  <a:pt x="63638" y="323191"/>
                </a:lnTo>
                <a:lnTo>
                  <a:pt x="56652" y="320675"/>
                </a:lnTo>
                <a:lnTo>
                  <a:pt x="48044" y="319836"/>
                </a:lnTo>
                <a:close/>
              </a:path>
              <a:path w="151130" h="407034">
                <a:moveTo>
                  <a:pt x="70147" y="329184"/>
                </a:moveTo>
                <a:lnTo>
                  <a:pt x="55854" y="329184"/>
                </a:lnTo>
                <a:lnTo>
                  <a:pt x="60439" y="331419"/>
                </a:lnTo>
                <a:lnTo>
                  <a:pt x="62991" y="335902"/>
                </a:lnTo>
                <a:lnTo>
                  <a:pt x="64884" y="339013"/>
                </a:lnTo>
                <a:lnTo>
                  <a:pt x="65824" y="344017"/>
                </a:lnTo>
                <a:lnTo>
                  <a:pt x="65824" y="356616"/>
                </a:lnTo>
                <a:lnTo>
                  <a:pt x="65620" y="361086"/>
                </a:lnTo>
                <a:lnTo>
                  <a:pt x="65504" y="365150"/>
                </a:lnTo>
                <a:lnTo>
                  <a:pt x="65025" y="376805"/>
                </a:lnTo>
                <a:lnTo>
                  <a:pt x="63242" y="387156"/>
                </a:lnTo>
                <a:lnTo>
                  <a:pt x="60273" y="393368"/>
                </a:lnTo>
                <a:lnTo>
                  <a:pt x="56121" y="395439"/>
                </a:lnTo>
                <a:lnTo>
                  <a:pt x="71870" y="395439"/>
                </a:lnTo>
                <a:lnTo>
                  <a:pt x="74264" y="387045"/>
                </a:lnTo>
                <a:lnTo>
                  <a:pt x="75706" y="376262"/>
                </a:lnTo>
                <a:lnTo>
                  <a:pt x="76112" y="365150"/>
                </a:lnTo>
                <a:lnTo>
                  <a:pt x="76047" y="356616"/>
                </a:lnTo>
                <a:lnTo>
                  <a:pt x="75934" y="352552"/>
                </a:lnTo>
                <a:lnTo>
                  <a:pt x="75323" y="344684"/>
                </a:lnTo>
                <a:lnTo>
                  <a:pt x="74247" y="338097"/>
                </a:lnTo>
                <a:lnTo>
                  <a:pt x="72745" y="333260"/>
                </a:lnTo>
                <a:lnTo>
                  <a:pt x="70147" y="329184"/>
                </a:lnTo>
                <a:close/>
              </a:path>
              <a:path w="151130" h="407034">
                <a:moveTo>
                  <a:pt x="90004" y="0"/>
                </a:moveTo>
                <a:lnTo>
                  <a:pt x="60947" y="0"/>
                </a:lnTo>
                <a:lnTo>
                  <a:pt x="60947" y="303390"/>
                </a:lnTo>
                <a:lnTo>
                  <a:pt x="90004" y="303390"/>
                </a:lnTo>
                <a:lnTo>
                  <a:pt x="90004" y="0"/>
                </a:lnTo>
                <a:close/>
              </a:path>
              <a:path w="151130" h="407034">
                <a:moveTo>
                  <a:pt x="130644" y="0"/>
                </a:moveTo>
                <a:lnTo>
                  <a:pt x="101587" y="0"/>
                </a:lnTo>
                <a:lnTo>
                  <a:pt x="101587" y="303390"/>
                </a:lnTo>
                <a:lnTo>
                  <a:pt x="130644" y="303390"/>
                </a:lnTo>
                <a:lnTo>
                  <a:pt x="130644" y="0"/>
                </a:lnTo>
                <a:close/>
              </a:path>
              <a:path w="151130" h="407034">
                <a:moveTo>
                  <a:pt x="150964" y="0"/>
                </a:moveTo>
                <a:lnTo>
                  <a:pt x="142214" y="0"/>
                </a:lnTo>
                <a:lnTo>
                  <a:pt x="142214" y="303390"/>
                </a:lnTo>
                <a:lnTo>
                  <a:pt x="150964" y="303390"/>
                </a:lnTo>
                <a:lnTo>
                  <a:pt x="1509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76" name="object 376"/>
          <p:cNvSpPr/>
          <p:nvPr/>
        </p:nvSpPr>
        <p:spPr>
          <a:xfrm>
            <a:off x="2674551" y="795537"/>
            <a:ext cx="103043" cy="277523"/>
          </a:xfrm>
          <a:custGeom>
            <a:avLst/>
            <a:gdLst/>
            <a:ahLst/>
            <a:cxnLst/>
            <a:rect l="l" t="t" r="r" b="b"/>
            <a:pathLst>
              <a:path w="151130" h="407034">
                <a:moveTo>
                  <a:pt x="8737" y="0"/>
                </a:moveTo>
                <a:lnTo>
                  <a:pt x="0" y="0"/>
                </a:lnTo>
                <a:lnTo>
                  <a:pt x="0" y="303390"/>
                </a:lnTo>
                <a:lnTo>
                  <a:pt x="8737" y="303390"/>
                </a:lnTo>
                <a:lnTo>
                  <a:pt x="8737" y="0"/>
                </a:lnTo>
                <a:close/>
              </a:path>
              <a:path w="151130" h="407034">
                <a:moveTo>
                  <a:pt x="29057" y="0"/>
                </a:moveTo>
                <a:lnTo>
                  <a:pt x="20332" y="0"/>
                </a:lnTo>
                <a:lnTo>
                  <a:pt x="20332" y="303390"/>
                </a:lnTo>
                <a:lnTo>
                  <a:pt x="29057" y="303390"/>
                </a:lnTo>
                <a:lnTo>
                  <a:pt x="29057" y="0"/>
                </a:lnTo>
                <a:close/>
              </a:path>
              <a:path w="151130" h="407034">
                <a:moveTo>
                  <a:pt x="48056" y="319836"/>
                </a:moveTo>
                <a:lnTo>
                  <a:pt x="37261" y="319836"/>
                </a:lnTo>
                <a:lnTo>
                  <a:pt x="29768" y="322884"/>
                </a:lnTo>
                <a:lnTo>
                  <a:pt x="25590" y="328993"/>
                </a:lnTo>
                <a:lnTo>
                  <a:pt x="22059" y="333997"/>
                </a:lnTo>
                <a:lnTo>
                  <a:pt x="20332" y="342201"/>
                </a:lnTo>
                <a:lnTo>
                  <a:pt x="20407" y="365150"/>
                </a:lnTo>
                <a:lnTo>
                  <a:pt x="20577" y="373181"/>
                </a:lnTo>
                <a:lnTo>
                  <a:pt x="38950" y="406603"/>
                </a:lnTo>
                <a:lnTo>
                  <a:pt x="44018" y="406819"/>
                </a:lnTo>
                <a:lnTo>
                  <a:pt x="60337" y="406819"/>
                </a:lnTo>
                <a:lnTo>
                  <a:pt x="65811" y="405053"/>
                </a:lnTo>
                <a:lnTo>
                  <a:pt x="68503" y="401523"/>
                </a:lnTo>
                <a:lnTo>
                  <a:pt x="71878" y="395439"/>
                </a:lnTo>
                <a:lnTo>
                  <a:pt x="40792" y="395439"/>
                </a:lnTo>
                <a:lnTo>
                  <a:pt x="36460" y="393546"/>
                </a:lnTo>
                <a:lnTo>
                  <a:pt x="33369" y="387867"/>
                </a:lnTo>
                <a:lnTo>
                  <a:pt x="31516" y="378402"/>
                </a:lnTo>
                <a:lnTo>
                  <a:pt x="30899" y="365150"/>
                </a:lnTo>
                <a:lnTo>
                  <a:pt x="30953" y="361086"/>
                </a:lnTo>
                <a:lnTo>
                  <a:pt x="31255" y="353568"/>
                </a:lnTo>
                <a:lnTo>
                  <a:pt x="31292" y="342925"/>
                </a:lnTo>
                <a:lnTo>
                  <a:pt x="32232" y="337515"/>
                </a:lnTo>
                <a:lnTo>
                  <a:pt x="36537" y="331025"/>
                </a:lnTo>
                <a:lnTo>
                  <a:pt x="41579" y="329184"/>
                </a:lnTo>
                <a:lnTo>
                  <a:pt x="70168" y="329184"/>
                </a:lnTo>
                <a:lnTo>
                  <a:pt x="69020" y="327385"/>
                </a:lnTo>
                <a:lnTo>
                  <a:pt x="63652" y="323191"/>
                </a:lnTo>
                <a:lnTo>
                  <a:pt x="56665" y="320675"/>
                </a:lnTo>
                <a:lnTo>
                  <a:pt x="48056" y="319836"/>
                </a:lnTo>
                <a:close/>
              </a:path>
              <a:path w="151130" h="407034">
                <a:moveTo>
                  <a:pt x="70168" y="329184"/>
                </a:moveTo>
                <a:lnTo>
                  <a:pt x="55867" y="329184"/>
                </a:lnTo>
                <a:lnTo>
                  <a:pt x="60452" y="331419"/>
                </a:lnTo>
                <a:lnTo>
                  <a:pt x="63004" y="335902"/>
                </a:lnTo>
                <a:lnTo>
                  <a:pt x="64896" y="339013"/>
                </a:lnTo>
                <a:lnTo>
                  <a:pt x="65641" y="342925"/>
                </a:lnTo>
                <a:lnTo>
                  <a:pt x="65764" y="358051"/>
                </a:lnTo>
                <a:lnTo>
                  <a:pt x="65697" y="359194"/>
                </a:lnTo>
                <a:lnTo>
                  <a:pt x="65517" y="365150"/>
                </a:lnTo>
                <a:lnTo>
                  <a:pt x="65040" y="376805"/>
                </a:lnTo>
                <a:lnTo>
                  <a:pt x="63261" y="387156"/>
                </a:lnTo>
                <a:lnTo>
                  <a:pt x="60297" y="393368"/>
                </a:lnTo>
                <a:lnTo>
                  <a:pt x="56146" y="395439"/>
                </a:lnTo>
                <a:lnTo>
                  <a:pt x="71878" y="395439"/>
                </a:lnTo>
                <a:lnTo>
                  <a:pt x="74275" y="387045"/>
                </a:lnTo>
                <a:lnTo>
                  <a:pt x="75718" y="376262"/>
                </a:lnTo>
                <a:lnTo>
                  <a:pt x="76125" y="365150"/>
                </a:lnTo>
                <a:lnTo>
                  <a:pt x="76060" y="356616"/>
                </a:lnTo>
                <a:lnTo>
                  <a:pt x="75947" y="352552"/>
                </a:lnTo>
                <a:lnTo>
                  <a:pt x="75337" y="344684"/>
                </a:lnTo>
                <a:lnTo>
                  <a:pt x="74265" y="338097"/>
                </a:lnTo>
                <a:lnTo>
                  <a:pt x="72771" y="333260"/>
                </a:lnTo>
                <a:lnTo>
                  <a:pt x="70168" y="329184"/>
                </a:lnTo>
                <a:close/>
              </a:path>
              <a:path w="151130" h="407034">
                <a:moveTo>
                  <a:pt x="90017" y="0"/>
                </a:moveTo>
                <a:lnTo>
                  <a:pt x="60959" y="0"/>
                </a:lnTo>
                <a:lnTo>
                  <a:pt x="60959" y="303390"/>
                </a:lnTo>
                <a:lnTo>
                  <a:pt x="90017" y="303390"/>
                </a:lnTo>
                <a:lnTo>
                  <a:pt x="90017" y="0"/>
                </a:lnTo>
                <a:close/>
              </a:path>
              <a:path w="151130" h="407034">
                <a:moveTo>
                  <a:pt x="130657" y="0"/>
                </a:moveTo>
                <a:lnTo>
                  <a:pt x="101600" y="0"/>
                </a:lnTo>
                <a:lnTo>
                  <a:pt x="101600" y="303390"/>
                </a:lnTo>
                <a:lnTo>
                  <a:pt x="130657" y="303390"/>
                </a:lnTo>
                <a:lnTo>
                  <a:pt x="130657" y="0"/>
                </a:lnTo>
                <a:close/>
              </a:path>
              <a:path w="151130" h="407034">
                <a:moveTo>
                  <a:pt x="150977" y="0"/>
                </a:moveTo>
                <a:lnTo>
                  <a:pt x="142252" y="0"/>
                </a:lnTo>
                <a:lnTo>
                  <a:pt x="142252" y="303390"/>
                </a:lnTo>
                <a:lnTo>
                  <a:pt x="150977" y="303390"/>
                </a:lnTo>
                <a:lnTo>
                  <a:pt x="1509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77" name="object 377"/>
          <p:cNvSpPr/>
          <p:nvPr/>
        </p:nvSpPr>
        <p:spPr>
          <a:xfrm>
            <a:off x="2785387" y="795537"/>
            <a:ext cx="103043" cy="277091"/>
          </a:xfrm>
          <a:custGeom>
            <a:avLst/>
            <a:gdLst/>
            <a:ahLst/>
            <a:cxnLst/>
            <a:rect l="l" t="t" r="r" b="b"/>
            <a:pathLst>
              <a:path w="151130" h="406400">
                <a:moveTo>
                  <a:pt x="29057" y="0"/>
                </a:moveTo>
                <a:lnTo>
                  <a:pt x="0" y="0"/>
                </a:lnTo>
                <a:lnTo>
                  <a:pt x="0" y="303390"/>
                </a:lnTo>
                <a:lnTo>
                  <a:pt x="29057" y="303390"/>
                </a:lnTo>
                <a:lnTo>
                  <a:pt x="29057" y="0"/>
                </a:lnTo>
                <a:close/>
              </a:path>
              <a:path w="151130" h="406400">
                <a:moveTo>
                  <a:pt x="57912" y="336702"/>
                </a:moveTo>
                <a:lnTo>
                  <a:pt x="44831" y="336702"/>
                </a:lnTo>
                <a:lnTo>
                  <a:pt x="45593" y="336804"/>
                </a:lnTo>
                <a:lnTo>
                  <a:pt x="47472" y="337223"/>
                </a:lnTo>
                <a:lnTo>
                  <a:pt x="48094" y="337324"/>
                </a:lnTo>
                <a:lnTo>
                  <a:pt x="48374" y="337324"/>
                </a:lnTo>
                <a:lnTo>
                  <a:pt x="48374" y="403758"/>
                </a:lnTo>
                <a:lnTo>
                  <a:pt x="49707" y="405384"/>
                </a:lnTo>
                <a:lnTo>
                  <a:pt x="51066" y="406209"/>
                </a:lnTo>
                <a:lnTo>
                  <a:pt x="54864" y="406209"/>
                </a:lnTo>
                <a:lnTo>
                  <a:pt x="56692" y="405384"/>
                </a:lnTo>
                <a:lnTo>
                  <a:pt x="57912" y="403758"/>
                </a:lnTo>
                <a:lnTo>
                  <a:pt x="57912" y="336702"/>
                </a:lnTo>
                <a:close/>
              </a:path>
              <a:path w="151130" h="406400">
                <a:moveTo>
                  <a:pt x="55676" y="319836"/>
                </a:moveTo>
                <a:lnTo>
                  <a:pt x="46126" y="319836"/>
                </a:lnTo>
                <a:lnTo>
                  <a:pt x="42392" y="322884"/>
                </a:lnTo>
                <a:lnTo>
                  <a:pt x="35763" y="328993"/>
                </a:lnTo>
                <a:lnTo>
                  <a:pt x="30327" y="333857"/>
                </a:lnTo>
                <a:lnTo>
                  <a:pt x="26415" y="337515"/>
                </a:lnTo>
                <a:lnTo>
                  <a:pt x="23977" y="339953"/>
                </a:lnTo>
                <a:lnTo>
                  <a:pt x="23977" y="343890"/>
                </a:lnTo>
                <a:lnTo>
                  <a:pt x="25666" y="345859"/>
                </a:lnTo>
                <a:lnTo>
                  <a:pt x="31356" y="345859"/>
                </a:lnTo>
                <a:lnTo>
                  <a:pt x="34099" y="344335"/>
                </a:lnTo>
                <a:lnTo>
                  <a:pt x="37274" y="341274"/>
                </a:lnTo>
                <a:lnTo>
                  <a:pt x="40462" y="338239"/>
                </a:lnTo>
                <a:lnTo>
                  <a:pt x="42811" y="336702"/>
                </a:lnTo>
                <a:lnTo>
                  <a:pt x="57912" y="336702"/>
                </a:lnTo>
                <a:lnTo>
                  <a:pt x="57912" y="322084"/>
                </a:lnTo>
                <a:lnTo>
                  <a:pt x="55676" y="319836"/>
                </a:lnTo>
                <a:close/>
              </a:path>
              <a:path w="151130" h="406400">
                <a:moveTo>
                  <a:pt x="49377" y="0"/>
                </a:moveTo>
                <a:lnTo>
                  <a:pt x="40627" y="0"/>
                </a:lnTo>
                <a:lnTo>
                  <a:pt x="40627" y="303390"/>
                </a:lnTo>
                <a:lnTo>
                  <a:pt x="49377" y="303390"/>
                </a:lnTo>
                <a:lnTo>
                  <a:pt x="49377" y="0"/>
                </a:lnTo>
                <a:close/>
              </a:path>
              <a:path w="151130" h="406400">
                <a:moveTo>
                  <a:pt x="90017" y="0"/>
                </a:moveTo>
                <a:lnTo>
                  <a:pt x="81292" y="0"/>
                </a:lnTo>
                <a:lnTo>
                  <a:pt x="81292" y="303390"/>
                </a:lnTo>
                <a:lnTo>
                  <a:pt x="90017" y="303390"/>
                </a:lnTo>
                <a:lnTo>
                  <a:pt x="90017" y="0"/>
                </a:lnTo>
                <a:close/>
              </a:path>
              <a:path w="151130" h="406400">
                <a:moveTo>
                  <a:pt x="110324" y="0"/>
                </a:moveTo>
                <a:lnTo>
                  <a:pt x="101600" y="0"/>
                </a:lnTo>
                <a:lnTo>
                  <a:pt x="101600" y="303390"/>
                </a:lnTo>
                <a:lnTo>
                  <a:pt x="110324" y="303390"/>
                </a:lnTo>
                <a:lnTo>
                  <a:pt x="110324" y="0"/>
                </a:lnTo>
                <a:close/>
              </a:path>
              <a:path w="151130" h="406400">
                <a:moveTo>
                  <a:pt x="150977" y="0"/>
                </a:moveTo>
                <a:lnTo>
                  <a:pt x="121920" y="0"/>
                </a:lnTo>
                <a:lnTo>
                  <a:pt x="121920" y="303390"/>
                </a:lnTo>
                <a:lnTo>
                  <a:pt x="150977" y="303390"/>
                </a:lnTo>
                <a:lnTo>
                  <a:pt x="1509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78" name="object 378"/>
          <p:cNvSpPr/>
          <p:nvPr/>
        </p:nvSpPr>
        <p:spPr>
          <a:xfrm>
            <a:off x="2896223" y="795537"/>
            <a:ext cx="103043" cy="277523"/>
          </a:xfrm>
          <a:custGeom>
            <a:avLst/>
            <a:gdLst/>
            <a:ahLst/>
            <a:cxnLst/>
            <a:rect l="l" t="t" r="r" b="b"/>
            <a:pathLst>
              <a:path w="151130" h="407034">
                <a:moveTo>
                  <a:pt x="8737" y="0"/>
                </a:moveTo>
                <a:lnTo>
                  <a:pt x="0" y="0"/>
                </a:lnTo>
                <a:lnTo>
                  <a:pt x="0" y="303390"/>
                </a:lnTo>
                <a:lnTo>
                  <a:pt x="8737" y="303390"/>
                </a:lnTo>
                <a:lnTo>
                  <a:pt x="8737" y="0"/>
                </a:lnTo>
                <a:close/>
              </a:path>
              <a:path w="151130" h="407034">
                <a:moveTo>
                  <a:pt x="29057" y="0"/>
                </a:moveTo>
                <a:lnTo>
                  <a:pt x="20332" y="0"/>
                </a:lnTo>
                <a:lnTo>
                  <a:pt x="20332" y="303390"/>
                </a:lnTo>
                <a:lnTo>
                  <a:pt x="29057" y="303390"/>
                </a:lnTo>
                <a:lnTo>
                  <a:pt x="29057" y="0"/>
                </a:lnTo>
                <a:close/>
              </a:path>
              <a:path w="151130" h="407034">
                <a:moveTo>
                  <a:pt x="48056" y="319836"/>
                </a:moveTo>
                <a:lnTo>
                  <a:pt x="37249" y="319836"/>
                </a:lnTo>
                <a:lnTo>
                  <a:pt x="29756" y="322884"/>
                </a:lnTo>
                <a:lnTo>
                  <a:pt x="25577" y="328993"/>
                </a:lnTo>
                <a:lnTo>
                  <a:pt x="22059" y="333997"/>
                </a:lnTo>
                <a:lnTo>
                  <a:pt x="20320" y="342201"/>
                </a:lnTo>
                <a:lnTo>
                  <a:pt x="20396" y="365150"/>
                </a:lnTo>
                <a:lnTo>
                  <a:pt x="20569" y="373181"/>
                </a:lnTo>
                <a:lnTo>
                  <a:pt x="38950" y="406603"/>
                </a:lnTo>
                <a:lnTo>
                  <a:pt x="44018" y="406819"/>
                </a:lnTo>
                <a:lnTo>
                  <a:pt x="60337" y="406819"/>
                </a:lnTo>
                <a:lnTo>
                  <a:pt x="65798" y="405053"/>
                </a:lnTo>
                <a:lnTo>
                  <a:pt x="68491" y="401523"/>
                </a:lnTo>
                <a:lnTo>
                  <a:pt x="71872" y="395439"/>
                </a:lnTo>
                <a:lnTo>
                  <a:pt x="40792" y="395439"/>
                </a:lnTo>
                <a:lnTo>
                  <a:pt x="36458" y="393546"/>
                </a:lnTo>
                <a:lnTo>
                  <a:pt x="33362" y="387867"/>
                </a:lnTo>
                <a:lnTo>
                  <a:pt x="31505" y="378402"/>
                </a:lnTo>
                <a:lnTo>
                  <a:pt x="30886" y="365150"/>
                </a:lnTo>
                <a:lnTo>
                  <a:pt x="30940" y="361086"/>
                </a:lnTo>
                <a:lnTo>
                  <a:pt x="31141" y="356616"/>
                </a:lnTo>
                <a:lnTo>
                  <a:pt x="31267" y="353023"/>
                </a:lnTo>
                <a:lnTo>
                  <a:pt x="31280" y="342925"/>
                </a:lnTo>
                <a:lnTo>
                  <a:pt x="32232" y="337515"/>
                </a:lnTo>
                <a:lnTo>
                  <a:pt x="36537" y="331025"/>
                </a:lnTo>
                <a:lnTo>
                  <a:pt x="41579" y="329184"/>
                </a:lnTo>
                <a:lnTo>
                  <a:pt x="70159" y="329184"/>
                </a:lnTo>
                <a:lnTo>
                  <a:pt x="69012" y="327385"/>
                </a:lnTo>
                <a:lnTo>
                  <a:pt x="63646" y="323191"/>
                </a:lnTo>
                <a:lnTo>
                  <a:pt x="56659" y="320675"/>
                </a:lnTo>
                <a:lnTo>
                  <a:pt x="48056" y="319836"/>
                </a:lnTo>
                <a:close/>
              </a:path>
              <a:path w="151130" h="407034">
                <a:moveTo>
                  <a:pt x="70159" y="329184"/>
                </a:moveTo>
                <a:lnTo>
                  <a:pt x="55867" y="329184"/>
                </a:lnTo>
                <a:lnTo>
                  <a:pt x="60439" y="331419"/>
                </a:lnTo>
                <a:lnTo>
                  <a:pt x="63004" y="335902"/>
                </a:lnTo>
                <a:lnTo>
                  <a:pt x="64896" y="339013"/>
                </a:lnTo>
                <a:lnTo>
                  <a:pt x="65836" y="344017"/>
                </a:lnTo>
                <a:lnTo>
                  <a:pt x="65836" y="356616"/>
                </a:lnTo>
                <a:lnTo>
                  <a:pt x="65697" y="359194"/>
                </a:lnTo>
                <a:lnTo>
                  <a:pt x="65517" y="365150"/>
                </a:lnTo>
                <a:lnTo>
                  <a:pt x="65040" y="376805"/>
                </a:lnTo>
                <a:lnTo>
                  <a:pt x="63261" y="387156"/>
                </a:lnTo>
                <a:lnTo>
                  <a:pt x="60297" y="393368"/>
                </a:lnTo>
                <a:lnTo>
                  <a:pt x="56146" y="395439"/>
                </a:lnTo>
                <a:lnTo>
                  <a:pt x="71872" y="395439"/>
                </a:lnTo>
                <a:lnTo>
                  <a:pt x="74274" y="387045"/>
                </a:lnTo>
                <a:lnTo>
                  <a:pt x="75718" y="376262"/>
                </a:lnTo>
                <a:lnTo>
                  <a:pt x="76125" y="365150"/>
                </a:lnTo>
                <a:lnTo>
                  <a:pt x="76024" y="354939"/>
                </a:lnTo>
                <a:lnTo>
                  <a:pt x="75947" y="352552"/>
                </a:lnTo>
                <a:lnTo>
                  <a:pt x="75336" y="344684"/>
                </a:lnTo>
                <a:lnTo>
                  <a:pt x="74260" y="338097"/>
                </a:lnTo>
                <a:lnTo>
                  <a:pt x="72758" y="333260"/>
                </a:lnTo>
                <a:lnTo>
                  <a:pt x="70159" y="329184"/>
                </a:lnTo>
                <a:close/>
              </a:path>
              <a:path w="151130" h="407034">
                <a:moveTo>
                  <a:pt x="90017" y="0"/>
                </a:moveTo>
                <a:lnTo>
                  <a:pt x="60960" y="0"/>
                </a:lnTo>
                <a:lnTo>
                  <a:pt x="60960" y="303390"/>
                </a:lnTo>
                <a:lnTo>
                  <a:pt x="90017" y="303390"/>
                </a:lnTo>
                <a:lnTo>
                  <a:pt x="90017" y="0"/>
                </a:lnTo>
                <a:close/>
              </a:path>
              <a:path w="151130" h="407034">
                <a:moveTo>
                  <a:pt x="130657" y="0"/>
                </a:moveTo>
                <a:lnTo>
                  <a:pt x="101600" y="0"/>
                </a:lnTo>
                <a:lnTo>
                  <a:pt x="101600" y="303390"/>
                </a:lnTo>
                <a:lnTo>
                  <a:pt x="130657" y="303390"/>
                </a:lnTo>
                <a:lnTo>
                  <a:pt x="130657" y="0"/>
                </a:lnTo>
                <a:close/>
              </a:path>
              <a:path w="151130" h="407034">
                <a:moveTo>
                  <a:pt x="150964" y="0"/>
                </a:moveTo>
                <a:lnTo>
                  <a:pt x="142240" y="0"/>
                </a:lnTo>
                <a:lnTo>
                  <a:pt x="142240" y="303390"/>
                </a:lnTo>
                <a:lnTo>
                  <a:pt x="150964" y="303390"/>
                </a:lnTo>
                <a:lnTo>
                  <a:pt x="1509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79" name="object 379"/>
          <p:cNvSpPr/>
          <p:nvPr/>
        </p:nvSpPr>
        <p:spPr>
          <a:xfrm>
            <a:off x="3007060" y="795537"/>
            <a:ext cx="103043" cy="277523"/>
          </a:xfrm>
          <a:custGeom>
            <a:avLst/>
            <a:gdLst/>
            <a:ahLst/>
            <a:cxnLst/>
            <a:rect l="l" t="t" r="r" b="b"/>
            <a:pathLst>
              <a:path w="151130" h="407034">
                <a:moveTo>
                  <a:pt x="8724" y="0"/>
                </a:moveTo>
                <a:lnTo>
                  <a:pt x="0" y="0"/>
                </a:lnTo>
                <a:lnTo>
                  <a:pt x="0" y="303390"/>
                </a:lnTo>
                <a:lnTo>
                  <a:pt x="8724" y="303390"/>
                </a:lnTo>
                <a:lnTo>
                  <a:pt x="8724" y="0"/>
                </a:lnTo>
                <a:close/>
              </a:path>
              <a:path w="151130" h="407034">
                <a:moveTo>
                  <a:pt x="29057" y="0"/>
                </a:moveTo>
                <a:lnTo>
                  <a:pt x="20307" y="0"/>
                </a:lnTo>
                <a:lnTo>
                  <a:pt x="20307" y="303390"/>
                </a:lnTo>
                <a:lnTo>
                  <a:pt x="29057" y="303390"/>
                </a:lnTo>
                <a:lnTo>
                  <a:pt x="29057" y="0"/>
                </a:lnTo>
                <a:close/>
              </a:path>
              <a:path w="151130" h="407034">
                <a:moveTo>
                  <a:pt x="48044" y="319836"/>
                </a:moveTo>
                <a:lnTo>
                  <a:pt x="37249" y="319836"/>
                </a:lnTo>
                <a:lnTo>
                  <a:pt x="29756" y="322884"/>
                </a:lnTo>
                <a:lnTo>
                  <a:pt x="25577" y="328993"/>
                </a:lnTo>
                <a:lnTo>
                  <a:pt x="22072" y="333997"/>
                </a:lnTo>
                <a:lnTo>
                  <a:pt x="20307" y="342201"/>
                </a:lnTo>
                <a:lnTo>
                  <a:pt x="20386" y="365150"/>
                </a:lnTo>
                <a:lnTo>
                  <a:pt x="20562" y="373181"/>
                </a:lnTo>
                <a:lnTo>
                  <a:pt x="38938" y="406603"/>
                </a:lnTo>
                <a:lnTo>
                  <a:pt x="43992" y="406819"/>
                </a:lnTo>
                <a:lnTo>
                  <a:pt x="60337" y="406819"/>
                </a:lnTo>
                <a:lnTo>
                  <a:pt x="65798" y="405053"/>
                </a:lnTo>
                <a:lnTo>
                  <a:pt x="68503" y="401523"/>
                </a:lnTo>
                <a:lnTo>
                  <a:pt x="71870" y="395439"/>
                </a:lnTo>
                <a:lnTo>
                  <a:pt x="40766" y="395439"/>
                </a:lnTo>
                <a:lnTo>
                  <a:pt x="36440" y="393546"/>
                </a:lnTo>
                <a:lnTo>
                  <a:pt x="33348" y="387867"/>
                </a:lnTo>
                <a:lnTo>
                  <a:pt x="31492" y="378402"/>
                </a:lnTo>
                <a:lnTo>
                  <a:pt x="30873" y="365150"/>
                </a:lnTo>
                <a:lnTo>
                  <a:pt x="30964" y="361086"/>
                </a:lnTo>
                <a:lnTo>
                  <a:pt x="31242" y="353568"/>
                </a:lnTo>
                <a:lnTo>
                  <a:pt x="31280" y="342925"/>
                </a:lnTo>
                <a:lnTo>
                  <a:pt x="32232" y="337515"/>
                </a:lnTo>
                <a:lnTo>
                  <a:pt x="36525" y="331025"/>
                </a:lnTo>
                <a:lnTo>
                  <a:pt x="41592" y="329184"/>
                </a:lnTo>
                <a:lnTo>
                  <a:pt x="70147" y="329184"/>
                </a:lnTo>
                <a:lnTo>
                  <a:pt x="69002" y="327385"/>
                </a:lnTo>
                <a:lnTo>
                  <a:pt x="63638" y="323191"/>
                </a:lnTo>
                <a:lnTo>
                  <a:pt x="56652" y="320675"/>
                </a:lnTo>
                <a:lnTo>
                  <a:pt x="48044" y="319836"/>
                </a:lnTo>
                <a:close/>
              </a:path>
              <a:path w="151130" h="407034">
                <a:moveTo>
                  <a:pt x="70147" y="329184"/>
                </a:moveTo>
                <a:lnTo>
                  <a:pt x="55854" y="329184"/>
                </a:lnTo>
                <a:lnTo>
                  <a:pt x="60439" y="331419"/>
                </a:lnTo>
                <a:lnTo>
                  <a:pt x="62991" y="335902"/>
                </a:lnTo>
                <a:lnTo>
                  <a:pt x="64884" y="339013"/>
                </a:lnTo>
                <a:lnTo>
                  <a:pt x="65824" y="344017"/>
                </a:lnTo>
                <a:lnTo>
                  <a:pt x="65824" y="356616"/>
                </a:lnTo>
                <a:lnTo>
                  <a:pt x="65620" y="361086"/>
                </a:lnTo>
                <a:lnTo>
                  <a:pt x="65504" y="365150"/>
                </a:lnTo>
                <a:lnTo>
                  <a:pt x="65025" y="376805"/>
                </a:lnTo>
                <a:lnTo>
                  <a:pt x="63242" y="387156"/>
                </a:lnTo>
                <a:lnTo>
                  <a:pt x="60273" y="393368"/>
                </a:lnTo>
                <a:lnTo>
                  <a:pt x="56121" y="395439"/>
                </a:lnTo>
                <a:lnTo>
                  <a:pt x="71870" y="395439"/>
                </a:lnTo>
                <a:lnTo>
                  <a:pt x="74264" y="387045"/>
                </a:lnTo>
                <a:lnTo>
                  <a:pt x="75706" y="376262"/>
                </a:lnTo>
                <a:lnTo>
                  <a:pt x="76112" y="365150"/>
                </a:lnTo>
                <a:lnTo>
                  <a:pt x="76049" y="356616"/>
                </a:lnTo>
                <a:lnTo>
                  <a:pt x="75936" y="352552"/>
                </a:lnTo>
                <a:lnTo>
                  <a:pt x="75328" y="344684"/>
                </a:lnTo>
                <a:lnTo>
                  <a:pt x="74253" y="338097"/>
                </a:lnTo>
                <a:lnTo>
                  <a:pt x="72745" y="333260"/>
                </a:lnTo>
                <a:lnTo>
                  <a:pt x="70147" y="329184"/>
                </a:lnTo>
                <a:close/>
              </a:path>
              <a:path w="151130" h="407034">
                <a:moveTo>
                  <a:pt x="90004" y="0"/>
                </a:moveTo>
                <a:lnTo>
                  <a:pt x="60947" y="0"/>
                </a:lnTo>
                <a:lnTo>
                  <a:pt x="60947" y="303390"/>
                </a:lnTo>
                <a:lnTo>
                  <a:pt x="90004" y="303390"/>
                </a:lnTo>
                <a:lnTo>
                  <a:pt x="90004" y="0"/>
                </a:lnTo>
                <a:close/>
              </a:path>
              <a:path w="151130" h="407034">
                <a:moveTo>
                  <a:pt x="130657" y="0"/>
                </a:moveTo>
                <a:lnTo>
                  <a:pt x="101599" y="0"/>
                </a:lnTo>
                <a:lnTo>
                  <a:pt x="101599" y="303390"/>
                </a:lnTo>
                <a:lnTo>
                  <a:pt x="130657" y="303390"/>
                </a:lnTo>
                <a:lnTo>
                  <a:pt x="130657" y="0"/>
                </a:lnTo>
                <a:close/>
              </a:path>
              <a:path w="151130" h="407034">
                <a:moveTo>
                  <a:pt x="150964" y="0"/>
                </a:moveTo>
                <a:lnTo>
                  <a:pt x="142214" y="0"/>
                </a:lnTo>
                <a:lnTo>
                  <a:pt x="142214" y="303390"/>
                </a:lnTo>
                <a:lnTo>
                  <a:pt x="150964" y="303390"/>
                </a:lnTo>
                <a:lnTo>
                  <a:pt x="1509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80" name="object 380"/>
          <p:cNvSpPr/>
          <p:nvPr/>
        </p:nvSpPr>
        <p:spPr>
          <a:xfrm>
            <a:off x="3117887" y="795537"/>
            <a:ext cx="103043" cy="277091"/>
          </a:xfrm>
          <a:custGeom>
            <a:avLst/>
            <a:gdLst/>
            <a:ahLst/>
            <a:cxnLst/>
            <a:rect l="l" t="t" r="r" b="b"/>
            <a:pathLst>
              <a:path w="151130" h="406400">
                <a:moveTo>
                  <a:pt x="29057" y="0"/>
                </a:moveTo>
                <a:lnTo>
                  <a:pt x="0" y="0"/>
                </a:lnTo>
                <a:lnTo>
                  <a:pt x="0" y="303390"/>
                </a:lnTo>
                <a:lnTo>
                  <a:pt x="29057" y="303390"/>
                </a:lnTo>
                <a:lnTo>
                  <a:pt x="29057" y="0"/>
                </a:lnTo>
                <a:close/>
              </a:path>
              <a:path w="151130" h="406400">
                <a:moveTo>
                  <a:pt x="57912" y="336702"/>
                </a:moveTo>
                <a:lnTo>
                  <a:pt x="44843" y="336702"/>
                </a:lnTo>
                <a:lnTo>
                  <a:pt x="45580" y="336804"/>
                </a:lnTo>
                <a:lnTo>
                  <a:pt x="47485" y="337223"/>
                </a:lnTo>
                <a:lnTo>
                  <a:pt x="48082" y="337324"/>
                </a:lnTo>
                <a:lnTo>
                  <a:pt x="48361" y="337324"/>
                </a:lnTo>
                <a:lnTo>
                  <a:pt x="48361" y="403758"/>
                </a:lnTo>
                <a:lnTo>
                  <a:pt x="49720" y="405384"/>
                </a:lnTo>
                <a:lnTo>
                  <a:pt x="51066" y="406209"/>
                </a:lnTo>
                <a:lnTo>
                  <a:pt x="54863" y="406209"/>
                </a:lnTo>
                <a:lnTo>
                  <a:pt x="56692" y="405384"/>
                </a:lnTo>
                <a:lnTo>
                  <a:pt x="57912" y="403758"/>
                </a:lnTo>
                <a:lnTo>
                  <a:pt x="57912" y="336702"/>
                </a:lnTo>
                <a:close/>
              </a:path>
              <a:path w="151130" h="406400">
                <a:moveTo>
                  <a:pt x="55676" y="319836"/>
                </a:moveTo>
                <a:lnTo>
                  <a:pt x="46126" y="319836"/>
                </a:lnTo>
                <a:lnTo>
                  <a:pt x="42405" y="322884"/>
                </a:lnTo>
                <a:lnTo>
                  <a:pt x="35763" y="328993"/>
                </a:lnTo>
                <a:lnTo>
                  <a:pt x="30353" y="333857"/>
                </a:lnTo>
                <a:lnTo>
                  <a:pt x="26416" y="337515"/>
                </a:lnTo>
                <a:lnTo>
                  <a:pt x="23977" y="339953"/>
                </a:lnTo>
                <a:lnTo>
                  <a:pt x="23977" y="343890"/>
                </a:lnTo>
                <a:lnTo>
                  <a:pt x="25666" y="345859"/>
                </a:lnTo>
                <a:lnTo>
                  <a:pt x="31368" y="345859"/>
                </a:lnTo>
                <a:lnTo>
                  <a:pt x="34099" y="344335"/>
                </a:lnTo>
                <a:lnTo>
                  <a:pt x="40474" y="338239"/>
                </a:lnTo>
                <a:lnTo>
                  <a:pt x="42799" y="336702"/>
                </a:lnTo>
                <a:lnTo>
                  <a:pt x="57912" y="336702"/>
                </a:lnTo>
                <a:lnTo>
                  <a:pt x="57912" y="322084"/>
                </a:lnTo>
                <a:lnTo>
                  <a:pt x="55676" y="319836"/>
                </a:lnTo>
                <a:close/>
              </a:path>
              <a:path w="151130" h="406400">
                <a:moveTo>
                  <a:pt x="49377" y="0"/>
                </a:moveTo>
                <a:lnTo>
                  <a:pt x="40652" y="0"/>
                </a:lnTo>
                <a:lnTo>
                  <a:pt x="40652" y="303390"/>
                </a:lnTo>
                <a:lnTo>
                  <a:pt x="49377" y="303390"/>
                </a:lnTo>
                <a:lnTo>
                  <a:pt x="49377" y="0"/>
                </a:lnTo>
                <a:close/>
              </a:path>
              <a:path w="151130" h="406400">
                <a:moveTo>
                  <a:pt x="90017" y="0"/>
                </a:moveTo>
                <a:lnTo>
                  <a:pt x="81267" y="0"/>
                </a:lnTo>
                <a:lnTo>
                  <a:pt x="81267" y="303390"/>
                </a:lnTo>
                <a:lnTo>
                  <a:pt x="90017" y="303390"/>
                </a:lnTo>
                <a:lnTo>
                  <a:pt x="90017" y="0"/>
                </a:lnTo>
                <a:close/>
              </a:path>
              <a:path w="151130" h="406400">
                <a:moveTo>
                  <a:pt x="110350" y="0"/>
                </a:moveTo>
                <a:lnTo>
                  <a:pt x="101600" y="0"/>
                </a:lnTo>
                <a:lnTo>
                  <a:pt x="101600" y="303390"/>
                </a:lnTo>
                <a:lnTo>
                  <a:pt x="110350" y="303390"/>
                </a:lnTo>
                <a:lnTo>
                  <a:pt x="110350" y="0"/>
                </a:lnTo>
                <a:close/>
              </a:path>
              <a:path w="151130" h="406400">
                <a:moveTo>
                  <a:pt x="150977" y="0"/>
                </a:moveTo>
                <a:lnTo>
                  <a:pt x="121932" y="0"/>
                </a:lnTo>
                <a:lnTo>
                  <a:pt x="121932" y="303390"/>
                </a:lnTo>
                <a:lnTo>
                  <a:pt x="150977" y="303390"/>
                </a:lnTo>
                <a:lnTo>
                  <a:pt x="1509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81" name="object 381"/>
          <p:cNvSpPr/>
          <p:nvPr/>
        </p:nvSpPr>
        <p:spPr>
          <a:xfrm>
            <a:off x="3228732" y="795537"/>
            <a:ext cx="103043" cy="268865"/>
          </a:xfrm>
          <a:custGeom>
            <a:avLst/>
            <a:gdLst/>
            <a:ahLst/>
            <a:cxnLst/>
            <a:rect l="l" t="t" r="r" b="b"/>
            <a:pathLst>
              <a:path w="151130" h="394334">
                <a:moveTo>
                  <a:pt x="8724" y="0"/>
                </a:moveTo>
                <a:lnTo>
                  <a:pt x="0" y="0"/>
                </a:lnTo>
                <a:lnTo>
                  <a:pt x="0" y="303390"/>
                </a:lnTo>
                <a:lnTo>
                  <a:pt x="8724" y="303390"/>
                </a:lnTo>
                <a:lnTo>
                  <a:pt x="8724" y="0"/>
                </a:lnTo>
                <a:close/>
              </a:path>
              <a:path w="151130" h="394334">
                <a:moveTo>
                  <a:pt x="25196" y="356425"/>
                </a:moveTo>
                <a:lnTo>
                  <a:pt x="20574" y="356425"/>
                </a:lnTo>
                <a:lnTo>
                  <a:pt x="19138" y="358241"/>
                </a:lnTo>
                <a:lnTo>
                  <a:pt x="19088" y="364820"/>
                </a:lnTo>
                <a:lnTo>
                  <a:pt x="21691" y="366674"/>
                </a:lnTo>
                <a:lnTo>
                  <a:pt x="32118" y="368719"/>
                </a:lnTo>
                <a:lnTo>
                  <a:pt x="34734" y="370713"/>
                </a:lnTo>
                <a:lnTo>
                  <a:pt x="34671" y="374700"/>
                </a:lnTo>
                <a:lnTo>
                  <a:pt x="34531" y="375526"/>
                </a:lnTo>
                <a:lnTo>
                  <a:pt x="26797" y="387108"/>
                </a:lnTo>
                <a:lnTo>
                  <a:pt x="26797" y="392658"/>
                </a:lnTo>
                <a:lnTo>
                  <a:pt x="28371" y="394208"/>
                </a:lnTo>
                <a:lnTo>
                  <a:pt x="34328" y="394208"/>
                </a:lnTo>
                <a:lnTo>
                  <a:pt x="37071" y="391807"/>
                </a:lnTo>
                <a:lnTo>
                  <a:pt x="42354" y="382193"/>
                </a:lnTo>
                <a:lnTo>
                  <a:pt x="44818" y="379793"/>
                </a:lnTo>
                <a:lnTo>
                  <a:pt x="62796" y="379793"/>
                </a:lnTo>
                <a:lnTo>
                  <a:pt x="61353" y="378294"/>
                </a:lnTo>
                <a:lnTo>
                  <a:pt x="57912" y="373824"/>
                </a:lnTo>
                <a:lnTo>
                  <a:pt x="57912" y="370306"/>
                </a:lnTo>
                <a:lnTo>
                  <a:pt x="60515" y="368846"/>
                </a:lnTo>
                <a:lnTo>
                  <a:pt x="70929" y="366547"/>
                </a:lnTo>
                <a:lnTo>
                  <a:pt x="73545" y="364604"/>
                </a:lnTo>
                <a:lnTo>
                  <a:pt x="73545" y="359676"/>
                </a:lnTo>
                <a:lnTo>
                  <a:pt x="35750" y="359676"/>
                </a:lnTo>
                <a:lnTo>
                  <a:pt x="33451" y="359130"/>
                </a:lnTo>
                <a:lnTo>
                  <a:pt x="27482" y="356958"/>
                </a:lnTo>
                <a:lnTo>
                  <a:pt x="25196" y="356425"/>
                </a:lnTo>
                <a:close/>
              </a:path>
              <a:path w="151130" h="394334">
                <a:moveTo>
                  <a:pt x="62796" y="379793"/>
                </a:moveTo>
                <a:lnTo>
                  <a:pt x="47129" y="379793"/>
                </a:lnTo>
                <a:lnTo>
                  <a:pt x="48145" y="379984"/>
                </a:lnTo>
                <a:lnTo>
                  <a:pt x="62572" y="394004"/>
                </a:lnTo>
                <a:lnTo>
                  <a:pt x="64211" y="394208"/>
                </a:lnTo>
                <a:lnTo>
                  <a:pt x="67183" y="394208"/>
                </a:lnTo>
                <a:lnTo>
                  <a:pt x="68668" y="392315"/>
                </a:lnTo>
                <a:lnTo>
                  <a:pt x="68630" y="388518"/>
                </a:lnTo>
                <a:lnTo>
                  <a:pt x="68262" y="385470"/>
                </a:lnTo>
                <a:lnTo>
                  <a:pt x="62796" y="379793"/>
                </a:lnTo>
                <a:close/>
              </a:path>
              <a:path w="151130" h="394334">
                <a:moveTo>
                  <a:pt x="50444" y="337108"/>
                </a:moveTo>
                <a:lnTo>
                  <a:pt x="43268" y="337108"/>
                </a:lnTo>
                <a:lnTo>
                  <a:pt x="41440" y="337870"/>
                </a:lnTo>
                <a:lnTo>
                  <a:pt x="41440" y="358914"/>
                </a:lnTo>
                <a:lnTo>
                  <a:pt x="40081" y="359676"/>
                </a:lnTo>
                <a:lnTo>
                  <a:pt x="53428" y="359676"/>
                </a:lnTo>
                <a:lnTo>
                  <a:pt x="52197" y="358914"/>
                </a:lnTo>
                <a:lnTo>
                  <a:pt x="52197" y="337870"/>
                </a:lnTo>
                <a:lnTo>
                  <a:pt x="50444" y="337108"/>
                </a:lnTo>
                <a:close/>
              </a:path>
              <a:path w="151130" h="394334">
                <a:moveTo>
                  <a:pt x="71920" y="356425"/>
                </a:moveTo>
                <a:lnTo>
                  <a:pt x="67183" y="356425"/>
                </a:lnTo>
                <a:lnTo>
                  <a:pt x="65049" y="356958"/>
                </a:lnTo>
                <a:lnTo>
                  <a:pt x="59499" y="359130"/>
                </a:lnTo>
                <a:lnTo>
                  <a:pt x="57365" y="359676"/>
                </a:lnTo>
                <a:lnTo>
                  <a:pt x="73545" y="359676"/>
                </a:lnTo>
                <a:lnTo>
                  <a:pt x="73545" y="358241"/>
                </a:lnTo>
                <a:lnTo>
                  <a:pt x="71920" y="356425"/>
                </a:lnTo>
                <a:close/>
              </a:path>
              <a:path w="151130" h="394334">
                <a:moveTo>
                  <a:pt x="49364" y="0"/>
                </a:moveTo>
                <a:lnTo>
                  <a:pt x="40627" y="0"/>
                </a:lnTo>
                <a:lnTo>
                  <a:pt x="40627" y="303390"/>
                </a:lnTo>
                <a:lnTo>
                  <a:pt x="49364" y="303390"/>
                </a:lnTo>
                <a:lnTo>
                  <a:pt x="49364" y="0"/>
                </a:lnTo>
                <a:close/>
              </a:path>
              <a:path w="151130" h="394334">
                <a:moveTo>
                  <a:pt x="90004" y="0"/>
                </a:moveTo>
                <a:lnTo>
                  <a:pt x="60947" y="0"/>
                </a:lnTo>
                <a:lnTo>
                  <a:pt x="60947" y="303390"/>
                </a:lnTo>
                <a:lnTo>
                  <a:pt x="90004" y="303390"/>
                </a:lnTo>
                <a:lnTo>
                  <a:pt x="90004" y="0"/>
                </a:lnTo>
                <a:close/>
              </a:path>
              <a:path w="151130" h="394334">
                <a:moveTo>
                  <a:pt x="130644" y="0"/>
                </a:moveTo>
                <a:lnTo>
                  <a:pt x="101587" y="0"/>
                </a:lnTo>
                <a:lnTo>
                  <a:pt x="101587" y="303390"/>
                </a:lnTo>
                <a:lnTo>
                  <a:pt x="130644" y="303390"/>
                </a:lnTo>
                <a:lnTo>
                  <a:pt x="130644" y="0"/>
                </a:lnTo>
                <a:close/>
              </a:path>
              <a:path w="151130" h="394334">
                <a:moveTo>
                  <a:pt x="150964" y="0"/>
                </a:moveTo>
                <a:lnTo>
                  <a:pt x="142227" y="0"/>
                </a:lnTo>
                <a:lnTo>
                  <a:pt x="142227" y="303390"/>
                </a:lnTo>
                <a:lnTo>
                  <a:pt x="150964" y="303390"/>
                </a:lnTo>
                <a:lnTo>
                  <a:pt x="1509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82" name="object 382"/>
          <p:cNvSpPr txBox="1"/>
          <p:nvPr/>
        </p:nvSpPr>
        <p:spPr>
          <a:xfrm>
            <a:off x="2251883" y="1275552"/>
            <a:ext cx="2607685" cy="13461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b="1" spc="-14" dirty="0">
                <a:solidFill>
                  <a:srgbClr val="FFFFFF"/>
                </a:solidFill>
                <a:latin typeface="Calibri"/>
                <a:cs typeface="Calibri"/>
              </a:rPr>
              <a:t>Section </a:t>
            </a:r>
            <a:r>
              <a:rPr sz="818" b="1" dirty="0">
                <a:solidFill>
                  <a:srgbClr val="FFFFFF"/>
                </a:solidFill>
                <a:latin typeface="Calibri"/>
                <a:cs typeface="Calibri"/>
              </a:rPr>
              <a:t>1 – </a:t>
            </a:r>
            <a:r>
              <a:rPr sz="818" b="1" spc="-14" dirty="0">
                <a:solidFill>
                  <a:srgbClr val="FFFFFF"/>
                </a:solidFill>
                <a:latin typeface="Calibri"/>
                <a:cs typeface="Calibri"/>
              </a:rPr>
              <a:t>Student’s </a:t>
            </a:r>
            <a:r>
              <a:rPr sz="818" b="1" spc="-17" dirty="0">
                <a:solidFill>
                  <a:srgbClr val="FFFFFF"/>
                </a:solidFill>
                <a:latin typeface="Calibri"/>
                <a:cs typeface="Calibri"/>
              </a:rPr>
              <a:t>Personal </a:t>
            </a:r>
            <a:r>
              <a:rPr sz="818" b="1" spc="-14" dirty="0">
                <a:solidFill>
                  <a:srgbClr val="FFFFFF"/>
                </a:solidFill>
                <a:latin typeface="Calibri"/>
                <a:cs typeface="Calibri"/>
              </a:rPr>
              <a:t>Information </a:t>
            </a:r>
            <a:r>
              <a:rPr sz="477" b="1" spc="-3" dirty="0">
                <a:solidFill>
                  <a:srgbClr val="FFFFFF"/>
                </a:solidFill>
                <a:latin typeface="Arial"/>
                <a:cs typeface="Arial"/>
              </a:rPr>
              <a:t>(See </a:t>
            </a:r>
            <a:r>
              <a:rPr sz="477" b="1" dirty="0">
                <a:solidFill>
                  <a:srgbClr val="FFFFFF"/>
                </a:solidFill>
                <a:latin typeface="Arial"/>
                <a:cs typeface="Arial"/>
              </a:rPr>
              <a:t>guide, pages 4</a:t>
            </a:r>
            <a:r>
              <a:rPr sz="477" b="1" spc="5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77" b="1" spc="-3" dirty="0">
                <a:solidFill>
                  <a:srgbClr val="FFFFFF"/>
                </a:solidFill>
                <a:latin typeface="Arial"/>
                <a:cs typeface="Arial"/>
              </a:rPr>
              <a:t>and 5)</a:t>
            </a:r>
            <a:endParaRPr sz="477">
              <a:latin typeface="Arial"/>
              <a:cs typeface="Arial"/>
            </a:endParaRPr>
          </a:p>
        </p:txBody>
      </p:sp>
      <p:sp>
        <p:nvSpPr>
          <p:cNvPr id="383" name="object 383"/>
          <p:cNvSpPr txBox="1"/>
          <p:nvPr/>
        </p:nvSpPr>
        <p:spPr>
          <a:xfrm>
            <a:off x="2355474" y="5010774"/>
            <a:ext cx="1636135" cy="1017061"/>
          </a:xfrm>
          <a:prstGeom prst="rect">
            <a:avLst/>
          </a:prstGeom>
        </p:spPr>
        <p:txBody>
          <a:bodyPr vert="horz" wrap="square" lIns="0" tIns="52820" rIns="0" bIns="0" rtlCol="0">
            <a:spAutoFit/>
          </a:bodyPr>
          <a:lstStyle/>
          <a:p>
            <a:pPr marL="8659">
              <a:spcBef>
                <a:spcPts val="416"/>
              </a:spcBef>
            </a:pP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A. </a:t>
            </a:r>
            <a:r>
              <a:rPr sz="682" b="1" dirty="0">
                <a:solidFill>
                  <a:srgbClr val="006EB7"/>
                </a:solidFill>
                <a:latin typeface="Arial"/>
                <a:cs typeface="Arial"/>
              </a:rPr>
              <a:t>Québec </a:t>
            </a: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resident</a:t>
            </a:r>
            <a:r>
              <a:rPr sz="682" b="1" spc="34" dirty="0">
                <a:solidFill>
                  <a:srgbClr val="006EB7"/>
                </a:solidFill>
                <a:latin typeface="Arial"/>
                <a:cs typeface="Arial"/>
              </a:rPr>
              <a:t> </a:t>
            </a: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status</a:t>
            </a:r>
            <a:endParaRPr sz="682" dirty="0">
              <a:latin typeface="Arial"/>
              <a:cs typeface="Arial"/>
            </a:endParaRPr>
          </a:p>
          <a:p>
            <a:pPr marL="8659">
              <a:spcBef>
                <a:spcPts val="279"/>
              </a:spcBef>
            </a:pPr>
            <a:r>
              <a:rPr sz="545" b="1" spc="-7" dirty="0">
                <a:latin typeface="Arial"/>
                <a:cs typeface="Arial"/>
              </a:rPr>
              <a:t>1. </a:t>
            </a:r>
            <a:r>
              <a:rPr sz="545" spc="-14" dirty="0">
                <a:latin typeface="Arial"/>
                <a:cs typeface="Arial"/>
              </a:rPr>
              <a:t>Were </a:t>
            </a:r>
            <a:r>
              <a:rPr sz="545" spc="-7" dirty="0">
                <a:latin typeface="Arial"/>
                <a:cs typeface="Arial"/>
              </a:rPr>
              <a:t>you </a:t>
            </a:r>
            <a:r>
              <a:rPr sz="545" spc="-10" dirty="0">
                <a:latin typeface="Arial"/>
                <a:cs typeface="Arial"/>
              </a:rPr>
              <a:t>born </a:t>
            </a:r>
            <a:r>
              <a:rPr sz="545" spc="-7" dirty="0">
                <a:latin typeface="Arial"/>
                <a:cs typeface="Arial"/>
              </a:rPr>
              <a:t>in Québec?</a:t>
            </a:r>
            <a:r>
              <a:rPr sz="545" spc="17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................................</a:t>
            </a:r>
            <a:endParaRPr sz="545" dirty="0">
              <a:latin typeface="Arial"/>
              <a:cs typeface="Arial"/>
            </a:endParaRPr>
          </a:p>
          <a:p>
            <a:pPr marL="125553"/>
            <a:r>
              <a:rPr sz="545" spc="-3" dirty="0">
                <a:latin typeface="Arial"/>
                <a:cs typeface="Arial"/>
              </a:rPr>
              <a:t>If </a:t>
            </a:r>
            <a:r>
              <a:rPr sz="545" spc="-7" dirty="0">
                <a:latin typeface="Arial"/>
                <a:cs typeface="Arial"/>
              </a:rPr>
              <a:t>you </a:t>
            </a:r>
            <a:r>
              <a:rPr sz="545" spc="-10" dirty="0">
                <a:latin typeface="Arial"/>
                <a:cs typeface="Arial"/>
              </a:rPr>
              <a:t>answered </a:t>
            </a:r>
            <a:r>
              <a:rPr sz="545" spc="-7" dirty="0">
                <a:latin typeface="Arial"/>
                <a:cs typeface="Arial"/>
              </a:rPr>
              <a:t>YES, </a:t>
            </a:r>
            <a:r>
              <a:rPr sz="545" spc="-10" dirty="0">
                <a:latin typeface="Arial"/>
                <a:cs typeface="Arial"/>
              </a:rPr>
              <a:t>go directly </a:t>
            </a:r>
            <a:r>
              <a:rPr sz="545" spc="-7" dirty="0">
                <a:latin typeface="Arial"/>
                <a:cs typeface="Arial"/>
              </a:rPr>
              <a:t>to subsection</a:t>
            </a:r>
            <a:r>
              <a:rPr sz="545" spc="17" dirty="0">
                <a:latin typeface="Arial"/>
                <a:cs typeface="Arial"/>
              </a:rPr>
              <a:t> </a:t>
            </a:r>
            <a:r>
              <a:rPr sz="545" spc="-7" dirty="0">
                <a:latin typeface="Arial"/>
                <a:cs typeface="Arial"/>
              </a:rPr>
              <a:t>B.</a:t>
            </a:r>
            <a:endParaRPr sz="545" dirty="0">
              <a:latin typeface="Arial"/>
              <a:cs typeface="Arial"/>
            </a:endParaRPr>
          </a:p>
          <a:p>
            <a:pPr marL="125553" marR="3464" indent="-116895">
              <a:spcBef>
                <a:spcPts val="307"/>
              </a:spcBef>
              <a:buFont typeface="Arial"/>
              <a:buAutoNum type="arabicPeriod" startAt="2"/>
              <a:tabLst>
                <a:tab pos="125986" algn="l"/>
                <a:tab pos="574082" algn="l"/>
              </a:tabLst>
            </a:pPr>
            <a:r>
              <a:rPr sz="545" spc="-10" dirty="0">
                <a:latin typeface="Arial"/>
                <a:cs typeface="Arial"/>
              </a:rPr>
              <a:t>Does one </a:t>
            </a:r>
            <a:r>
              <a:rPr sz="545" spc="-7" dirty="0">
                <a:latin typeface="Arial"/>
                <a:cs typeface="Arial"/>
              </a:rPr>
              <a:t>of your </a:t>
            </a:r>
            <a:r>
              <a:rPr sz="545" spc="-10" dirty="0">
                <a:latin typeface="Arial"/>
                <a:cs typeface="Arial"/>
              </a:rPr>
              <a:t>parents </a:t>
            </a:r>
            <a:r>
              <a:rPr sz="545" spc="-7" dirty="0">
                <a:latin typeface="Arial"/>
                <a:cs typeface="Arial"/>
              </a:rPr>
              <a:t>(or your sponsor) reside  in</a:t>
            </a:r>
            <a:r>
              <a:rPr sz="545" spc="-3" dirty="0">
                <a:latin typeface="Arial"/>
                <a:cs typeface="Arial"/>
              </a:rPr>
              <a:t> </a:t>
            </a:r>
            <a:r>
              <a:rPr sz="545" spc="-7" dirty="0">
                <a:latin typeface="Arial"/>
                <a:cs typeface="Arial"/>
              </a:rPr>
              <a:t>Québec?	</a:t>
            </a:r>
            <a:r>
              <a:rPr sz="545" spc="-3" dirty="0">
                <a:latin typeface="Arial"/>
                <a:cs typeface="Arial"/>
              </a:rPr>
              <a:t>....................................................</a:t>
            </a:r>
            <a:endParaRPr sz="545" dirty="0">
              <a:latin typeface="Arial"/>
              <a:cs typeface="Arial"/>
            </a:endParaRPr>
          </a:p>
          <a:p>
            <a:pPr marL="125553"/>
            <a:r>
              <a:rPr sz="545" spc="-3" dirty="0">
                <a:latin typeface="Arial"/>
                <a:cs typeface="Arial"/>
              </a:rPr>
              <a:t>If </a:t>
            </a:r>
            <a:r>
              <a:rPr sz="545" spc="-7" dirty="0">
                <a:latin typeface="Arial"/>
                <a:cs typeface="Arial"/>
              </a:rPr>
              <a:t>you </a:t>
            </a:r>
            <a:r>
              <a:rPr sz="545" spc="-10" dirty="0">
                <a:latin typeface="Arial"/>
                <a:cs typeface="Arial"/>
              </a:rPr>
              <a:t>answered </a:t>
            </a:r>
            <a:r>
              <a:rPr sz="545" spc="-7" dirty="0">
                <a:latin typeface="Arial"/>
                <a:cs typeface="Arial"/>
              </a:rPr>
              <a:t>YES, </a:t>
            </a:r>
            <a:r>
              <a:rPr sz="545" spc="-10" dirty="0">
                <a:latin typeface="Arial"/>
                <a:cs typeface="Arial"/>
              </a:rPr>
              <a:t>go directly </a:t>
            </a:r>
            <a:r>
              <a:rPr sz="545" spc="-7" dirty="0">
                <a:latin typeface="Arial"/>
                <a:cs typeface="Arial"/>
              </a:rPr>
              <a:t>to subsection</a:t>
            </a:r>
            <a:r>
              <a:rPr sz="545" spc="17" dirty="0">
                <a:latin typeface="Arial"/>
                <a:cs typeface="Arial"/>
              </a:rPr>
              <a:t> </a:t>
            </a:r>
            <a:r>
              <a:rPr sz="545" spc="-7" dirty="0">
                <a:latin typeface="Arial"/>
                <a:cs typeface="Arial"/>
              </a:rPr>
              <a:t>B.</a:t>
            </a:r>
            <a:endParaRPr sz="545" dirty="0">
              <a:latin typeface="Arial"/>
              <a:cs typeface="Arial"/>
            </a:endParaRPr>
          </a:p>
          <a:p>
            <a:pPr marL="125553" indent="-116895">
              <a:spcBef>
                <a:spcPts val="307"/>
              </a:spcBef>
              <a:buFont typeface="Arial"/>
              <a:buAutoNum type="arabicPeriod" startAt="3"/>
              <a:tabLst>
                <a:tab pos="125986" algn="l"/>
                <a:tab pos="1536082" algn="l"/>
              </a:tabLst>
            </a:pPr>
            <a:r>
              <a:rPr sz="545" spc="-10" dirty="0">
                <a:latin typeface="Arial"/>
                <a:cs typeface="Arial"/>
              </a:rPr>
              <a:t>Do </a:t>
            </a:r>
            <a:r>
              <a:rPr sz="545" spc="-7" dirty="0">
                <a:latin typeface="Arial"/>
                <a:cs typeface="Arial"/>
              </a:rPr>
              <a:t>you </a:t>
            </a:r>
            <a:r>
              <a:rPr sz="545" spc="-10" dirty="0">
                <a:latin typeface="Arial"/>
                <a:cs typeface="Arial"/>
              </a:rPr>
              <a:t>hold </a:t>
            </a:r>
            <a:r>
              <a:rPr sz="545" spc="-7" dirty="0">
                <a:latin typeface="Arial"/>
                <a:cs typeface="Arial"/>
              </a:rPr>
              <a:t>a Québec</a:t>
            </a:r>
            <a:r>
              <a:rPr sz="545" spc="68" dirty="0">
                <a:latin typeface="Arial"/>
                <a:cs typeface="Arial"/>
              </a:rPr>
              <a:t> </a:t>
            </a:r>
            <a:r>
              <a:rPr sz="545" spc="-7" dirty="0">
                <a:latin typeface="Arial"/>
                <a:cs typeface="Arial"/>
              </a:rPr>
              <a:t>selection</a:t>
            </a:r>
            <a:r>
              <a:rPr sz="545" spc="3" dirty="0">
                <a:latin typeface="Arial"/>
                <a:cs typeface="Arial"/>
              </a:rPr>
              <a:t> </a:t>
            </a:r>
            <a:r>
              <a:rPr sz="545" spc="-7" dirty="0">
                <a:latin typeface="Arial"/>
                <a:cs typeface="Arial"/>
              </a:rPr>
              <a:t>certificate?	</a:t>
            </a:r>
            <a:r>
              <a:rPr sz="545" spc="-3" dirty="0">
                <a:latin typeface="Arial"/>
                <a:cs typeface="Arial"/>
              </a:rPr>
              <a:t>.</a:t>
            </a:r>
            <a:endParaRPr sz="545" dirty="0">
              <a:latin typeface="Arial"/>
              <a:cs typeface="Arial"/>
            </a:endParaRPr>
          </a:p>
          <a:p>
            <a:pPr marL="125553"/>
            <a:r>
              <a:rPr sz="545" spc="-3" dirty="0">
                <a:latin typeface="Arial"/>
                <a:cs typeface="Arial"/>
              </a:rPr>
              <a:t>If </a:t>
            </a:r>
            <a:r>
              <a:rPr sz="545" spc="-7" dirty="0">
                <a:latin typeface="Arial"/>
                <a:cs typeface="Arial"/>
              </a:rPr>
              <a:t>you </a:t>
            </a:r>
            <a:r>
              <a:rPr sz="545" spc="-10" dirty="0">
                <a:latin typeface="Arial"/>
                <a:cs typeface="Arial"/>
              </a:rPr>
              <a:t>answered </a:t>
            </a:r>
            <a:r>
              <a:rPr sz="545" spc="-7" dirty="0">
                <a:latin typeface="Arial"/>
                <a:cs typeface="Arial"/>
              </a:rPr>
              <a:t>YES, </a:t>
            </a:r>
            <a:r>
              <a:rPr sz="545" spc="-10" dirty="0">
                <a:latin typeface="Arial"/>
                <a:cs typeface="Arial"/>
              </a:rPr>
              <a:t>go directly </a:t>
            </a:r>
            <a:r>
              <a:rPr sz="545" spc="-7" dirty="0">
                <a:latin typeface="Arial"/>
                <a:cs typeface="Arial"/>
              </a:rPr>
              <a:t>to subsection</a:t>
            </a:r>
            <a:r>
              <a:rPr sz="545" spc="17" dirty="0">
                <a:latin typeface="Arial"/>
                <a:cs typeface="Arial"/>
              </a:rPr>
              <a:t> </a:t>
            </a:r>
            <a:r>
              <a:rPr sz="545" spc="-7" dirty="0">
                <a:latin typeface="Arial"/>
                <a:cs typeface="Arial"/>
              </a:rPr>
              <a:t>B.</a:t>
            </a:r>
            <a:endParaRPr sz="545" dirty="0">
              <a:latin typeface="Arial"/>
              <a:cs typeface="Arial"/>
            </a:endParaRPr>
          </a:p>
          <a:p>
            <a:pPr marL="8659">
              <a:spcBef>
                <a:spcPts val="433"/>
              </a:spcBef>
            </a:pP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B. </a:t>
            </a:r>
            <a:r>
              <a:rPr sz="682" b="1" dirty="0">
                <a:solidFill>
                  <a:srgbClr val="006EB7"/>
                </a:solidFill>
                <a:latin typeface="Arial"/>
                <a:cs typeface="Arial"/>
              </a:rPr>
              <a:t>Studying outside</a:t>
            </a:r>
            <a:r>
              <a:rPr sz="682" b="1" spc="37" dirty="0">
                <a:solidFill>
                  <a:srgbClr val="006EB7"/>
                </a:solidFill>
                <a:latin typeface="Arial"/>
                <a:cs typeface="Arial"/>
              </a:rPr>
              <a:t> </a:t>
            </a:r>
            <a:r>
              <a:rPr sz="682" b="1" dirty="0">
                <a:solidFill>
                  <a:srgbClr val="006EB7"/>
                </a:solidFill>
                <a:latin typeface="Arial"/>
                <a:cs typeface="Arial"/>
              </a:rPr>
              <a:t>Québec</a:t>
            </a:r>
            <a:endParaRPr sz="682" dirty="0">
              <a:latin typeface="Arial"/>
              <a:cs typeface="Arial"/>
            </a:endParaRPr>
          </a:p>
        </p:txBody>
      </p:sp>
      <p:sp>
        <p:nvSpPr>
          <p:cNvPr id="384" name="object 384"/>
          <p:cNvSpPr txBox="1"/>
          <p:nvPr/>
        </p:nvSpPr>
        <p:spPr>
          <a:xfrm>
            <a:off x="3873001" y="6263970"/>
            <a:ext cx="94384" cy="769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603"/>
              </a:lnSpc>
            </a:pPr>
            <a:r>
              <a:rPr sz="545" spc="-3" dirty="0">
                <a:latin typeface="Arial"/>
                <a:cs typeface="Arial"/>
              </a:rPr>
              <a:t>.....</a:t>
            </a:r>
            <a:endParaRPr sz="545">
              <a:latin typeface="Arial"/>
              <a:cs typeface="Arial"/>
            </a:endParaRPr>
          </a:p>
        </p:txBody>
      </p:sp>
      <p:sp>
        <p:nvSpPr>
          <p:cNvPr id="385" name="object 385"/>
          <p:cNvSpPr txBox="1"/>
          <p:nvPr/>
        </p:nvSpPr>
        <p:spPr>
          <a:xfrm>
            <a:off x="2472382" y="6087689"/>
            <a:ext cx="4051589" cy="25509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spc="-3" dirty="0">
                <a:latin typeface="Arial"/>
                <a:cs typeface="Arial"/>
              </a:rPr>
              <a:t>If </a:t>
            </a:r>
            <a:r>
              <a:rPr sz="545" spc="-7" dirty="0">
                <a:latin typeface="Arial"/>
                <a:cs typeface="Arial"/>
              </a:rPr>
              <a:t>you </a:t>
            </a:r>
            <a:r>
              <a:rPr sz="545" spc="-10" dirty="0">
                <a:latin typeface="Arial"/>
                <a:cs typeface="Arial"/>
              </a:rPr>
              <a:t>are pursuing </a:t>
            </a:r>
            <a:r>
              <a:rPr sz="545" spc="-7" dirty="0">
                <a:latin typeface="Arial"/>
                <a:cs typeface="Arial"/>
              </a:rPr>
              <a:t>studies </a:t>
            </a:r>
            <a:r>
              <a:rPr sz="545" spc="-10" dirty="0">
                <a:latin typeface="Arial"/>
                <a:cs typeface="Arial"/>
              </a:rPr>
              <a:t>outside </a:t>
            </a:r>
            <a:r>
              <a:rPr sz="545" spc="-7" dirty="0">
                <a:latin typeface="Arial"/>
                <a:cs typeface="Arial"/>
              </a:rPr>
              <a:t>Québec, see </a:t>
            </a:r>
            <a:r>
              <a:rPr sz="545" spc="-10" dirty="0">
                <a:latin typeface="Arial"/>
                <a:cs typeface="Arial"/>
              </a:rPr>
              <a:t>page </a:t>
            </a:r>
            <a:r>
              <a:rPr sz="545" spc="-7" dirty="0">
                <a:latin typeface="Arial"/>
                <a:cs typeface="Arial"/>
              </a:rPr>
              <a:t>5 of the Guide </a:t>
            </a:r>
            <a:r>
              <a:rPr sz="545" spc="-10" dirty="0">
                <a:latin typeface="Arial"/>
                <a:cs typeface="Arial"/>
              </a:rPr>
              <a:t>and </a:t>
            </a:r>
            <a:r>
              <a:rPr sz="545" spc="-7" dirty="0">
                <a:latin typeface="Arial"/>
                <a:cs typeface="Arial"/>
              </a:rPr>
              <a:t>choose criterion </a:t>
            </a:r>
            <a:r>
              <a:rPr sz="545" spc="-20" dirty="0">
                <a:latin typeface="Arial"/>
                <a:cs typeface="Arial"/>
              </a:rPr>
              <a:t>11, </a:t>
            </a:r>
            <a:r>
              <a:rPr sz="545" spc="-10" dirty="0">
                <a:latin typeface="Arial"/>
                <a:cs typeface="Arial"/>
              </a:rPr>
              <a:t>12, 13 </a:t>
            </a:r>
            <a:r>
              <a:rPr sz="545" spc="-7" dirty="0">
                <a:latin typeface="Arial"/>
                <a:cs typeface="Arial"/>
              </a:rPr>
              <a:t>or</a:t>
            </a:r>
            <a:r>
              <a:rPr sz="545" spc="112" dirty="0">
                <a:latin typeface="Arial"/>
                <a:cs typeface="Arial"/>
              </a:rPr>
              <a:t> </a:t>
            </a:r>
            <a:r>
              <a:rPr sz="545" spc="-10" dirty="0">
                <a:latin typeface="Arial"/>
                <a:cs typeface="Arial"/>
              </a:rPr>
              <a:t>14.</a:t>
            </a:r>
            <a:endParaRPr sz="545">
              <a:latin typeface="Arial"/>
              <a:cs typeface="Arial"/>
            </a:endParaRPr>
          </a:p>
          <a:p>
            <a:pPr>
              <a:spcBef>
                <a:spcPts val="24"/>
              </a:spcBef>
            </a:pPr>
            <a:endParaRPr sz="511">
              <a:latin typeface="Times New Roman"/>
              <a:cs typeface="Times New Roman"/>
            </a:endParaRPr>
          </a:p>
          <a:p>
            <a:pPr marL="8659">
              <a:tabLst>
                <a:tab pos="1494519" algn="l"/>
              </a:tabLst>
            </a:pPr>
            <a:r>
              <a:rPr sz="545" spc="-7" dirty="0">
                <a:latin typeface="Arial"/>
                <a:cs typeface="Arial"/>
              </a:rPr>
              <a:t>Enter the </a:t>
            </a:r>
            <a:r>
              <a:rPr sz="545" spc="-10" dirty="0">
                <a:latin typeface="Arial"/>
                <a:cs typeface="Arial"/>
              </a:rPr>
              <a:t>number </a:t>
            </a:r>
            <a:r>
              <a:rPr sz="545" spc="-7" dirty="0">
                <a:latin typeface="Arial"/>
                <a:cs typeface="Arial"/>
              </a:rPr>
              <a:t>of the criterion in</a:t>
            </a:r>
            <a:r>
              <a:rPr sz="545" spc="68" dirty="0">
                <a:latin typeface="Arial"/>
                <a:cs typeface="Arial"/>
              </a:rPr>
              <a:t> </a:t>
            </a:r>
            <a:r>
              <a:rPr sz="545" spc="-7" dirty="0">
                <a:latin typeface="Arial"/>
                <a:cs typeface="Arial"/>
              </a:rPr>
              <a:t>this</a:t>
            </a:r>
            <a:r>
              <a:rPr sz="545" dirty="0">
                <a:latin typeface="Arial"/>
                <a:cs typeface="Arial"/>
              </a:rPr>
              <a:t> </a:t>
            </a:r>
            <a:r>
              <a:rPr sz="545" spc="-7" dirty="0">
                <a:latin typeface="Arial"/>
                <a:cs typeface="Arial"/>
              </a:rPr>
              <a:t>space.	</a:t>
            </a:r>
            <a:r>
              <a:rPr sz="545" spc="-3" dirty="0">
                <a:latin typeface="Arial"/>
                <a:cs typeface="Arial"/>
              </a:rPr>
              <a:t>.......................................................................................................................................</a:t>
            </a:r>
            <a:endParaRPr sz="545">
              <a:latin typeface="Arial"/>
              <a:cs typeface="Arial"/>
            </a:endParaRPr>
          </a:p>
        </p:txBody>
      </p:sp>
      <p:sp>
        <p:nvSpPr>
          <p:cNvPr id="386" name="object 386"/>
          <p:cNvSpPr/>
          <p:nvPr/>
        </p:nvSpPr>
        <p:spPr>
          <a:xfrm>
            <a:off x="5678008" y="6106736"/>
            <a:ext cx="69273" cy="69273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87" name="object 387"/>
          <p:cNvSpPr/>
          <p:nvPr/>
        </p:nvSpPr>
        <p:spPr>
          <a:xfrm>
            <a:off x="5665141" y="711240"/>
            <a:ext cx="1244744" cy="471488"/>
          </a:xfrm>
          <a:custGeom>
            <a:avLst/>
            <a:gdLst/>
            <a:ahLst/>
            <a:cxnLst/>
            <a:rect l="l" t="t" r="r" b="b"/>
            <a:pathLst>
              <a:path w="1825625" h="691514">
                <a:moveTo>
                  <a:pt x="0" y="0"/>
                </a:moveTo>
                <a:lnTo>
                  <a:pt x="1825624" y="0"/>
                </a:lnTo>
                <a:lnTo>
                  <a:pt x="1825624" y="691286"/>
                </a:lnTo>
                <a:lnTo>
                  <a:pt x="0" y="69128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88" name="object 388"/>
          <p:cNvSpPr txBox="1"/>
          <p:nvPr/>
        </p:nvSpPr>
        <p:spPr>
          <a:xfrm>
            <a:off x="5665141" y="711240"/>
            <a:ext cx="1244744" cy="86971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13422" rIns="0" bIns="0" rtlCol="0">
            <a:spAutoFit/>
          </a:bodyPr>
          <a:lstStyle/>
          <a:p>
            <a:pPr marL="80094">
              <a:spcBef>
                <a:spcPts val="106"/>
              </a:spcBef>
            </a:pPr>
            <a:r>
              <a:rPr sz="477" spc="-3" dirty="0">
                <a:latin typeface="Arial"/>
                <a:cs typeface="Arial"/>
              </a:rPr>
              <a:t>Reserved </a:t>
            </a:r>
            <a:r>
              <a:rPr sz="477" dirty="0">
                <a:latin typeface="Arial"/>
                <a:cs typeface="Arial"/>
              </a:rPr>
              <a:t>for Aide financière </a:t>
            </a:r>
            <a:r>
              <a:rPr sz="477" spc="-3" dirty="0">
                <a:latin typeface="Arial"/>
                <a:cs typeface="Arial"/>
              </a:rPr>
              <a:t>aux</a:t>
            </a:r>
            <a:r>
              <a:rPr sz="477" spc="-61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études</a:t>
            </a:r>
            <a:endParaRPr sz="477">
              <a:latin typeface="Arial"/>
              <a:cs typeface="Arial"/>
            </a:endParaRPr>
          </a:p>
        </p:txBody>
      </p:sp>
      <p:sp>
        <p:nvSpPr>
          <p:cNvPr id="389" name="object 389"/>
          <p:cNvSpPr txBox="1"/>
          <p:nvPr/>
        </p:nvSpPr>
        <p:spPr>
          <a:xfrm>
            <a:off x="5665140" y="986213"/>
            <a:ext cx="623455" cy="134624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60614" rIns="0" bIns="0" rtlCol="0">
            <a:spAutoFit/>
          </a:bodyPr>
          <a:lstStyle/>
          <a:p>
            <a:pPr marL="330768">
              <a:spcBef>
                <a:spcPts val="477"/>
              </a:spcBef>
            </a:pPr>
            <a:r>
              <a:rPr sz="477" spc="-3" dirty="0">
                <a:latin typeface="Arial"/>
                <a:cs typeface="Arial"/>
              </a:rPr>
              <a:t>gr1</a:t>
            </a:r>
            <a:endParaRPr sz="477">
              <a:latin typeface="Arial"/>
              <a:cs typeface="Arial"/>
            </a:endParaRPr>
          </a:p>
        </p:txBody>
      </p:sp>
      <p:sp>
        <p:nvSpPr>
          <p:cNvPr id="390" name="object 390"/>
          <p:cNvSpPr/>
          <p:nvPr/>
        </p:nvSpPr>
        <p:spPr>
          <a:xfrm>
            <a:off x="5837890" y="1037463"/>
            <a:ext cx="96116" cy="96116"/>
          </a:xfrm>
          <a:custGeom>
            <a:avLst/>
            <a:gdLst/>
            <a:ahLst/>
            <a:cxnLst/>
            <a:rect l="l" t="t" r="r" b="b"/>
            <a:pathLst>
              <a:path w="140970" h="140969">
                <a:moveTo>
                  <a:pt x="0" y="140830"/>
                </a:moveTo>
                <a:lnTo>
                  <a:pt x="140830" y="140830"/>
                </a:lnTo>
                <a:lnTo>
                  <a:pt x="140830" y="0"/>
                </a:lnTo>
                <a:lnTo>
                  <a:pt x="0" y="0"/>
                </a:lnTo>
                <a:lnTo>
                  <a:pt x="0" y="14083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91" name="object 391"/>
          <p:cNvSpPr/>
          <p:nvPr/>
        </p:nvSpPr>
        <p:spPr>
          <a:xfrm>
            <a:off x="6471847" y="1037463"/>
            <a:ext cx="96116" cy="96116"/>
          </a:xfrm>
          <a:custGeom>
            <a:avLst/>
            <a:gdLst/>
            <a:ahLst/>
            <a:cxnLst/>
            <a:rect l="l" t="t" r="r" b="b"/>
            <a:pathLst>
              <a:path w="140970" h="140969">
                <a:moveTo>
                  <a:pt x="0" y="140830"/>
                </a:moveTo>
                <a:lnTo>
                  <a:pt x="140830" y="140830"/>
                </a:lnTo>
                <a:lnTo>
                  <a:pt x="140830" y="0"/>
                </a:lnTo>
                <a:lnTo>
                  <a:pt x="0" y="0"/>
                </a:lnTo>
                <a:lnTo>
                  <a:pt x="0" y="14083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92" name="object 392"/>
          <p:cNvSpPr txBox="1"/>
          <p:nvPr/>
        </p:nvSpPr>
        <p:spPr>
          <a:xfrm>
            <a:off x="6288595" y="986213"/>
            <a:ext cx="621290" cy="134624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60614" rIns="0" bIns="0" rtlCol="0">
            <a:spAutoFit/>
          </a:bodyPr>
          <a:lstStyle/>
          <a:p>
            <a:pPr marL="341592">
              <a:spcBef>
                <a:spcPts val="477"/>
              </a:spcBef>
            </a:pPr>
            <a:r>
              <a:rPr sz="477" dirty="0">
                <a:latin typeface="Arial"/>
                <a:cs typeface="Arial"/>
              </a:rPr>
              <a:t>ss2</a:t>
            </a:r>
            <a:endParaRPr sz="477">
              <a:latin typeface="Arial"/>
              <a:cs typeface="Arial"/>
            </a:endParaRPr>
          </a:p>
        </p:txBody>
      </p:sp>
      <p:sp>
        <p:nvSpPr>
          <p:cNvPr id="393" name="object 393"/>
          <p:cNvSpPr/>
          <p:nvPr/>
        </p:nvSpPr>
        <p:spPr>
          <a:xfrm>
            <a:off x="4723966" y="2029574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94" name="object 394"/>
          <p:cNvSpPr/>
          <p:nvPr/>
        </p:nvSpPr>
        <p:spPr>
          <a:xfrm>
            <a:off x="4825278" y="20721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95" name="object 395"/>
          <p:cNvSpPr/>
          <p:nvPr/>
        </p:nvSpPr>
        <p:spPr>
          <a:xfrm>
            <a:off x="4723966" y="2126430"/>
            <a:ext cx="807893" cy="0"/>
          </a:xfrm>
          <a:custGeom>
            <a:avLst/>
            <a:gdLst/>
            <a:ahLst/>
            <a:cxnLst/>
            <a:rect l="l" t="t" r="r" b="b"/>
            <a:pathLst>
              <a:path w="1184910">
                <a:moveTo>
                  <a:pt x="0" y="0"/>
                </a:moveTo>
                <a:lnTo>
                  <a:pt x="118491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96" name="object 396"/>
          <p:cNvSpPr/>
          <p:nvPr/>
        </p:nvSpPr>
        <p:spPr>
          <a:xfrm>
            <a:off x="4926590" y="20721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97" name="object 397"/>
          <p:cNvSpPr/>
          <p:nvPr/>
        </p:nvSpPr>
        <p:spPr>
          <a:xfrm>
            <a:off x="5027900" y="20721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98" name="object 398"/>
          <p:cNvSpPr/>
          <p:nvPr/>
        </p:nvSpPr>
        <p:spPr>
          <a:xfrm>
            <a:off x="5129213" y="2029574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99" name="object 399"/>
          <p:cNvSpPr/>
          <p:nvPr/>
        </p:nvSpPr>
        <p:spPr>
          <a:xfrm>
            <a:off x="5230523" y="20721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00" name="object 400"/>
          <p:cNvSpPr/>
          <p:nvPr/>
        </p:nvSpPr>
        <p:spPr>
          <a:xfrm>
            <a:off x="5331835" y="2029574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01" name="object 401"/>
          <p:cNvSpPr/>
          <p:nvPr/>
        </p:nvSpPr>
        <p:spPr>
          <a:xfrm>
            <a:off x="5433147" y="20721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02" name="object 402"/>
          <p:cNvSpPr/>
          <p:nvPr/>
        </p:nvSpPr>
        <p:spPr>
          <a:xfrm>
            <a:off x="5534457" y="2029574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03" name="object 403"/>
          <p:cNvSpPr/>
          <p:nvPr/>
        </p:nvSpPr>
        <p:spPr>
          <a:xfrm>
            <a:off x="5215683" y="1998523"/>
            <a:ext cx="29874" cy="31173"/>
          </a:xfrm>
          <a:custGeom>
            <a:avLst/>
            <a:gdLst/>
            <a:ahLst/>
            <a:cxnLst/>
            <a:rect l="l" t="t" r="r" b="b"/>
            <a:pathLst>
              <a:path w="43814" h="45719">
                <a:moveTo>
                  <a:pt x="8839" y="0"/>
                </a:moveTo>
                <a:lnTo>
                  <a:pt x="0" y="0"/>
                </a:lnTo>
                <a:lnTo>
                  <a:pt x="0" y="45542"/>
                </a:lnTo>
                <a:lnTo>
                  <a:pt x="5892" y="45542"/>
                </a:lnTo>
                <a:lnTo>
                  <a:pt x="5859" y="16192"/>
                </a:lnTo>
                <a:lnTo>
                  <a:pt x="5756" y="11887"/>
                </a:lnTo>
                <a:lnTo>
                  <a:pt x="5702" y="7124"/>
                </a:lnTo>
                <a:lnTo>
                  <a:pt x="11261" y="7124"/>
                </a:lnTo>
                <a:lnTo>
                  <a:pt x="8839" y="0"/>
                </a:lnTo>
                <a:close/>
              </a:path>
              <a:path w="43814" h="45719">
                <a:moveTo>
                  <a:pt x="11261" y="7124"/>
                </a:moveTo>
                <a:lnTo>
                  <a:pt x="5702" y="7124"/>
                </a:lnTo>
                <a:lnTo>
                  <a:pt x="18834" y="45542"/>
                </a:lnTo>
                <a:lnTo>
                  <a:pt x="24942" y="45542"/>
                </a:lnTo>
                <a:lnTo>
                  <a:pt x="27324" y="38506"/>
                </a:lnTo>
                <a:lnTo>
                  <a:pt x="21932" y="38506"/>
                </a:lnTo>
                <a:lnTo>
                  <a:pt x="11261" y="7124"/>
                </a:lnTo>
                <a:close/>
              </a:path>
              <a:path w="43814" h="45719">
                <a:moveTo>
                  <a:pt x="43713" y="7124"/>
                </a:moveTo>
                <a:lnTo>
                  <a:pt x="37947" y="7124"/>
                </a:lnTo>
                <a:lnTo>
                  <a:pt x="37833" y="45542"/>
                </a:lnTo>
                <a:lnTo>
                  <a:pt x="43713" y="45542"/>
                </a:lnTo>
                <a:lnTo>
                  <a:pt x="43713" y="7124"/>
                </a:lnTo>
                <a:close/>
              </a:path>
              <a:path w="43814" h="45719">
                <a:moveTo>
                  <a:pt x="43713" y="0"/>
                </a:moveTo>
                <a:lnTo>
                  <a:pt x="34937" y="0"/>
                </a:lnTo>
                <a:lnTo>
                  <a:pt x="21932" y="38506"/>
                </a:lnTo>
                <a:lnTo>
                  <a:pt x="27324" y="38506"/>
                </a:lnTo>
                <a:lnTo>
                  <a:pt x="37947" y="7124"/>
                </a:lnTo>
                <a:lnTo>
                  <a:pt x="43713" y="7124"/>
                </a:lnTo>
                <a:lnTo>
                  <a:pt x="43713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04" name="object 404"/>
          <p:cNvSpPr/>
          <p:nvPr/>
        </p:nvSpPr>
        <p:spPr>
          <a:xfrm>
            <a:off x="4912523" y="1998520"/>
            <a:ext cx="27709" cy="31173"/>
          </a:xfrm>
          <a:custGeom>
            <a:avLst/>
            <a:gdLst/>
            <a:ahLst/>
            <a:cxnLst/>
            <a:rect l="l" t="t" r="r" b="b"/>
            <a:pathLst>
              <a:path w="40639" h="45719">
                <a:moveTo>
                  <a:pt x="7200" y="0"/>
                </a:moveTo>
                <a:lnTo>
                  <a:pt x="0" y="0"/>
                </a:lnTo>
                <a:lnTo>
                  <a:pt x="17221" y="27190"/>
                </a:lnTo>
                <a:lnTo>
                  <a:pt x="17221" y="45542"/>
                </a:lnTo>
                <a:lnTo>
                  <a:pt x="23393" y="45542"/>
                </a:lnTo>
                <a:lnTo>
                  <a:pt x="23393" y="27190"/>
                </a:lnTo>
                <a:lnTo>
                  <a:pt x="26752" y="21894"/>
                </a:lnTo>
                <a:lnTo>
                  <a:pt x="20294" y="21894"/>
                </a:lnTo>
                <a:lnTo>
                  <a:pt x="7200" y="0"/>
                </a:lnTo>
                <a:close/>
              </a:path>
              <a:path w="40639" h="45719">
                <a:moveTo>
                  <a:pt x="40639" y="0"/>
                </a:moveTo>
                <a:lnTo>
                  <a:pt x="33388" y="0"/>
                </a:lnTo>
                <a:lnTo>
                  <a:pt x="20294" y="21894"/>
                </a:lnTo>
                <a:lnTo>
                  <a:pt x="26752" y="21894"/>
                </a:lnTo>
                <a:lnTo>
                  <a:pt x="40639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05" name="object 405"/>
          <p:cNvSpPr/>
          <p:nvPr/>
        </p:nvSpPr>
        <p:spPr>
          <a:xfrm>
            <a:off x="5424883" y="1998523"/>
            <a:ext cx="25544" cy="31173"/>
          </a:xfrm>
          <a:custGeom>
            <a:avLst/>
            <a:gdLst/>
            <a:ahLst/>
            <a:cxnLst/>
            <a:rect l="l" t="t" r="r" b="b"/>
            <a:pathLst>
              <a:path w="37464" h="45719">
                <a:moveTo>
                  <a:pt x="24383" y="0"/>
                </a:moveTo>
                <a:lnTo>
                  <a:pt x="0" y="0"/>
                </a:lnTo>
                <a:lnTo>
                  <a:pt x="0" y="45542"/>
                </a:lnTo>
                <a:lnTo>
                  <a:pt x="25857" y="45542"/>
                </a:lnTo>
                <a:lnTo>
                  <a:pt x="31292" y="42087"/>
                </a:lnTo>
                <a:lnTo>
                  <a:pt x="32125" y="40271"/>
                </a:lnTo>
                <a:lnTo>
                  <a:pt x="6235" y="40271"/>
                </a:lnTo>
                <a:lnTo>
                  <a:pt x="6235" y="5295"/>
                </a:lnTo>
                <a:lnTo>
                  <a:pt x="31527" y="5295"/>
                </a:lnTo>
                <a:lnTo>
                  <a:pt x="29184" y="2222"/>
                </a:lnTo>
                <a:lnTo>
                  <a:pt x="24383" y="0"/>
                </a:lnTo>
                <a:close/>
              </a:path>
              <a:path w="37464" h="45719">
                <a:moveTo>
                  <a:pt x="31527" y="5295"/>
                </a:moveTo>
                <a:lnTo>
                  <a:pt x="21805" y="5295"/>
                </a:lnTo>
                <a:lnTo>
                  <a:pt x="25336" y="6858"/>
                </a:lnTo>
                <a:lnTo>
                  <a:pt x="29730" y="13106"/>
                </a:lnTo>
                <a:lnTo>
                  <a:pt x="30822" y="17487"/>
                </a:lnTo>
                <a:lnTo>
                  <a:pt x="30822" y="24599"/>
                </a:lnTo>
                <a:lnTo>
                  <a:pt x="19037" y="40271"/>
                </a:lnTo>
                <a:lnTo>
                  <a:pt x="32125" y="40271"/>
                </a:lnTo>
                <a:lnTo>
                  <a:pt x="36245" y="31280"/>
                </a:lnTo>
                <a:lnTo>
                  <a:pt x="37147" y="26911"/>
                </a:lnTo>
                <a:lnTo>
                  <a:pt x="37147" y="15811"/>
                </a:lnTo>
                <a:lnTo>
                  <a:pt x="35623" y="10668"/>
                </a:lnTo>
                <a:lnTo>
                  <a:pt x="31527" y="5295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06" name="object 406"/>
          <p:cNvSpPr/>
          <p:nvPr/>
        </p:nvSpPr>
        <p:spPr>
          <a:xfrm>
            <a:off x="5013177" y="2593662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07" name="object 407"/>
          <p:cNvSpPr/>
          <p:nvPr/>
        </p:nvSpPr>
        <p:spPr>
          <a:xfrm>
            <a:off x="5114488" y="263627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08" name="object 408"/>
          <p:cNvSpPr/>
          <p:nvPr/>
        </p:nvSpPr>
        <p:spPr>
          <a:xfrm>
            <a:off x="5013177" y="2690517"/>
            <a:ext cx="807893" cy="0"/>
          </a:xfrm>
          <a:custGeom>
            <a:avLst/>
            <a:gdLst/>
            <a:ahLst/>
            <a:cxnLst/>
            <a:rect l="l" t="t" r="r" b="b"/>
            <a:pathLst>
              <a:path w="1184910">
                <a:moveTo>
                  <a:pt x="0" y="0"/>
                </a:moveTo>
                <a:lnTo>
                  <a:pt x="118491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09" name="object 409"/>
          <p:cNvSpPr/>
          <p:nvPr/>
        </p:nvSpPr>
        <p:spPr>
          <a:xfrm>
            <a:off x="5215800" y="263627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10" name="object 410"/>
          <p:cNvSpPr/>
          <p:nvPr/>
        </p:nvSpPr>
        <p:spPr>
          <a:xfrm>
            <a:off x="5317111" y="263627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11" name="object 411"/>
          <p:cNvSpPr/>
          <p:nvPr/>
        </p:nvSpPr>
        <p:spPr>
          <a:xfrm>
            <a:off x="5418422" y="2593662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12" name="object 412"/>
          <p:cNvSpPr/>
          <p:nvPr/>
        </p:nvSpPr>
        <p:spPr>
          <a:xfrm>
            <a:off x="5519733" y="263627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13" name="object 413"/>
          <p:cNvSpPr/>
          <p:nvPr/>
        </p:nvSpPr>
        <p:spPr>
          <a:xfrm>
            <a:off x="5621045" y="2593662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14" name="object 414"/>
          <p:cNvSpPr/>
          <p:nvPr/>
        </p:nvSpPr>
        <p:spPr>
          <a:xfrm>
            <a:off x="5722357" y="263627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15" name="object 415"/>
          <p:cNvSpPr/>
          <p:nvPr/>
        </p:nvSpPr>
        <p:spPr>
          <a:xfrm>
            <a:off x="5823668" y="2593662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16" name="object 416"/>
          <p:cNvSpPr/>
          <p:nvPr/>
        </p:nvSpPr>
        <p:spPr>
          <a:xfrm>
            <a:off x="5505056" y="2562610"/>
            <a:ext cx="29874" cy="31173"/>
          </a:xfrm>
          <a:custGeom>
            <a:avLst/>
            <a:gdLst/>
            <a:ahLst/>
            <a:cxnLst/>
            <a:rect l="l" t="t" r="r" b="b"/>
            <a:pathLst>
              <a:path w="43814" h="45720">
                <a:moveTo>
                  <a:pt x="8839" y="0"/>
                </a:moveTo>
                <a:lnTo>
                  <a:pt x="0" y="0"/>
                </a:lnTo>
                <a:lnTo>
                  <a:pt x="0" y="45542"/>
                </a:lnTo>
                <a:lnTo>
                  <a:pt x="5892" y="45542"/>
                </a:lnTo>
                <a:lnTo>
                  <a:pt x="5859" y="16192"/>
                </a:lnTo>
                <a:lnTo>
                  <a:pt x="5756" y="11887"/>
                </a:lnTo>
                <a:lnTo>
                  <a:pt x="5702" y="7124"/>
                </a:lnTo>
                <a:lnTo>
                  <a:pt x="11261" y="7124"/>
                </a:lnTo>
                <a:lnTo>
                  <a:pt x="8839" y="0"/>
                </a:lnTo>
                <a:close/>
              </a:path>
              <a:path w="43814" h="45720">
                <a:moveTo>
                  <a:pt x="11261" y="7124"/>
                </a:moveTo>
                <a:lnTo>
                  <a:pt x="5702" y="7124"/>
                </a:lnTo>
                <a:lnTo>
                  <a:pt x="18834" y="45542"/>
                </a:lnTo>
                <a:lnTo>
                  <a:pt x="24942" y="45542"/>
                </a:lnTo>
                <a:lnTo>
                  <a:pt x="27324" y="38506"/>
                </a:lnTo>
                <a:lnTo>
                  <a:pt x="21932" y="38506"/>
                </a:lnTo>
                <a:lnTo>
                  <a:pt x="11261" y="7124"/>
                </a:lnTo>
                <a:close/>
              </a:path>
              <a:path w="43814" h="45720">
                <a:moveTo>
                  <a:pt x="43713" y="7124"/>
                </a:moveTo>
                <a:lnTo>
                  <a:pt x="37947" y="7124"/>
                </a:lnTo>
                <a:lnTo>
                  <a:pt x="37833" y="45542"/>
                </a:lnTo>
                <a:lnTo>
                  <a:pt x="43713" y="45542"/>
                </a:lnTo>
                <a:lnTo>
                  <a:pt x="43713" y="7124"/>
                </a:lnTo>
                <a:close/>
              </a:path>
              <a:path w="43814" h="45720">
                <a:moveTo>
                  <a:pt x="43713" y="0"/>
                </a:moveTo>
                <a:lnTo>
                  <a:pt x="34937" y="0"/>
                </a:lnTo>
                <a:lnTo>
                  <a:pt x="21932" y="38506"/>
                </a:lnTo>
                <a:lnTo>
                  <a:pt x="27324" y="38506"/>
                </a:lnTo>
                <a:lnTo>
                  <a:pt x="37947" y="7124"/>
                </a:lnTo>
                <a:lnTo>
                  <a:pt x="43713" y="7124"/>
                </a:lnTo>
                <a:lnTo>
                  <a:pt x="43713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17" name="object 417"/>
          <p:cNvSpPr/>
          <p:nvPr/>
        </p:nvSpPr>
        <p:spPr>
          <a:xfrm>
            <a:off x="5201895" y="2562607"/>
            <a:ext cx="27709" cy="31173"/>
          </a:xfrm>
          <a:custGeom>
            <a:avLst/>
            <a:gdLst/>
            <a:ahLst/>
            <a:cxnLst/>
            <a:rect l="l" t="t" r="r" b="b"/>
            <a:pathLst>
              <a:path w="40639" h="45720">
                <a:moveTo>
                  <a:pt x="7200" y="0"/>
                </a:moveTo>
                <a:lnTo>
                  <a:pt x="0" y="0"/>
                </a:lnTo>
                <a:lnTo>
                  <a:pt x="17221" y="27190"/>
                </a:lnTo>
                <a:lnTo>
                  <a:pt x="17221" y="45542"/>
                </a:lnTo>
                <a:lnTo>
                  <a:pt x="23393" y="45542"/>
                </a:lnTo>
                <a:lnTo>
                  <a:pt x="23393" y="27190"/>
                </a:lnTo>
                <a:lnTo>
                  <a:pt x="26752" y="21894"/>
                </a:lnTo>
                <a:lnTo>
                  <a:pt x="20294" y="21894"/>
                </a:lnTo>
                <a:lnTo>
                  <a:pt x="7200" y="0"/>
                </a:lnTo>
                <a:close/>
              </a:path>
              <a:path w="40639" h="45720">
                <a:moveTo>
                  <a:pt x="40639" y="0"/>
                </a:moveTo>
                <a:lnTo>
                  <a:pt x="33388" y="0"/>
                </a:lnTo>
                <a:lnTo>
                  <a:pt x="20294" y="21894"/>
                </a:lnTo>
                <a:lnTo>
                  <a:pt x="26752" y="21894"/>
                </a:lnTo>
                <a:lnTo>
                  <a:pt x="40639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18" name="object 418"/>
          <p:cNvSpPr/>
          <p:nvPr/>
        </p:nvSpPr>
        <p:spPr>
          <a:xfrm>
            <a:off x="5714256" y="2562609"/>
            <a:ext cx="25544" cy="31173"/>
          </a:xfrm>
          <a:custGeom>
            <a:avLst/>
            <a:gdLst/>
            <a:ahLst/>
            <a:cxnLst/>
            <a:rect l="l" t="t" r="r" b="b"/>
            <a:pathLst>
              <a:path w="37464" h="45720">
                <a:moveTo>
                  <a:pt x="24383" y="0"/>
                </a:moveTo>
                <a:lnTo>
                  <a:pt x="0" y="0"/>
                </a:lnTo>
                <a:lnTo>
                  <a:pt x="0" y="45542"/>
                </a:lnTo>
                <a:lnTo>
                  <a:pt x="25857" y="45542"/>
                </a:lnTo>
                <a:lnTo>
                  <a:pt x="31292" y="42087"/>
                </a:lnTo>
                <a:lnTo>
                  <a:pt x="32125" y="40271"/>
                </a:lnTo>
                <a:lnTo>
                  <a:pt x="6235" y="40271"/>
                </a:lnTo>
                <a:lnTo>
                  <a:pt x="6235" y="5295"/>
                </a:lnTo>
                <a:lnTo>
                  <a:pt x="31527" y="5295"/>
                </a:lnTo>
                <a:lnTo>
                  <a:pt x="29184" y="2222"/>
                </a:lnTo>
                <a:lnTo>
                  <a:pt x="24383" y="0"/>
                </a:lnTo>
                <a:close/>
              </a:path>
              <a:path w="37464" h="45720">
                <a:moveTo>
                  <a:pt x="31527" y="5295"/>
                </a:moveTo>
                <a:lnTo>
                  <a:pt x="21805" y="5295"/>
                </a:lnTo>
                <a:lnTo>
                  <a:pt x="25336" y="6857"/>
                </a:lnTo>
                <a:lnTo>
                  <a:pt x="29730" y="13106"/>
                </a:lnTo>
                <a:lnTo>
                  <a:pt x="30822" y="17487"/>
                </a:lnTo>
                <a:lnTo>
                  <a:pt x="30822" y="24587"/>
                </a:lnTo>
                <a:lnTo>
                  <a:pt x="19037" y="40271"/>
                </a:lnTo>
                <a:lnTo>
                  <a:pt x="32125" y="40271"/>
                </a:lnTo>
                <a:lnTo>
                  <a:pt x="36245" y="31280"/>
                </a:lnTo>
                <a:lnTo>
                  <a:pt x="37147" y="26911"/>
                </a:lnTo>
                <a:lnTo>
                  <a:pt x="37147" y="15811"/>
                </a:lnTo>
                <a:lnTo>
                  <a:pt x="35623" y="10667"/>
                </a:lnTo>
                <a:lnTo>
                  <a:pt x="31527" y="5295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19" name="object 419"/>
          <p:cNvSpPr/>
          <p:nvPr/>
        </p:nvSpPr>
        <p:spPr>
          <a:xfrm>
            <a:off x="5013177" y="2798264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20" name="object 420"/>
          <p:cNvSpPr/>
          <p:nvPr/>
        </p:nvSpPr>
        <p:spPr>
          <a:xfrm>
            <a:off x="5114488" y="284088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21" name="object 421"/>
          <p:cNvSpPr/>
          <p:nvPr/>
        </p:nvSpPr>
        <p:spPr>
          <a:xfrm>
            <a:off x="5013177" y="2895121"/>
            <a:ext cx="807893" cy="0"/>
          </a:xfrm>
          <a:custGeom>
            <a:avLst/>
            <a:gdLst/>
            <a:ahLst/>
            <a:cxnLst/>
            <a:rect l="l" t="t" r="r" b="b"/>
            <a:pathLst>
              <a:path w="1184910">
                <a:moveTo>
                  <a:pt x="0" y="0"/>
                </a:moveTo>
                <a:lnTo>
                  <a:pt x="118491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22" name="object 422"/>
          <p:cNvSpPr/>
          <p:nvPr/>
        </p:nvSpPr>
        <p:spPr>
          <a:xfrm>
            <a:off x="5215800" y="284088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23" name="object 423"/>
          <p:cNvSpPr/>
          <p:nvPr/>
        </p:nvSpPr>
        <p:spPr>
          <a:xfrm>
            <a:off x="5317111" y="284088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24" name="object 424"/>
          <p:cNvSpPr/>
          <p:nvPr/>
        </p:nvSpPr>
        <p:spPr>
          <a:xfrm>
            <a:off x="5418422" y="2798264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25" name="object 425"/>
          <p:cNvSpPr/>
          <p:nvPr/>
        </p:nvSpPr>
        <p:spPr>
          <a:xfrm>
            <a:off x="5519733" y="284088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26" name="object 426"/>
          <p:cNvSpPr/>
          <p:nvPr/>
        </p:nvSpPr>
        <p:spPr>
          <a:xfrm>
            <a:off x="5621045" y="2798264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27" name="object 427"/>
          <p:cNvSpPr/>
          <p:nvPr/>
        </p:nvSpPr>
        <p:spPr>
          <a:xfrm>
            <a:off x="5722357" y="284088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28" name="object 428"/>
          <p:cNvSpPr/>
          <p:nvPr/>
        </p:nvSpPr>
        <p:spPr>
          <a:xfrm>
            <a:off x="5823668" y="2798264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29" name="object 429"/>
          <p:cNvSpPr/>
          <p:nvPr/>
        </p:nvSpPr>
        <p:spPr>
          <a:xfrm>
            <a:off x="5505056" y="2767213"/>
            <a:ext cx="29874" cy="31173"/>
          </a:xfrm>
          <a:custGeom>
            <a:avLst/>
            <a:gdLst/>
            <a:ahLst/>
            <a:cxnLst/>
            <a:rect l="l" t="t" r="r" b="b"/>
            <a:pathLst>
              <a:path w="43814" h="45720">
                <a:moveTo>
                  <a:pt x="8839" y="0"/>
                </a:moveTo>
                <a:lnTo>
                  <a:pt x="0" y="0"/>
                </a:lnTo>
                <a:lnTo>
                  <a:pt x="0" y="45542"/>
                </a:lnTo>
                <a:lnTo>
                  <a:pt x="5892" y="45542"/>
                </a:lnTo>
                <a:lnTo>
                  <a:pt x="5859" y="16192"/>
                </a:lnTo>
                <a:lnTo>
                  <a:pt x="5756" y="11887"/>
                </a:lnTo>
                <a:lnTo>
                  <a:pt x="5702" y="7124"/>
                </a:lnTo>
                <a:lnTo>
                  <a:pt x="11261" y="7124"/>
                </a:lnTo>
                <a:lnTo>
                  <a:pt x="8839" y="0"/>
                </a:lnTo>
                <a:close/>
              </a:path>
              <a:path w="43814" h="45720">
                <a:moveTo>
                  <a:pt x="11261" y="7124"/>
                </a:moveTo>
                <a:lnTo>
                  <a:pt x="5702" y="7124"/>
                </a:lnTo>
                <a:lnTo>
                  <a:pt x="18834" y="45542"/>
                </a:lnTo>
                <a:lnTo>
                  <a:pt x="24942" y="45542"/>
                </a:lnTo>
                <a:lnTo>
                  <a:pt x="27324" y="38506"/>
                </a:lnTo>
                <a:lnTo>
                  <a:pt x="21932" y="38506"/>
                </a:lnTo>
                <a:lnTo>
                  <a:pt x="11261" y="7124"/>
                </a:lnTo>
                <a:close/>
              </a:path>
              <a:path w="43814" h="45720">
                <a:moveTo>
                  <a:pt x="43713" y="7124"/>
                </a:moveTo>
                <a:lnTo>
                  <a:pt x="37947" y="7124"/>
                </a:lnTo>
                <a:lnTo>
                  <a:pt x="37833" y="45542"/>
                </a:lnTo>
                <a:lnTo>
                  <a:pt x="43713" y="45542"/>
                </a:lnTo>
                <a:lnTo>
                  <a:pt x="43713" y="7124"/>
                </a:lnTo>
                <a:close/>
              </a:path>
              <a:path w="43814" h="45720">
                <a:moveTo>
                  <a:pt x="43713" y="0"/>
                </a:moveTo>
                <a:lnTo>
                  <a:pt x="34937" y="0"/>
                </a:lnTo>
                <a:lnTo>
                  <a:pt x="21932" y="38506"/>
                </a:lnTo>
                <a:lnTo>
                  <a:pt x="27324" y="38506"/>
                </a:lnTo>
                <a:lnTo>
                  <a:pt x="37947" y="7124"/>
                </a:lnTo>
                <a:lnTo>
                  <a:pt x="43713" y="7124"/>
                </a:lnTo>
                <a:lnTo>
                  <a:pt x="43713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30" name="object 430"/>
          <p:cNvSpPr/>
          <p:nvPr/>
        </p:nvSpPr>
        <p:spPr>
          <a:xfrm>
            <a:off x="5201895" y="2767210"/>
            <a:ext cx="27709" cy="31173"/>
          </a:xfrm>
          <a:custGeom>
            <a:avLst/>
            <a:gdLst/>
            <a:ahLst/>
            <a:cxnLst/>
            <a:rect l="l" t="t" r="r" b="b"/>
            <a:pathLst>
              <a:path w="40639" h="45720">
                <a:moveTo>
                  <a:pt x="7200" y="0"/>
                </a:moveTo>
                <a:lnTo>
                  <a:pt x="0" y="0"/>
                </a:lnTo>
                <a:lnTo>
                  <a:pt x="17221" y="27190"/>
                </a:lnTo>
                <a:lnTo>
                  <a:pt x="17221" y="45542"/>
                </a:lnTo>
                <a:lnTo>
                  <a:pt x="23393" y="45542"/>
                </a:lnTo>
                <a:lnTo>
                  <a:pt x="23393" y="27190"/>
                </a:lnTo>
                <a:lnTo>
                  <a:pt x="26752" y="21894"/>
                </a:lnTo>
                <a:lnTo>
                  <a:pt x="20294" y="21894"/>
                </a:lnTo>
                <a:lnTo>
                  <a:pt x="7200" y="0"/>
                </a:lnTo>
                <a:close/>
              </a:path>
              <a:path w="40639" h="45720">
                <a:moveTo>
                  <a:pt x="40639" y="0"/>
                </a:moveTo>
                <a:lnTo>
                  <a:pt x="33388" y="0"/>
                </a:lnTo>
                <a:lnTo>
                  <a:pt x="20294" y="21894"/>
                </a:lnTo>
                <a:lnTo>
                  <a:pt x="26752" y="21894"/>
                </a:lnTo>
                <a:lnTo>
                  <a:pt x="40639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31" name="object 431"/>
          <p:cNvSpPr/>
          <p:nvPr/>
        </p:nvSpPr>
        <p:spPr>
          <a:xfrm>
            <a:off x="5714256" y="2767213"/>
            <a:ext cx="25544" cy="31173"/>
          </a:xfrm>
          <a:custGeom>
            <a:avLst/>
            <a:gdLst/>
            <a:ahLst/>
            <a:cxnLst/>
            <a:rect l="l" t="t" r="r" b="b"/>
            <a:pathLst>
              <a:path w="37464" h="45720">
                <a:moveTo>
                  <a:pt x="24383" y="0"/>
                </a:moveTo>
                <a:lnTo>
                  <a:pt x="0" y="0"/>
                </a:lnTo>
                <a:lnTo>
                  <a:pt x="0" y="45542"/>
                </a:lnTo>
                <a:lnTo>
                  <a:pt x="25857" y="45542"/>
                </a:lnTo>
                <a:lnTo>
                  <a:pt x="31292" y="42087"/>
                </a:lnTo>
                <a:lnTo>
                  <a:pt x="32125" y="40271"/>
                </a:lnTo>
                <a:lnTo>
                  <a:pt x="6235" y="40271"/>
                </a:lnTo>
                <a:lnTo>
                  <a:pt x="6235" y="5295"/>
                </a:lnTo>
                <a:lnTo>
                  <a:pt x="31527" y="5295"/>
                </a:lnTo>
                <a:lnTo>
                  <a:pt x="29184" y="2222"/>
                </a:lnTo>
                <a:lnTo>
                  <a:pt x="24383" y="0"/>
                </a:lnTo>
                <a:close/>
              </a:path>
              <a:path w="37464" h="45720">
                <a:moveTo>
                  <a:pt x="31527" y="5295"/>
                </a:moveTo>
                <a:lnTo>
                  <a:pt x="21805" y="5295"/>
                </a:lnTo>
                <a:lnTo>
                  <a:pt x="25336" y="6857"/>
                </a:lnTo>
                <a:lnTo>
                  <a:pt x="29730" y="13106"/>
                </a:lnTo>
                <a:lnTo>
                  <a:pt x="30822" y="17487"/>
                </a:lnTo>
                <a:lnTo>
                  <a:pt x="30822" y="24587"/>
                </a:lnTo>
                <a:lnTo>
                  <a:pt x="19037" y="40271"/>
                </a:lnTo>
                <a:lnTo>
                  <a:pt x="32125" y="40271"/>
                </a:lnTo>
                <a:lnTo>
                  <a:pt x="36245" y="31280"/>
                </a:lnTo>
                <a:lnTo>
                  <a:pt x="37147" y="26911"/>
                </a:lnTo>
                <a:lnTo>
                  <a:pt x="37147" y="15811"/>
                </a:lnTo>
                <a:lnTo>
                  <a:pt x="35623" y="10667"/>
                </a:lnTo>
                <a:lnTo>
                  <a:pt x="31527" y="5295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32" name="object 432"/>
          <p:cNvSpPr/>
          <p:nvPr/>
        </p:nvSpPr>
        <p:spPr>
          <a:xfrm>
            <a:off x="5013177" y="3002333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33" name="object 433"/>
          <p:cNvSpPr/>
          <p:nvPr/>
        </p:nvSpPr>
        <p:spPr>
          <a:xfrm>
            <a:off x="5114488" y="30449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34" name="object 434"/>
          <p:cNvSpPr/>
          <p:nvPr/>
        </p:nvSpPr>
        <p:spPr>
          <a:xfrm>
            <a:off x="5013177" y="3099188"/>
            <a:ext cx="807893" cy="0"/>
          </a:xfrm>
          <a:custGeom>
            <a:avLst/>
            <a:gdLst/>
            <a:ahLst/>
            <a:cxnLst/>
            <a:rect l="l" t="t" r="r" b="b"/>
            <a:pathLst>
              <a:path w="1184910">
                <a:moveTo>
                  <a:pt x="0" y="0"/>
                </a:moveTo>
                <a:lnTo>
                  <a:pt x="118491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35" name="object 435"/>
          <p:cNvSpPr/>
          <p:nvPr/>
        </p:nvSpPr>
        <p:spPr>
          <a:xfrm>
            <a:off x="5215800" y="30449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36" name="object 436"/>
          <p:cNvSpPr/>
          <p:nvPr/>
        </p:nvSpPr>
        <p:spPr>
          <a:xfrm>
            <a:off x="5317111" y="30449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37" name="object 437"/>
          <p:cNvSpPr/>
          <p:nvPr/>
        </p:nvSpPr>
        <p:spPr>
          <a:xfrm>
            <a:off x="5418422" y="3002331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38" name="object 438"/>
          <p:cNvSpPr/>
          <p:nvPr/>
        </p:nvSpPr>
        <p:spPr>
          <a:xfrm>
            <a:off x="5519733" y="30449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39" name="object 439"/>
          <p:cNvSpPr/>
          <p:nvPr/>
        </p:nvSpPr>
        <p:spPr>
          <a:xfrm>
            <a:off x="5621045" y="3002331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40" name="object 440"/>
          <p:cNvSpPr/>
          <p:nvPr/>
        </p:nvSpPr>
        <p:spPr>
          <a:xfrm>
            <a:off x="5722357" y="30449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41" name="object 441"/>
          <p:cNvSpPr/>
          <p:nvPr/>
        </p:nvSpPr>
        <p:spPr>
          <a:xfrm>
            <a:off x="5823668" y="3002331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42" name="object 442"/>
          <p:cNvSpPr/>
          <p:nvPr/>
        </p:nvSpPr>
        <p:spPr>
          <a:xfrm>
            <a:off x="5505056" y="2971280"/>
            <a:ext cx="29874" cy="31173"/>
          </a:xfrm>
          <a:custGeom>
            <a:avLst/>
            <a:gdLst/>
            <a:ahLst/>
            <a:cxnLst/>
            <a:rect l="l" t="t" r="r" b="b"/>
            <a:pathLst>
              <a:path w="43814" h="45720">
                <a:moveTo>
                  <a:pt x="8839" y="0"/>
                </a:moveTo>
                <a:lnTo>
                  <a:pt x="0" y="0"/>
                </a:lnTo>
                <a:lnTo>
                  <a:pt x="0" y="45542"/>
                </a:lnTo>
                <a:lnTo>
                  <a:pt x="5892" y="45542"/>
                </a:lnTo>
                <a:lnTo>
                  <a:pt x="5859" y="16192"/>
                </a:lnTo>
                <a:lnTo>
                  <a:pt x="5756" y="11887"/>
                </a:lnTo>
                <a:lnTo>
                  <a:pt x="5702" y="7124"/>
                </a:lnTo>
                <a:lnTo>
                  <a:pt x="11261" y="7124"/>
                </a:lnTo>
                <a:lnTo>
                  <a:pt x="8839" y="0"/>
                </a:lnTo>
                <a:close/>
              </a:path>
              <a:path w="43814" h="45720">
                <a:moveTo>
                  <a:pt x="11261" y="7124"/>
                </a:moveTo>
                <a:lnTo>
                  <a:pt x="5702" y="7124"/>
                </a:lnTo>
                <a:lnTo>
                  <a:pt x="18834" y="45542"/>
                </a:lnTo>
                <a:lnTo>
                  <a:pt x="24942" y="45542"/>
                </a:lnTo>
                <a:lnTo>
                  <a:pt x="27324" y="38506"/>
                </a:lnTo>
                <a:lnTo>
                  <a:pt x="21932" y="38506"/>
                </a:lnTo>
                <a:lnTo>
                  <a:pt x="11261" y="7124"/>
                </a:lnTo>
                <a:close/>
              </a:path>
              <a:path w="43814" h="45720">
                <a:moveTo>
                  <a:pt x="43713" y="7124"/>
                </a:moveTo>
                <a:lnTo>
                  <a:pt x="37947" y="7124"/>
                </a:lnTo>
                <a:lnTo>
                  <a:pt x="37833" y="45542"/>
                </a:lnTo>
                <a:lnTo>
                  <a:pt x="43713" y="45542"/>
                </a:lnTo>
                <a:lnTo>
                  <a:pt x="43713" y="7124"/>
                </a:lnTo>
                <a:close/>
              </a:path>
              <a:path w="43814" h="45720">
                <a:moveTo>
                  <a:pt x="43713" y="0"/>
                </a:moveTo>
                <a:lnTo>
                  <a:pt x="34937" y="0"/>
                </a:lnTo>
                <a:lnTo>
                  <a:pt x="21932" y="38506"/>
                </a:lnTo>
                <a:lnTo>
                  <a:pt x="27324" y="38506"/>
                </a:lnTo>
                <a:lnTo>
                  <a:pt x="37947" y="7124"/>
                </a:lnTo>
                <a:lnTo>
                  <a:pt x="43713" y="7124"/>
                </a:lnTo>
                <a:lnTo>
                  <a:pt x="43713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43" name="object 443"/>
          <p:cNvSpPr/>
          <p:nvPr/>
        </p:nvSpPr>
        <p:spPr>
          <a:xfrm>
            <a:off x="5201895" y="2971278"/>
            <a:ext cx="27709" cy="31173"/>
          </a:xfrm>
          <a:custGeom>
            <a:avLst/>
            <a:gdLst/>
            <a:ahLst/>
            <a:cxnLst/>
            <a:rect l="l" t="t" r="r" b="b"/>
            <a:pathLst>
              <a:path w="40639" h="45720">
                <a:moveTo>
                  <a:pt x="7200" y="0"/>
                </a:moveTo>
                <a:lnTo>
                  <a:pt x="0" y="0"/>
                </a:lnTo>
                <a:lnTo>
                  <a:pt x="17221" y="27190"/>
                </a:lnTo>
                <a:lnTo>
                  <a:pt x="17221" y="45542"/>
                </a:lnTo>
                <a:lnTo>
                  <a:pt x="23393" y="45542"/>
                </a:lnTo>
                <a:lnTo>
                  <a:pt x="23393" y="27190"/>
                </a:lnTo>
                <a:lnTo>
                  <a:pt x="26752" y="21894"/>
                </a:lnTo>
                <a:lnTo>
                  <a:pt x="20294" y="21894"/>
                </a:lnTo>
                <a:lnTo>
                  <a:pt x="7200" y="0"/>
                </a:lnTo>
                <a:close/>
              </a:path>
              <a:path w="40639" h="45720">
                <a:moveTo>
                  <a:pt x="40639" y="0"/>
                </a:moveTo>
                <a:lnTo>
                  <a:pt x="33388" y="0"/>
                </a:lnTo>
                <a:lnTo>
                  <a:pt x="20294" y="21894"/>
                </a:lnTo>
                <a:lnTo>
                  <a:pt x="26752" y="21894"/>
                </a:lnTo>
                <a:lnTo>
                  <a:pt x="40639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44" name="object 444"/>
          <p:cNvSpPr/>
          <p:nvPr/>
        </p:nvSpPr>
        <p:spPr>
          <a:xfrm>
            <a:off x="5714256" y="2971279"/>
            <a:ext cx="25544" cy="31173"/>
          </a:xfrm>
          <a:custGeom>
            <a:avLst/>
            <a:gdLst/>
            <a:ahLst/>
            <a:cxnLst/>
            <a:rect l="l" t="t" r="r" b="b"/>
            <a:pathLst>
              <a:path w="37464" h="45720">
                <a:moveTo>
                  <a:pt x="24383" y="0"/>
                </a:moveTo>
                <a:lnTo>
                  <a:pt x="0" y="0"/>
                </a:lnTo>
                <a:lnTo>
                  <a:pt x="0" y="45542"/>
                </a:lnTo>
                <a:lnTo>
                  <a:pt x="25857" y="45542"/>
                </a:lnTo>
                <a:lnTo>
                  <a:pt x="31292" y="42087"/>
                </a:lnTo>
                <a:lnTo>
                  <a:pt x="32125" y="40271"/>
                </a:lnTo>
                <a:lnTo>
                  <a:pt x="6235" y="40271"/>
                </a:lnTo>
                <a:lnTo>
                  <a:pt x="6235" y="5295"/>
                </a:lnTo>
                <a:lnTo>
                  <a:pt x="31527" y="5295"/>
                </a:lnTo>
                <a:lnTo>
                  <a:pt x="29184" y="2222"/>
                </a:lnTo>
                <a:lnTo>
                  <a:pt x="24383" y="0"/>
                </a:lnTo>
                <a:close/>
              </a:path>
              <a:path w="37464" h="45720">
                <a:moveTo>
                  <a:pt x="31527" y="5295"/>
                </a:moveTo>
                <a:lnTo>
                  <a:pt x="21805" y="5295"/>
                </a:lnTo>
                <a:lnTo>
                  <a:pt x="25336" y="6857"/>
                </a:lnTo>
                <a:lnTo>
                  <a:pt x="29730" y="13106"/>
                </a:lnTo>
                <a:lnTo>
                  <a:pt x="30822" y="17487"/>
                </a:lnTo>
                <a:lnTo>
                  <a:pt x="30822" y="24587"/>
                </a:lnTo>
                <a:lnTo>
                  <a:pt x="19037" y="40271"/>
                </a:lnTo>
                <a:lnTo>
                  <a:pt x="32125" y="40271"/>
                </a:lnTo>
                <a:lnTo>
                  <a:pt x="36245" y="31280"/>
                </a:lnTo>
                <a:lnTo>
                  <a:pt x="37147" y="26911"/>
                </a:lnTo>
                <a:lnTo>
                  <a:pt x="37147" y="15811"/>
                </a:lnTo>
                <a:lnTo>
                  <a:pt x="35623" y="10667"/>
                </a:lnTo>
                <a:lnTo>
                  <a:pt x="31527" y="5295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45" name="object 445"/>
          <p:cNvSpPr/>
          <p:nvPr/>
        </p:nvSpPr>
        <p:spPr>
          <a:xfrm>
            <a:off x="3878094" y="6259484"/>
            <a:ext cx="69273" cy="69273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46" name="object 446"/>
          <p:cNvSpPr txBox="1"/>
          <p:nvPr/>
        </p:nvSpPr>
        <p:spPr>
          <a:xfrm>
            <a:off x="2358494" y="1490974"/>
            <a:ext cx="673244" cy="36076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A. </a:t>
            </a:r>
            <a:r>
              <a:rPr sz="682" b="1" dirty="0">
                <a:solidFill>
                  <a:srgbClr val="006EB7"/>
                </a:solidFill>
                <a:latin typeface="Arial"/>
                <a:cs typeface="Arial"/>
              </a:rPr>
              <a:t>Identification</a:t>
            </a:r>
            <a:endParaRPr sz="682">
              <a:latin typeface="Arial"/>
              <a:cs typeface="Arial"/>
            </a:endParaRPr>
          </a:p>
          <a:p>
            <a:pPr marL="8659">
              <a:spcBef>
                <a:spcPts val="406"/>
              </a:spcBef>
            </a:pPr>
            <a:r>
              <a:rPr sz="477" spc="-3" dirty="0">
                <a:latin typeface="Arial"/>
                <a:cs typeface="Arial"/>
              </a:rPr>
              <a:t>Last</a:t>
            </a:r>
            <a:r>
              <a:rPr sz="477" spc="-7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name</a:t>
            </a:r>
            <a:endParaRPr sz="477">
              <a:latin typeface="Arial"/>
              <a:cs typeface="Arial"/>
            </a:endParaRPr>
          </a:p>
          <a:p>
            <a:pPr marL="37233">
              <a:spcBef>
                <a:spcPts val="310"/>
              </a:spcBef>
            </a:pPr>
            <a:r>
              <a:rPr sz="545" dirty="0">
                <a:latin typeface="Arial"/>
                <a:cs typeface="Arial"/>
              </a:rPr>
              <a:t>M E H D</a:t>
            </a:r>
            <a:r>
              <a:rPr sz="545" spc="34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I</a:t>
            </a:r>
            <a:endParaRPr sz="545">
              <a:latin typeface="Arial"/>
              <a:cs typeface="Arial"/>
            </a:endParaRPr>
          </a:p>
        </p:txBody>
      </p:sp>
      <p:sp>
        <p:nvSpPr>
          <p:cNvPr id="447" name="object 447"/>
          <p:cNvSpPr txBox="1"/>
          <p:nvPr/>
        </p:nvSpPr>
        <p:spPr>
          <a:xfrm>
            <a:off x="5600319" y="1623483"/>
            <a:ext cx="1213572" cy="239041"/>
          </a:xfrm>
          <a:prstGeom prst="rect">
            <a:avLst/>
          </a:prstGeom>
        </p:spPr>
        <p:txBody>
          <a:bodyPr vert="horz" wrap="square" lIns="0" tIns="42863" rIns="0" bIns="0" rtlCol="0">
            <a:spAutoFit/>
          </a:bodyPr>
          <a:lstStyle/>
          <a:p>
            <a:pPr marL="8659">
              <a:spcBef>
                <a:spcPts val="337"/>
              </a:spcBef>
            </a:pPr>
            <a:r>
              <a:rPr sz="477" dirty="0">
                <a:latin typeface="Arial"/>
                <a:cs typeface="Arial"/>
              </a:rPr>
              <a:t>Permanent code </a:t>
            </a:r>
            <a:r>
              <a:rPr sz="477" spc="-3" dirty="0">
                <a:latin typeface="Arial"/>
                <a:cs typeface="Arial"/>
              </a:rPr>
              <a:t>assigned by </a:t>
            </a:r>
            <a:r>
              <a:rPr sz="477" dirty="0">
                <a:latin typeface="Arial"/>
                <a:cs typeface="Arial"/>
              </a:rPr>
              <a:t>the</a:t>
            </a:r>
            <a:r>
              <a:rPr sz="477" spc="-37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Ministère</a:t>
            </a:r>
          </a:p>
          <a:p>
            <a:pPr marL="38532">
              <a:spcBef>
                <a:spcPts val="310"/>
              </a:spcBef>
            </a:pPr>
            <a:r>
              <a:rPr sz="545" dirty="0">
                <a:latin typeface="Arial"/>
                <a:cs typeface="Arial"/>
              </a:rPr>
              <a:t>M O S M 0 7 0 5 8 2 0</a:t>
            </a:r>
            <a:r>
              <a:rPr sz="545" spc="123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1</a:t>
            </a:r>
          </a:p>
        </p:txBody>
      </p:sp>
      <p:sp>
        <p:nvSpPr>
          <p:cNvPr id="448" name="object 448"/>
          <p:cNvSpPr txBox="1"/>
          <p:nvPr/>
        </p:nvSpPr>
        <p:spPr>
          <a:xfrm>
            <a:off x="2358494" y="1868033"/>
            <a:ext cx="701386" cy="240789"/>
          </a:xfrm>
          <a:prstGeom prst="rect">
            <a:avLst/>
          </a:prstGeom>
        </p:spPr>
        <p:txBody>
          <a:bodyPr vert="horz" wrap="square" lIns="0" tIns="44594" rIns="0" bIns="0" rtlCol="0">
            <a:spAutoFit/>
          </a:bodyPr>
          <a:lstStyle/>
          <a:p>
            <a:pPr marL="8659">
              <a:spcBef>
                <a:spcPts val="351"/>
              </a:spcBef>
            </a:pPr>
            <a:r>
              <a:rPr sz="477" dirty="0">
                <a:latin typeface="Arial"/>
                <a:cs typeface="Arial"/>
              </a:rPr>
              <a:t>First</a:t>
            </a:r>
            <a:r>
              <a:rPr sz="477" spc="-3" dirty="0">
                <a:latin typeface="Arial"/>
                <a:cs typeface="Arial"/>
              </a:rPr>
              <a:t> name</a:t>
            </a:r>
            <a:endParaRPr sz="477">
              <a:latin typeface="Arial"/>
              <a:cs typeface="Arial"/>
            </a:endParaRPr>
          </a:p>
          <a:p>
            <a:pPr marL="37233">
              <a:spcBef>
                <a:spcPts val="327"/>
              </a:spcBef>
            </a:pPr>
            <a:r>
              <a:rPr sz="545" dirty="0">
                <a:latin typeface="Arial"/>
                <a:cs typeface="Arial"/>
              </a:rPr>
              <a:t>M O S A L L</a:t>
            </a:r>
            <a:r>
              <a:rPr sz="545" spc="68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A</a:t>
            </a:r>
            <a:endParaRPr sz="545">
              <a:latin typeface="Arial"/>
              <a:cs typeface="Arial"/>
            </a:endParaRPr>
          </a:p>
        </p:txBody>
      </p:sp>
      <p:sp>
        <p:nvSpPr>
          <p:cNvPr id="449" name="object 449"/>
          <p:cNvSpPr txBox="1"/>
          <p:nvPr/>
        </p:nvSpPr>
        <p:spPr>
          <a:xfrm>
            <a:off x="4712710" y="1867331"/>
            <a:ext cx="803997" cy="241226"/>
          </a:xfrm>
          <a:prstGeom prst="rect">
            <a:avLst/>
          </a:prstGeom>
        </p:spPr>
        <p:txBody>
          <a:bodyPr vert="horz" wrap="square" lIns="0" tIns="45027" rIns="0" bIns="0" rtlCol="0">
            <a:spAutoFit/>
          </a:bodyPr>
          <a:lstStyle/>
          <a:p>
            <a:pPr marL="8659">
              <a:spcBef>
                <a:spcPts val="355"/>
              </a:spcBef>
            </a:pPr>
            <a:r>
              <a:rPr sz="477" spc="-3" dirty="0">
                <a:latin typeface="Arial"/>
                <a:cs typeface="Arial"/>
              </a:rPr>
              <a:t>Date of</a:t>
            </a:r>
            <a:r>
              <a:rPr sz="477" spc="-10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birth</a:t>
            </a:r>
            <a:endParaRPr sz="477">
              <a:latin typeface="Arial"/>
              <a:cs typeface="Arial"/>
            </a:endParaRPr>
          </a:p>
          <a:p>
            <a:pPr marL="51520">
              <a:spcBef>
                <a:spcPts val="327"/>
              </a:spcBef>
            </a:pPr>
            <a:r>
              <a:rPr sz="545" dirty="0">
                <a:latin typeface="Arial"/>
                <a:cs typeface="Arial"/>
              </a:rPr>
              <a:t>1</a:t>
            </a:r>
            <a:r>
              <a:rPr sz="545" spc="10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9 8 2 0 5 0 7</a:t>
            </a:r>
            <a:endParaRPr sz="545">
              <a:latin typeface="Arial"/>
              <a:cs typeface="Arial"/>
            </a:endParaRPr>
          </a:p>
        </p:txBody>
      </p:sp>
      <p:sp>
        <p:nvSpPr>
          <p:cNvPr id="450" name="object 450"/>
          <p:cNvSpPr txBox="1"/>
          <p:nvPr/>
        </p:nvSpPr>
        <p:spPr>
          <a:xfrm>
            <a:off x="5851216" y="1867331"/>
            <a:ext cx="902710" cy="241226"/>
          </a:xfrm>
          <a:prstGeom prst="rect">
            <a:avLst/>
          </a:prstGeom>
        </p:spPr>
        <p:txBody>
          <a:bodyPr vert="horz" wrap="square" lIns="0" tIns="45027" rIns="0" bIns="0" rtlCol="0">
            <a:spAutoFit/>
          </a:bodyPr>
          <a:lstStyle/>
          <a:p>
            <a:pPr marL="8659">
              <a:spcBef>
                <a:spcPts val="355"/>
              </a:spcBef>
            </a:pPr>
            <a:r>
              <a:rPr sz="477" dirty="0">
                <a:latin typeface="Arial"/>
                <a:cs typeface="Arial"/>
              </a:rPr>
              <a:t>Social Insurance</a:t>
            </a:r>
            <a:r>
              <a:rPr sz="477" spc="-10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Number</a:t>
            </a:r>
            <a:endParaRPr sz="477">
              <a:latin typeface="Arial"/>
              <a:cs typeface="Arial"/>
            </a:endParaRPr>
          </a:p>
          <a:p>
            <a:pPr marL="44160">
              <a:spcBef>
                <a:spcPts val="327"/>
              </a:spcBef>
            </a:pPr>
            <a:r>
              <a:rPr sz="545" dirty="0">
                <a:latin typeface="Arial"/>
                <a:cs typeface="Arial"/>
              </a:rPr>
              <a:t>4</a:t>
            </a:r>
            <a:r>
              <a:rPr sz="545" spc="34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2</a:t>
            </a:r>
            <a:r>
              <a:rPr sz="545" spc="24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3</a:t>
            </a:r>
            <a:r>
              <a:rPr sz="545" spc="17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4</a:t>
            </a:r>
            <a:r>
              <a:rPr sz="545" spc="34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2</a:t>
            </a:r>
            <a:r>
              <a:rPr sz="545" spc="24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3</a:t>
            </a:r>
            <a:r>
              <a:rPr sz="545" spc="17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4</a:t>
            </a:r>
            <a:r>
              <a:rPr sz="545" spc="34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2</a:t>
            </a:r>
            <a:r>
              <a:rPr sz="545" spc="24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3</a:t>
            </a:r>
            <a:endParaRPr sz="545">
              <a:latin typeface="Arial"/>
              <a:cs typeface="Arial"/>
            </a:endParaRPr>
          </a:p>
        </p:txBody>
      </p:sp>
      <p:sp>
        <p:nvSpPr>
          <p:cNvPr id="451" name="object 451"/>
          <p:cNvSpPr/>
          <p:nvPr/>
        </p:nvSpPr>
        <p:spPr>
          <a:xfrm>
            <a:off x="2618223" y="2191159"/>
            <a:ext cx="44594" cy="44594"/>
          </a:xfrm>
          <a:custGeom>
            <a:avLst/>
            <a:gdLst/>
            <a:ahLst/>
            <a:cxnLst/>
            <a:rect l="l" t="t" r="r" b="b"/>
            <a:pathLst>
              <a:path w="65405" h="65404">
                <a:moveTo>
                  <a:pt x="0" y="0"/>
                </a:moveTo>
                <a:lnTo>
                  <a:pt x="64778" y="6477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52" name="object 452"/>
          <p:cNvSpPr/>
          <p:nvPr/>
        </p:nvSpPr>
        <p:spPr>
          <a:xfrm>
            <a:off x="2618223" y="2191159"/>
            <a:ext cx="44594" cy="44594"/>
          </a:xfrm>
          <a:custGeom>
            <a:avLst/>
            <a:gdLst/>
            <a:ahLst/>
            <a:cxnLst/>
            <a:rect l="l" t="t" r="r" b="b"/>
            <a:pathLst>
              <a:path w="65405" h="65404">
                <a:moveTo>
                  <a:pt x="64778" y="0"/>
                </a:moveTo>
                <a:lnTo>
                  <a:pt x="0" y="6477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53" name="object 453"/>
          <p:cNvSpPr/>
          <p:nvPr/>
        </p:nvSpPr>
        <p:spPr>
          <a:xfrm>
            <a:off x="4917950" y="2191157"/>
            <a:ext cx="44594" cy="44594"/>
          </a:xfrm>
          <a:custGeom>
            <a:avLst/>
            <a:gdLst/>
            <a:ahLst/>
            <a:cxnLst/>
            <a:rect l="l" t="t" r="r" b="b"/>
            <a:pathLst>
              <a:path w="65404" h="65404">
                <a:moveTo>
                  <a:pt x="0" y="0"/>
                </a:moveTo>
                <a:lnTo>
                  <a:pt x="64789" y="6478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54" name="object 454"/>
          <p:cNvSpPr/>
          <p:nvPr/>
        </p:nvSpPr>
        <p:spPr>
          <a:xfrm>
            <a:off x="4917950" y="2191157"/>
            <a:ext cx="44594" cy="44594"/>
          </a:xfrm>
          <a:custGeom>
            <a:avLst/>
            <a:gdLst/>
            <a:ahLst/>
            <a:cxnLst/>
            <a:rect l="l" t="t" r="r" b="b"/>
            <a:pathLst>
              <a:path w="65404" h="65404">
                <a:moveTo>
                  <a:pt x="64789" y="0"/>
                </a:moveTo>
                <a:lnTo>
                  <a:pt x="0" y="6478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55" name="object 455"/>
          <p:cNvSpPr/>
          <p:nvPr/>
        </p:nvSpPr>
        <p:spPr>
          <a:xfrm>
            <a:off x="3001147" y="2764025"/>
            <a:ext cx="44594" cy="44594"/>
          </a:xfrm>
          <a:custGeom>
            <a:avLst/>
            <a:gdLst/>
            <a:ahLst/>
            <a:cxnLst/>
            <a:rect l="l" t="t" r="r" b="b"/>
            <a:pathLst>
              <a:path w="65405" h="65404">
                <a:moveTo>
                  <a:pt x="0" y="0"/>
                </a:moveTo>
                <a:lnTo>
                  <a:pt x="64789" y="6478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56" name="object 456"/>
          <p:cNvSpPr/>
          <p:nvPr/>
        </p:nvSpPr>
        <p:spPr>
          <a:xfrm>
            <a:off x="3001147" y="2764025"/>
            <a:ext cx="44594" cy="44594"/>
          </a:xfrm>
          <a:custGeom>
            <a:avLst/>
            <a:gdLst/>
            <a:ahLst/>
            <a:cxnLst/>
            <a:rect l="l" t="t" r="r" b="b"/>
            <a:pathLst>
              <a:path w="65405" h="65404">
                <a:moveTo>
                  <a:pt x="64789" y="0"/>
                </a:moveTo>
                <a:lnTo>
                  <a:pt x="0" y="6478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57" name="object 457"/>
          <p:cNvSpPr txBox="1"/>
          <p:nvPr/>
        </p:nvSpPr>
        <p:spPr>
          <a:xfrm>
            <a:off x="5035270" y="2786357"/>
            <a:ext cx="775422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dirty="0">
                <a:latin typeface="Arial"/>
                <a:cs typeface="Arial"/>
              </a:rPr>
              <a:t>2 0 1 4 1 2 2</a:t>
            </a:r>
            <a:r>
              <a:rPr sz="545" spc="119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1</a:t>
            </a:r>
            <a:endParaRPr sz="545">
              <a:latin typeface="Arial"/>
              <a:cs typeface="Arial"/>
            </a:endParaRPr>
          </a:p>
        </p:txBody>
      </p:sp>
      <p:sp>
        <p:nvSpPr>
          <p:cNvPr id="458" name="object 458"/>
          <p:cNvSpPr txBox="1"/>
          <p:nvPr/>
        </p:nvSpPr>
        <p:spPr>
          <a:xfrm>
            <a:off x="6388651" y="2786357"/>
            <a:ext cx="268432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dirty="0">
                <a:latin typeface="Arial"/>
                <a:cs typeface="Arial"/>
              </a:rPr>
              <a:t>C R</a:t>
            </a:r>
            <a:r>
              <a:rPr sz="545" spc="143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S</a:t>
            </a:r>
            <a:endParaRPr sz="545">
              <a:latin typeface="Arial"/>
              <a:cs typeface="Arial"/>
            </a:endParaRPr>
          </a:p>
        </p:txBody>
      </p:sp>
      <p:sp>
        <p:nvSpPr>
          <p:cNvPr id="459" name="object 459"/>
          <p:cNvSpPr txBox="1"/>
          <p:nvPr/>
        </p:nvSpPr>
        <p:spPr>
          <a:xfrm>
            <a:off x="2358494" y="3277568"/>
            <a:ext cx="394422" cy="241663"/>
          </a:xfrm>
          <a:prstGeom prst="rect">
            <a:avLst/>
          </a:prstGeom>
        </p:spPr>
        <p:txBody>
          <a:bodyPr vert="horz" wrap="square" lIns="0" tIns="45460" rIns="0" bIns="0" rtlCol="0">
            <a:spAutoFit/>
          </a:bodyPr>
          <a:lstStyle/>
          <a:p>
            <a:pPr marL="8659">
              <a:spcBef>
                <a:spcPts val="358"/>
              </a:spcBef>
            </a:pPr>
            <a:r>
              <a:rPr sz="477" spc="-3" dirty="0">
                <a:latin typeface="Arial"/>
                <a:cs typeface="Arial"/>
              </a:rPr>
              <a:t>No.</a:t>
            </a:r>
            <a:endParaRPr sz="477">
              <a:latin typeface="Arial"/>
              <a:cs typeface="Arial"/>
            </a:endParaRPr>
          </a:p>
          <a:p>
            <a:pPr marL="48057">
              <a:spcBef>
                <a:spcPts val="330"/>
              </a:spcBef>
            </a:pPr>
            <a:r>
              <a:rPr sz="545" dirty="0">
                <a:latin typeface="Arial"/>
                <a:cs typeface="Arial"/>
              </a:rPr>
              <a:t>1 6 2</a:t>
            </a:r>
            <a:r>
              <a:rPr sz="545" spc="3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5</a:t>
            </a:r>
            <a:endParaRPr sz="545">
              <a:latin typeface="Arial"/>
              <a:cs typeface="Arial"/>
            </a:endParaRPr>
          </a:p>
        </p:txBody>
      </p:sp>
      <p:sp>
        <p:nvSpPr>
          <p:cNvPr id="460" name="object 460"/>
          <p:cNvSpPr txBox="1"/>
          <p:nvPr/>
        </p:nvSpPr>
        <p:spPr>
          <a:xfrm>
            <a:off x="2989806" y="3277568"/>
            <a:ext cx="1008351" cy="241663"/>
          </a:xfrm>
          <a:prstGeom prst="rect">
            <a:avLst/>
          </a:prstGeom>
        </p:spPr>
        <p:txBody>
          <a:bodyPr vert="horz" wrap="square" lIns="0" tIns="45460" rIns="0" bIns="0" rtlCol="0">
            <a:spAutoFit/>
          </a:bodyPr>
          <a:lstStyle/>
          <a:p>
            <a:pPr marL="8659">
              <a:spcBef>
                <a:spcPts val="358"/>
              </a:spcBef>
            </a:pPr>
            <a:r>
              <a:rPr sz="477" dirty="0">
                <a:latin typeface="Arial"/>
                <a:cs typeface="Arial"/>
              </a:rPr>
              <a:t>Street</a:t>
            </a:r>
          </a:p>
          <a:p>
            <a:pPr marL="38099">
              <a:spcBef>
                <a:spcPts val="330"/>
              </a:spcBef>
            </a:pPr>
            <a:r>
              <a:rPr sz="545" dirty="0">
                <a:latin typeface="Arial"/>
                <a:cs typeface="Arial"/>
              </a:rPr>
              <a:t>S H E R B R O O K E</a:t>
            </a:r>
          </a:p>
        </p:txBody>
      </p:sp>
      <p:sp>
        <p:nvSpPr>
          <p:cNvPr id="461" name="object 461"/>
          <p:cNvSpPr txBox="1"/>
          <p:nvPr/>
        </p:nvSpPr>
        <p:spPr>
          <a:xfrm>
            <a:off x="6274265" y="3429381"/>
            <a:ext cx="377969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dirty="0">
                <a:latin typeface="Arial"/>
                <a:cs typeface="Arial"/>
              </a:rPr>
              <a:t>W E S</a:t>
            </a:r>
            <a:r>
              <a:rPr sz="545" spc="126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T</a:t>
            </a:r>
            <a:endParaRPr sz="545">
              <a:latin typeface="Arial"/>
              <a:cs typeface="Arial"/>
            </a:endParaRPr>
          </a:p>
        </p:txBody>
      </p:sp>
      <p:sp>
        <p:nvSpPr>
          <p:cNvPr id="462" name="object 462"/>
          <p:cNvSpPr txBox="1"/>
          <p:nvPr/>
        </p:nvSpPr>
        <p:spPr>
          <a:xfrm>
            <a:off x="2358494" y="3534406"/>
            <a:ext cx="297873" cy="242538"/>
          </a:xfrm>
          <a:prstGeom prst="rect">
            <a:avLst/>
          </a:prstGeom>
        </p:spPr>
        <p:txBody>
          <a:bodyPr vert="horz" wrap="square" lIns="0" tIns="46326" rIns="0" bIns="0" rtlCol="0">
            <a:spAutoFit/>
          </a:bodyPr>
          <a:lstStyle/>
          <a:p>
            <a:pPr marL="8659">
              <a:spcBef>
                <a:spcPts val="365"/>
              </a:spcBef>
            </a:pPr>
            <a:r>
              <a:rPr sz="477" dirty="0">
                <a:latin typeface="Arial"/>
                <a:cs typeface="Arial"/>
              </a:rPr>
              <a:t>Apartment</a:t>
            </a:r>
            <a:endParaRPr sz="477">
              <a:latin typeface="Arial"/>
              <a:cs typeface="Arial"/>
            </a:endParaRPr>
          </a:p>
          <a:p>
            <a:pPr marL="45459">
              <a:spcBef>
                <a:spcPts val="337"/>
              </a:spcBef>
            </a:pPr>
            <a:r>
              <a:rPr sz="545" dirty="0">
                <a:latin typeface="Arial"/>
                <a:cs typeface="Arial"/>
              </a:rPr>
              <a:t>7   2  </a:t>
            </a:r>
            <a:r>
              <a:rPr sz="545" spc="17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0</a:t>
            </a:r>
            <a:endParaRPr sz="545">
              <a:latin typeface="Arial"/>
              <a:cs typeface="Arial"/>
            </a:endParaRPr>
          </a:p>
        </p:txBody>
      </p:sp>
      <p:sp>
        <p:nvSpPr>
          <p:cNvPr id="463" name="object 463"/>
          <p:cNvSpPr txBox="1"/>
          <p:nvPr/>
        </p:nvSpPr>
        <p:spPr>
          <a:xfrm>
            <a:off x="2811849" y="3534406"/>
            <a:ext cx="799234" cy="242538"/>
          </a:xfrm>
          <a:prstGeom prst="rect">
            <a:avLst/>
          </a:prstGeom>
        </p:spPr>
        <p:txBody>
          <a:bodyPr vert="horz" wrap="square" lIns="0" tIns="46326" rIns="0" bIns="0" rtlCol="0">
            <a:spAutoFit/>
          </a:bodyPr>
          <a:lstStyle/>
          <a:p>
            <a:pPr marL="8659">
              <a:spcBef>
                <a:spcPts val="365"/>
              </a:spcBef>
            </a:pPr>
            <a:r>
              <a:rPr sz="477" dirty="0">
                <a:latin typeface="Arial"/>
                <a:cs typeface="Arial"/>
              </a:rPr>
              <a:t>Municipality</a:t>
            </a:r>
            <a:endParaRPr sz="477">
              <a:latin typeface="Arial"/>
              <a:cs typeface="Arial"/>
            </a:endParaRPr>
          </a:p>
          <a:p>
            <a:pPr marL="33770">
              <a:spcBef>
                <a:spcPts val="337"/>
              </a:spcBef>
            </a:pPr>
            <a:r>
              <a:rPr sz="545" dirty="0">
                <a:latin typeface="Arial"/>
                <a:cs typeface="Arial"/>
              </a:rPr>
              <a:t>M O N T R E A</a:t>
            </a:r>
            <a:r>
              <a:rPr sz="545" spc="119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L</a:t>
            </a:r>
            <a:endParaRPr sz="545">
              <a:latin typeface="Arial"/>
              <a:cs typeface="Arial"/>
            </a:endParaRPr>
          </a:p>
        </p:txBody>
      </p:sp>
      <p:sp>
        <p:nvSpPr>
          <p:cNvPr id="464" name="object 464"/>
          <p:cNvSpPr txBox="1"/>
          <p:nvPr/>
        </p:nvSpPr>
        <p:spPr>
          <a:xfrm>
            <a:off x="4235015" y="3793677"/>
            <a:ext cx="253278" cy="240789"/>
          </a:xfrm>
          <a:prstGeom prst="rect">
            <a:avLst/>
          </a:prstGeom>
        </p:spPr>
        <p:txBody>
          <a:bodyPr vert="horz" wrap="square" lIns="0" tIns="44594" rIns="0" bIns="0" rtlCol="0">
            <a:spAutoFit/>
          </a:bodyPr>
          <a:lstStyle/>
          <a:p>
            <a:pPr marL="8659">
              <a:spcBef>
                <a:spcPts val="351"/>
              </a:spcBef>
            </a:pPr>
            <a:r>
              <a:rPr sz="477" dirty="0">
                <a:latin typeface="Arial"/>
                <a:cs typeface="Arial"/>
              </a:rPr>
              <a:t>Province</a:t>
            </a:r>
            <a:endParaRPr sz="477">
              <a:latin typeface="Arial"/>
              <a:cs typeface="Arial"/>
            </a:endParaRPr>
          </a:p>
          <a:p>
            <a:pPr marL="32038">
              <a:spcBef>
                <a:spcPts val="320"/>
              </a:spcBef>
            </a:pPr>
            <a:r>
              <a:rPr sz="545" dirty="0">
                <a:latin typeface="Arial"/>
                <a:cs typeface="Arial"/>
              </a:rPr>
              <a:t>Q</a:t>
            </a:r>
            <a:r>
              <a:rPr sz="545" spc="78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C</a:t>
            </a:r>
            <a:endParaRPr sz="545">
              <a:latin typeface="Arial"/>
              <a:cs typeface="Arial"/>
            </a:endParaRPr>
          </a:p>
        </p:txBody>
      </p:sp>
      <p:sp>
        <p:nvSpPr>
          <p:cNvPr id="465" name="object 465"/>
          <p:cNvSpPr txBox="1"/>
          <p:nvPr/>
        </p:nvSpPr>
        <p:spPr>
          <a:xfrm>
            <a:off x="4587773" y="3793662"/>
            <a:ext cx="601374" cy="240789"/>
          </a:xfrm>
          <a:prstGeom prst="rect">
            <a:avLst/>
          </a:prstGeom>
        </p:spPr>
        <p:txBody>
          <a:bodyPr vert="horz" wrap="square" lIns="0" tIns="44594" rIns="0" bIns="0" rtlCol="0">
            <a:spAutoFit/>
          </a:bodyPr>
          <a:lstStyle/>
          <a:p>
            <a:pPr marL="8659">
              <a:spcBef>
                <a:spcPts val="351"/>
              </a:spcBef>
            </a:pPr>
            <a:r>
              <a:rPr sz="477" dirty="0">
                <a:latin typeface="Arial"/>
                <a:cs typeface="Arial"/>
              </a:rPr>
              <a:t>Postal</a:t>
            </a:r>
            <a:r>
              <a:rPr sz="477" spc="-7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code</a:t>
            </a:r>
            <a:endParaRPr sz="477">
              <a:latin typeface="Arial"/>
              <a:cs typeface="Arial"/>
            </a:endParaRPr>
          </a:p>
          <a:p>
            <a:pPr marL="38532">
              <a:spcBef>
                <a:spcPts val="320"/>
              </a:spcBef>
            </a:pPr>
            <a:r>
              <a:rPr sz="545" dirty="0">
                <a:latin typeface="Arial"/>
                <a:cs typeface="Arial"/>
              </a:rPr>
              <a:t>H 4 B 2 R</a:t>
            </a:r>
            <a:r>
              <a:rPr sz="545" spc="102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6</a:t>
            </a:r>
            <a:endParaRPr sz="545">
              <a:latin typeface="Arial"/>
              <a:cs typeface="Arial"/>
            </a:endParaRPr>
          </a:p>
        </p:txBody>
      </p:sp>
      <p:sp>
        <p:nvSpPr>
          <p:cNvPr id="466" name="object 466"/>
          <p:cNvSpPr txBox="1"/>
          <p:nvPr/>
        </p:nvSpPr>
        <p:spPr>
          <a:xfrm>
            <a:off x="5243322" y="3790428"/>
            <a:ext cx="1010083" cy="400389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lnSpc>
                <a:spcPts val="558"/>
              </a:lnSpc>
              <a:spcBef>
                <a:spcPts val="68"/>
              </a:spcBef>
            </a:pPr>
            <a:r>
              <a:rPr sz="477" spc="-10" dirty="0">
                <a:latin typeface="Arial"/>
                <a:cs typeface="Arial"/>
              </a:rPr>
              <a:t>Telephone </a:t>
            </a:r>
            <a:r>
              <a:rPr sz="477" spc="-3" dirty="0">
                <a:latin typeface="Arial"/>
                <a:cs typeface="Arial"/>
              </a:rPr>
              <a:t>number </a:t>
            </a:r>
            <a:r>
              <a:rPr sz="477" dirty="0">
                <a:latin typeface="Arial"/>
                <a:cs typeface="Arial"/>
              </a:rPr>
              <a:t>(home)</a:t>
            </a:r>
            <a:endParaRPr sz="477">
              <a:latin typeface="Arial"/>
              <a:cs typeface="Arial"/>
            </a:endParaRPr>
          </a:p>
          <a:p>
            <a:pPr marL="8659">
              <a:lnSpc>
                <a:spcPts val="395"/>
              </a:lnSpc>
            </a:pPr>
            <a:r>
              <a:rPr sz="341" dirty="0">
                <a:latin typeface="Arial"/>
                <a:cs typeface="Arial"/>
              </a:rPr>
              <a:t>Aera</a:t>
            </a:r>
            <a:r>
              <a:rPr sz="341" spc="-3" dirty="0">
                <a:latin typeface="Arial"/>
                <a:cs typeface="Arial"/>
              </a:rPr>
              <a:t> </a:t>
            </a:r>
            <a:r>
              <a:rPr sz="341" dirty="0">
                <a:latin typeface="Arial"/>
                <a:cs typeface="Arial"/>
              </a:rPr>
              <a:t>code</a:t>
            </a:r>
            <a:endParaRPr sz="341">
              <a:latin typeface="Arial"/>
              <a:cs typeface="Arial"/>
            </a:endParaRPr>
          </a:p>
          <a:p>
            <a:pPr marL="41563">
              <a:spcBef>
                <a:spcPts val="249"/>
              </a:spcBef>
            </a:pPr>
            <a:r>
              <a:rPr sz="545" dirty="0">
                <a:latin typeface="Arial"/>
                <a:cs typeface="Arial"/>
              </a:rPr>
              <a:t>5</a:t>
            </a:r>
            <a:r>
              <a:rPr sz="545" spc="92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1</a:t>
            </a:r>
            <a:r>
              <a:rPr sz="545" spc="123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4</a:t>
            </a:r>
            <a:r>
              <a:rPr sz="545" spc="37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6</a:t>
            </a:r>
            <a:r>
              <a:rPr sz="545" spc="34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2</a:t>
            </a:r>
            <a:r>
              <a:rPr sz="545" spc="34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5</a:t>
            </a:r>
            <a:r>
              <a:rPr sz="545" spc="34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9</a:t>
            </a:r>
            <a:r>
              <a:rPr sz="545" spc="24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4</a:t>
            </a:r>
            <a:r>
              <a:rPr sz="545" spc="34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4</a:t>
            </a:r>
            <a:r>
              <a:rPr sz="545" spc="37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5</a:t>
            </a:r>
            <a:endParaRPr sz="545">
              <a:latin typeface="Arial"/>
              <a:cs typeface="Arial"/>
            </a:endParaRPr>
          </a:p>
          <a:p>
            <a:pPr marL="8659">
              <a:lnSpc>
                <a:spcPts val="558"/>
              </a:lnSpc>
              <a:spcBef>
                <a:spcPts val="170"/>
              </a:spcBef>
            </a:pPr>
            <a:r>
              <a:rPr sz="477" dirty="0">
                <a:latin typeface="Arial"/>
                <a:cs typeface="Arial"/>
              </a:rPr>
              <a:t>Other telephone</a:t>
            </a:r>
            <a:r>
              <a:rPr sz="477" spc="-7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number</a:t>
            </a:r>
            <a:endParaRPr sz="477">
              <a:latin typeface="Arial"/>
              <a:cs typeface="Arial"/>
            </a:endParaRPr>
          </a:p>
          <a:p>
            <a:pPr marL="8659">
              <a:lnSpc>
                <a:spcPts val="395"/>
              </a:lnSpc>
            </a:pPr>
            <a:r>
              <a:rPr sz="341" dirty="0">
                <a:latin typeface="Arial"/>
                <a:cs typeface="Arial"/>
              </a:rPr>
              <a:t>Aera</a:t>
            </a:r>
            <a:r>
              <a:rPr sz="341" spc="-3" dirty="0">
                <a:latin typeface="Arial"/>
                <a:cs typeface="Arial"/>
              </a:rPr>
              <a:t> </a:t>
            </a:r>
            <a:r>
              <a:rPr sz="341" dirty="0">
                <a:latin typeface="Arial"/>
                <a:cs typeface="Arial"/>
              </a:rPr>
              <a:t>code</a:t>
            </a:r>
            <a:endParaRPr sz="341">
              <a:latin typeface="Arial"/>
              <a:cs typeface="Arial"/>
            </a:endParaRPr>
          </a:p>
        </p:txBody>
      </p:sp>
      <p:sp>
        <p:nvSpPr>
          <p:cNvPr id="467" name="object 467"/>
          <p:cNvSpPr txBox="1"/>
          <p:nvPr/>
        </p:nvSpPr>
        <p:spPr>
          <a:xfrm>
            <a:off x="2358494" y="4050522"/>
            <a:ext cx="600507" cy="241226"/>
          </a:xfrm>
          <a:prstGeom prst="rect">
            <a:avLst/>
          </a:prstGeom>
        </p:spPr>
        <p:txBody>
          <a:bodyPr vert="horz" wrap="square" lIns="0" tIns="45027" rIns="0" bIns="0" rtlCol="0">
            <a:spAutoFit/>
          </a:bodyPr>
          <a:lstStyle/>
          <a:p>
            <a:pPr marL="8659">
              <a:spcBef>
                <a:spcPts val="355"/>
              </a:spcBef>
            </a:pPr>
            <a:r>
              <a:rPr sz="477" spc="-3" dirty="0">
                <a:latin typeface="Arial"/>
                <a:cs typeface="Arial"/>
              </a:rPr>
              <a:t>Country</a:t>
            </a:r>
            <a:endParaRPr sz="477">
              <a:latin typeface="Arial"/>
              <a:cs typeface="Arial"/>
            </a:endParaRPr>
          </a:p>
          <a:p>
            <a:pPr marL="38965">
              <a:spcBef>
                <a:spcPts val="330"/>
              </a:spcBef>
            </a:pPr>
            <a:r>
              <a:rPr sz="545" dirty="0">
                <a:latin typeface="Arial"/>
                <a:cs typeface="Arial"/>
              </a:rPr>
              <a:t>C A N A D</a:t>
            </a:r>
            <a:r>
              <a:rPr sz="545" spc="27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A</a:t>
            </a:r>
            <a:endParaRPr sz="545">
              <a:latin typeface="Arial"/>
              <a:cs typeface="Arial"/>
            </a:endParaRPr>
          </a:p>
        </p:txBody>
      </p:sp>
      <p:sp>
        <p:nvSpPr>
          <p:cNvPr id="468" name="object 468"/>
          <p:cNvSpPr txBox="1"/>
          <p:nvPr/>
        </p:nvSpPr>
        <p:spPr>
          <a:xfrm>
            <a:off x="2955599" y="4346231"/>
            <a:ext cx="1096241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dirty="0">
                <a:latin typeface="Arial"/>
                <a:cs typeface="Arial"/>
                <a:hlinkClick r:id="rId19"/>
              </a:rPr>
              <a:t>COLLEGEFENGYE@GMAIL.COM</a:t>
            </a:r>
            <a:endParaRPr sz="545">
              <a:latin typeface="Arial"/>
              <a:cs typeface="Arial"/>
            </a:endParaRPr>
          </a:p>
        </p:txBody>
      </p:sp>
      <p:sp>
        <p:nvSpPr>
          <p:cNvPr id="469" name="object 469"/>
          <p:cNvSpPr/>
          <p:nvPr/>
        </p:nvSpPr>
        <p:spPr>
          <a:xfrm>
            <a:off x="4285140" y="5207841"/>
            <a:ext cx="44161" cy="44161"/>
          </a:xfrm>
          <a:custGeom>
            <a:avLst/>
            <a:gdLst/>
            <a:ahLst/>
            <a:cxnLst/>
            <a:rect l="l" t="t" r="r" b="b"/>
            <a:pathLst>
              <a:path w="64770" h="64770">
                <a:moveTo>
                  <a:pt x="0" y="0"/>
                </a:moveTo>
                <a:lnTo>
                  <a:pt x="64763" y="6477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70" name="object 470"/>
          <p:cNvSpPr/>
          <p:nvPr/>
        </p:nvSpPr>
        <p:spPr>
          <a:xfrm>
            <a:off x="4285140" y="5207841"/>
            <a:ext cx="44161" cy="44161"/>
          </a:xfrm>
          <a:custGeom>
            <a:avLst/>
            <a:gdLst/>
            <a:ahLst/>
            <a:cxnLst/>
            <a:rect l="l" t="t" r="r" b="b"/>
            <a:pathLst>
              <a:path w="64770" h="64770">
                <a:moveTo>
                  <a:pt x="64763" y="0"/>
                </a:moveTo>
                <a:lnTo>
                  <a:pt x="0" y="6477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71" name="object 471"/>
          <p:cNvSpPr/>
          <p:nvPr/>
        </p:nvSpPr>
        <p:spPr>
          <a:xfrm>
            <a:off x="4285140" y="5497540"/>
            <a:ext cx="44161" cy="44161"/>
          </a:xfrm>
          <a:custGeom>
            <a:avLst/>
            <a:gdLst/>
            <a:ahLst/>
            <a:cxnLst/>
            <a:rect l="l" t="t" r="r" b="b"/>
            <a:pathLst>
              <a:path w="64770" h="64770">
                <a:moveTo>
                  <a:pt x="0" y="0"/>
                </a:moveTo>
                <a:lnTo>
                  <a:pt x="64763" y="6477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72" name="object 472"/>
          <p:cNvSpPr/>
          <p:nvPr/>
        </p:nvSpPr>
        <p:spPr>
          <a:xfrm>
            <a:off x="4285140" y="5497540"/>
            <a:ext cx="44161" cy="44161"/>
          </a:xfrm>
          <a:custGeom>
            <a:avLst/>
            <a:gdLst/>
            <a:ahLst/>
            <a:cxnLst/>
            <a:rect l="l" t="t" r="r" b="b"/>
            <a:pathLst>
              <a:path w="64770" h="64770">
                <a:moveTo>
                  <a:pt x="64763" y="0"/>
                </a:moveTo>
                <a:lnTo>
                  <a:pt x="0" y="6477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73" name="object 473"/>
          <p:cNvSpPr/>
          <p:nvPr/>
        </p:nvSpPr>
        <p:spPr>
          <a:xfrm>
            <a:off x="3991192" y="5706653"/>
            <a:ext cx="44594" cy="44594"/>
          </a:xfrm>
          <a:custGeom>
            <a:avLst/>
            <a:gdLst/>
            <a:ahLst/>
            <a:cxnLst/>
            <a:rect l="l" t="t" r="r" b="b"/>
            <a:pathLst>
              <a:path w="65405" h="65404">
                <a:moveTo>
                  <a:pt x="0" y="0"/>
                </a:moveTo>
                <a:lnTo>
                  <a:pt x="64782" y="6478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74" name="object 474"/>
          <p:cNvSpPr/>
          <p:nvPr/>
        </p:nvSpPr>
        <p:spPr>
          <a:xfrm>
            <a:off x="3991192" y="5706653"/>
            <a:ext cx="44594" cy="44594"/>
          </a:xfrm>
          <a:custGeom>
            <a:avLst/>
            <a:gdLst/>
            <a:ahLst/>
            <a:cxnLst/>
            <a:rect l="l" t="t" r="r" b="b"/>
            <a:pathLst>
              <a:path w="65405" h="65404">
                <a:moveTo>
                  <a:pt x="64782" y="0"/>
                </a:moveTo>
                <a:lnTo>
                  <a:pt x="0" y="6478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75" name="TextBox 474"/>
          <p:cNvSpPr txBox="1"/>
          <p:nvPr/>
        </p:nvSpPr>
        <p:spPr>
          <a:xfrm flipH="1">
            <a:off x="3411923" y="1580294"/>
            <a:ext cx="1048488" cy="47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227" dirty="0">
                <a:solidFill>
                  <a:schemeClr val="accent2"/>
                </a:solidFill>
              </a:rPr>
              <a:t>مشخصات دانشجو</a:t>
            </a:r>
            <a:endParaRPr lang="en-US" sz="1227" dirty="0">
              <a:solidFill>
                <a:schemeClr val="accent2"/>
              </a:solidFill>
            </a:endParaRPr>
          </a:p>
        </p:txBody>
      </p:sp>
      <p:sp>
        <p:nvSpPr>
          <p:cNvPr id="476" name="Rectangle 475"/>
          <p:cNvSpPr/>
          <p:nvPr/>
        </p:nvSpPr>
        <p:spPr>
          <a:xfrm>
            <a:off x="5229604" y="1432102"/>
            <a:ext cx="1835458" cy="272884"/>
          </a:xfrm>
          <a:prstGeom prst="rect">
            <a:avLst/>
          </a:prstGeom>
          <a:noFill/>
        </p:spPr>
        <p:txBody>
          <a:bodyPr wrap="square" lIns="62345" tIns="31173" rIns="62345" bIns="31173">
            <a:spAutoFit/>
          </a:bodyPr>
          <a:lstStyle/>
          <a:p>
            <a:pPr algn="ctr"/>
            <a:r>
              <a:rPr lang="fa-IR" sz="1364" dirty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شماره دانشجویی</a:t>
            </a:r>
            <a:endParaRPr lang="en-US" sz="1364" dirty="0">
              <a:ln w="0"/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77" name="Rectangle 476"/>
          <p:cNvSpPr/>
          <p:nvPr/>
        </p:nvSpPr>
        <p:spPr>
          <a:xfrm>
            <a:off x="5133014" y="2412667"/>
            <a:ext cx="1334573" cy="251789"/>
          </a:xfrm>
          <a:prstGeom prst="rect">
            <a:avLst/>
          </a:prstGeom>
          <a:noFill/>
        </p:spPr>
        <p:txBody>
          <a:bodyPr wrap="none" lIns="62345" tIns="31173" rIns="62345" bIns="31173">
            <a:spAutoFit/>
          </a:bodyPr>
          <a:lstStyle/>
          <a:p>
            <a:pPr algn="ctr"/>
            <a:r>
              <a:rPr lang="fa-IR" sz="1227" dirty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مشخصات لندینگ پیپر</a:t>
            </a:r>
            <a:endParaRPr lang="en-US" sz="1227" dirty="0">
              <a:ln w="0"/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78" name="Rectangle 477"/>
          <p:cNvSpPr/>
          <p:nvPr/>
        </p:nvSpPr>
        <p:spPr>
          <a:xfrm>
            <a:off x="2746891" y="4995758"/>
            <a:ext cx="2584333" cy="251789"/>
          </a:xfrm>
          <a:prstGeom prst="rect">
            <a:avLst/>
          </a:prstGeom>
          <a:noFill/>
        </p:spPr>
        <p:txBody>
          <a:bodyPr wrap="square" lIns="62345" tIns="31173" rIns="62345" bIns="31173">
            <a:spAutoFit/>
          </a:bodyPr>
          <a:lstStyle/>
          <a:p>
            <a:pPr algn="ctr"/>
            <a:r>
              <a:rPr lang="fa-IR" sz="1227" dirty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وضعیت اقامت در کبک</a:t>
            </a:r>
            <a:endParaRPr lang="en-US" sz="1227" dirty="0">
              <a:ln w="0"/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79" name="Rectangle 478"/>
          <p:cNvSpPr/>
          <p:nvPr/>
        </p:nvSpPr>
        <p:spPr>
          <a:xfrm>
            <a:off x="3817703" y="3203425"/>
            <a:ext cx="1086107" cy="251789"/>
          </a:xfrm>
          <a:prstGeom prst="rect">
            <a:avLst/>
          </a:prstGeom>
          <a:noFill/>
        </p:spPr>
        <p:txBody>
          <a:bodyPr wrap="none" lIns="62345" tIns="31173" rIns="62345" bIns="31173">
            <a:spAutoFit/>
          </a:bodyPr>
          <a:lstStyle/>
          <a:p>
            <a:pPr algn="ctr"/>
            <a:r>
              <a:rPr lang="fa-IR" sz="1227" dirty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آدرس محل اقامت</a:t>
            </a:r>
            <a:endParaRPr lang="en-US" sz="1227" dirty="0">
              <a:ln w="0"/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9916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2487932"/>
            <a:ext cx="3316732" cy="13952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68605" algn="l"/>
              </a:tabLst>
            </a:pPr>
            <a:r>
              <a:rPr lang="en-US" sz="2800" spc="5" dirty="0">
                <a:solidFill>
                  <a:srgbClr val="2CA1BE"/>
                </a:solidFill>
                <a:latin typeface="Wingdings 3"/>
                <a:cs typeface="Wingdings 3"/>
              </a:rPr>
              <a:t> </a:t>
            </a:r>
            <a:r>
              <a:rPr sz="2700" spc="-15" dirty="0">
                <a:latin typeface="Lucida Sans Unicode"/>
                <a:cs typeface="Lucida Sans Unicode"/>
              </a:rPr>
              <a:t>English</a:t>
            </a:r>
            <a:r>
              <a:rPr sz="2700" spc="-30" dirty="0">
                <a:latin typeface="Lucida Sans Unicode"/>
                <a:cs typeface="Lucida Sans Unicode"/>
              </a:rPr>
              <a:t> </a:t>
            </a:r>
            <a:r>
              <a:rPr sz="2700" spc="-15" dirty="0">
                <a:latin typeface="Lucida Sans Unicode"/>
                <a:cs typeface="Lucida Sans Unicode"/>
              </a:rPr>
              <a:t>v</a:t>
            </a:r>
            <a:r>
              <a:rPr sz="2700" spc="-30" dirty="0">
                <a:latin typeface="Lucida Sans Unicode"/>
                <a:cs typeface="Lucida Sans Unicode"/>
              </a:rPr>
              <a:t>e</a:t>
            </a:r>
            <a:r>
              <a:rPr sz="2700" spc="-20" dirty="0">
                <a:latin typeface="Lucida Sans Unicode"/>
                <a:cs typeface="Lucida Sans Unicode"/>
              </a:rPr>
              <a:t>rsion</a:t>
            </a:r>
            <a:endParaRPr sz="270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  <a:tabLst>
                <a:tab pos="268605" algn="l"/>
              </a:tabLst>
            </a:pPr>
            <a:r>
              <a:rPr lang="en-US" sz="2800" spc="5" dirty="0">
                <a:solidFill>
                  <a:srgbClr val="2CA1BE"/>
                </a:solidFill>
                <a:latin typeface="Wingdings 3"/>
                <a:cs typeface="Wingdings 3"/>
              </a:rPr>
              <a:t> </a:t>
            </a:r>
            <a:r>
              <a:rPr sz="2700" spc="-15" dirty="0">
                <a:latin typeface="Lucida Sans Unicode"/>
                <a:cs typeface="Lucida Sans Unicode"/>
              </a:rPr>
              <a:t>P</a:t>
            </a:r>
            <a:r>
              <a:rPr sz="2700" spc="-25" dirty="0">
                <a:latin typeface="Lucida Sans Unicode"/>
                <a:cs typeface="Lucida Sans Unicode"/>
              </a:rPr>
              <a:t>e</a:t>
            </a:r>
            <a:r>
              <a:rPr sz="2700" spc="-20" dirty="0">
                <a:latin typeface="Lucida Sans Unicode"/>
                <a:cs typeface="Lucida Sans Unicode"/>
              </a:rPr>
              <a:t>rsian</a:t>
            </a:r>
            <a:r>
              <a:rPr lang="en-US" sz="2700" spc="-20" dirty="0">
                <a:latin typeface="Lucida Sans Unicode"/>
                <a:cs typeface="Lucida Sans Unicode"/>
              </a:rPr>
              <a:t> </a:t>
            </a:r>
            <a:r>
              <a:rPr sz="2700" spc="-15" dirty="0">
                <a:latin typeface="Lucida Sans Unicode"/>
                <a:cs typeface="Lucida Sans Unicode"/>
              </a:rPr>
              <a:t>v</a:t>
            </a:r>
            <a:r>
              <a:rPr sz="2700" spc="-30" dirty="0">
                <a:latin typeface="Lucida Sans Unicode"/>
                <a:cs typeface="Lucida Sans Unicode"/>
              </a:rPr>
              <a:t>e</a:t>
            </a:r>
            <a:r>
              <a:rPr sz="2700" spc="-20" dirty="0">
                <a:latin typeface="Lucida Sans Unicode"/>
                <a:cs typeface="Lucida Sans Unicode"/>
              </a:rPr>
              <a:t>rsion</a:t>
            </a:r>
            <a:endParaRPr lang="en-US" sz="2700" spc="-2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  <a:tabLst>
                <a:tab pos="268605" algn="l"/>
              </a:tabLst>
            </a:pPr>
            <a:r>
              <a:rPr lang="en-US" sz="2800" spc="5" dirty="0" smtClean="0">
                <a:solidFill>
                  <a:srgbClr val="2CA1BE"/>
                </a:solidFill>
                <a:latin typeface="Wingdings 3"/>
                <a:cs typeface="Wingdings 3"/>
              </a:rPr>
              <a:t> </a:t>
            </a:r>
            <a:r>
              <a:rPr sz="2700" spc="-20" dirty="0">
                <a:latin typeface="Lucida Sans Unicode"/>
                <a:cs typeface="Lucida Sans Unicode"/>
              </a:rPr>
              <a:t>Samples</a:t>
            </a:r>
            <a:endParaRPr sz="2700" dirty="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8200" y="712981"/>
            <a:ext cx="7068311" cy="13350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797B738-46D0-4697-A024-AA2BC6F7B0CB}"/>
              </a:ext>
            </a:extLst>
          </p:cNvPr>
          <p:cNvGrpSpPr/>
          <p:nvPr/>
        </p:nvGrpSpPr>
        <p:grpSpPr>
          <a:xfrm>
            <a:off x="4559629" y="361188"/>
            <a:ext cx="3822371" cy="646332"/>
            <a:chOff x="4559629" y="361188"/>
            <a:chExt cx="3822371" cy="646332"/>
          </a:xfrm>
        </p:grpSpPr>
        <p:pic>
          <p:nvPicPr>
            <p:cNvPr id="5" name="Picture 4" descr="Fengye College">
              <a:extLst>
                <a:ext uri="{FF2B5EF4-FFF2-40B4-BE49-F238E27FC236}">
                  <a16:creationId xmlns:a16="http://schemas.microsoft.com/office/drawing/2014/main" id="{31A5EEA7-4F18-425A-841A-800D7ECAFAD3}"/>
                </a:ext>
              </a:extLst>
            </p:cNvPr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9629" y="361188"/>
              <a:ext cx="1350645" cy="64633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753E772D-0F44-4FF2-88D0-FEE1395BFF13}"/>
                </a:ext>
              </a:extLst>
            </p:cNvPr>
            <p:cNvSpPr/>
            <p:nvPr/>
          </p:nvSpPr>
          <p:spPr>
            <a:xfrm>
              <a:off x="5715000" y="361188"/>
              <a:ext cx="26670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    FENGYE COLLEGE</a:t>
              </a:r>
              <a:br>
                <a:rPr lang="en-US" dirty="0"/>
              </a:br>
              <a:r>
                <a:rPr lang="en-US" dirty="0"/>
                <a:t>    </a:t>
              </a:r>
              <a:r>
                <a:rPr lang="zh-CN" altLang="en-US" b="1" dirty="0"/>
                <a:t>枫叶学院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3379" y="374073"/>
            <a:ext cx="4675909" cy="302635"/>
          </a:xfrm>
          <a:custGeom>
            <a:avLst/>
            <a:gdLst/>
            <a:ahLst/>
            <a:cxnLst/>
            <a:rect l="l" t="t" r="r" b="b"/>
            <a:pathLst>
              <a:path w="6858000" h="443865">
                <a:moveTo>
                  <a:pt x="0" y="443483"/>
                </a:moveTo>
                <a:lnTo>
                  <a:pt x="6858000" y="443483"/>
                </a:lnTo>
                <a:lnTo>
                  <a:pt x="6858000" y="0"/>
                </a:lnTo>
                <a:lnTo>
                  <a:pt x="0" y="0"/>
                </a:lnTo>
                <a:lnTo>
                  <a:pt x="0" y="443483"/>
                </a:lnTo>
                <a:close/>
              </a:path>
            </a:pathLst>
          </a:custGeom>
          <a:solidFill>
            <a:srgbClr val="414042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" name="object 3"/>
          <p:cNvSpPr/>
          <p:nvPr/>
        </p:nvSpPr>
        <p:spPr>
          <a:xfrm>
            <a:off x="2237708" y="378402"/>
            <a:ext cx="4675909" cy="6147955"/>
          </a:xfrm>
          <a:custGeom>
            <a:avLst/>
            <a:gdLst/>
            <a:ahLst/>
            <a:cxnLst/>
            <a:rect l="l" t="t" r="r" b="b"/>
            <a:pathLst>
              <a:path w="6858000" h="9017000">
                <a:moveTo>
                  <a:pt x="0" y="9017000"/>
                </a:moveTo>
                <a:lnTo>
                  <a:pt x="6858000" y="9017000"/>
                </a:lnTo>
                <a:lnTo>
                  <a:pt x="6858000" y="0"/>
                </a:lnTo>
                <a:lnTo>
                  <a:pt x="0" y="0"/>
                </a:lnTo>
                <a:lnTo>
                  <a:pt x="0" y="9017000"/>
                </a:lnTo>
                <a:close/>
              </a:path>
            </a:pathLst>
          </a:custGeom>
          <a:ln w="12700">
            <a:solidFill>
              <a:srgbClr val="414042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" name="object 4"/>
          <p:cNvSpPr txBox="1"/>
          <p:nvPr/>
        </p:nvSpPr>
        <p:spPr>
          <a:xfrm>
            <a:off x="2224718" y="237492"/>
            <a:ext cx="1166379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Permanent code </a:t>
            </a:r>
            <a:r>
              <a:rPr sz="477" spc="-3" dirty="0">
                <a:latin typeface="Arial"/>
                <a:cs typeface="Arial"/>
              </a:rPr>
              <a:t>assigned by </a:t>
            </a:r>
            <a:r>
              <a:rPr sz="477" dirty="0">
                <a:latin typeface="Arial"/>
                <a:cs typeface="Arial"/>
              </a:rPr>
              <a:t>the</a:t>
            </a:r>
            <a:r>
              <a:rPr sz="477" spc="-55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Ministère</a:t>
            </a:r>
            <a:endParaRPr sz="477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83552" y="212909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" name="object 6"/>
          <p:cNvSpPr/>
          <p:nvPr/>
        </p:nvSpPr>
        <p:spPr>
          <a:xfrm>
            <a:off x="3584864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" name="object 7"/>
          <p:cNvSpPr/>
          <p:nvPr/>
        </p:nvSpPr>
        <p:spPr>
          <a:xfrm>
            <a:off x="3483552" y="309765"/>
            <a:ext cx="1213139" cy="0"/>
          </a:xfrm>
          <a:custGeom>
            <a:avLst/>
            <a:gdLst/>
            <a:ahLst/>
            <a:cxnLst/>
            <a:rect l="l" t="t" r="r" b="b"/>
            <a:pathLst>
              <a:path w="1779270">
                <a:moveTo>
                  <a:pt x="0" y="0"/>
                </a:moveTo>
                <a:lnTo>
                  <a:pt x="177927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" name="object 8"/>
          <p:cNvSpPr/>
          <p:nvPr/>
        </p:nvSpPr>
        <p:spPr>
          <a:xfrm>
            <a:off x="3686174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" name="object 9"/>
          <p:cNvSpPr/>
          <p:nvPr/>
        </p:nvSpPr>
        <p:spPr>
          <a:xfrm>
            <a:off x="3787486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" name="object 10"/>
          <p:cNvSpPr/>
          <p:nvPr/>
        </p:nvSpPr>
        <p:spPr>
          <a:xfrm>
            <a:off x="3888798" y="212909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" name="object 11"/>
          <p:cNvSpPr/>
          <p:nvPr/>
        </p:nvSpPr>
        <p:spPr>
          <a:xfrm>
            <a:off x="3990109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" name="object 12"/>
          <p:cNvSpPr/>
          <p:nvPr/>
        </p:nvSpPr>
        <p:spPr>
          <a:xfrm>
            <a:off x="4091420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" name="object 13"/>
          <p:cNvSpPr/>
          <p:nvPr/>
        </p:nvSpPr>
        <p:spPr>
          <a:xfrm>
            <a:off x="4192732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" name="object 14"/>
          <p:cNvSpPr/>
          <p:nvPr/>
        </p:nvSpPr>
        <p:spPr>
          <a:xfrm>
            <a:off x="4294043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" name="object 15"/>
          <p:cNvSpPr/>
          <p:nvPr/>
        </p:nvSpPr>
        <p:spPr>
          <a:xfrm>
            <a:off x="4395355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" name="object 16"/>
          <p:cNvSpPr/>
          <p:nvPr/>
        </p:nvSpPr>
        <p:spPr>
          <a:xfrm>
            <a:off x="4496665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" name="object 17"/>
          <p:cNvSpPr/>
          <p:nvPr/>
        </p:nvSpPr>
        <p:spPr>
          <a:xfrm>
            <a:off x="4597977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" name="object 18"/>
          <p:cNvSpPr/>
          <p:nvPr/>
        </p:nvSpPr>
        <p:spPr>
          <a:xfrm>
            <a:off x="4699289" y="212909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" name="object 19"/>
          <p:cNvSpPr txBox="1"/>
          <p:nvPr/>
        </p:nvSpPr>
        <p:spPr>
          <a:xfrm>
            <a:off x="6347147" y="196104"/>
            <a:ext cx="559377" cy="13461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b="1" dirty="0">
                <a:latin typeface="Calibri"/>
                <a:cs typeface="Calibri"/>
              </a:rPr>
              <a:t>1001 </a:t>
            </a:r>
            <a:r>
              <a:rPr sz="818" b="1" spc="-10" dirty="0">
                <a:latin typeface="Calibri"/>
                <a:cs typeface="Calibri"/>
              </a:rPr>
              <a:t>(2 </a:t>
            </a:r>
            <a:r>
              <a:rPr sz="818" b="1" spc="-17" dirty="0">
                <a:latin typeface="Calibri"/>
                <a:cs typeface="Calibri"/>
              </a:rPr>
              <a:t>of</a:t>
            </a:r>
            <a:r>
              <a:rPr sz="818" b="1" spc="20" dirty="0">
                <a:latin typeface="Calibri"/>
                <a:cs typeface="Calibri"/>
              </a:rPr>
              <a:t> </a:t>
            </a:r>
            <a:r>
              <a:rPr sz="818" b="1" spc="-10" dirty="0">
                <a:latin typeface="Calibri"/>
                <a:cs typeface="Calibri"/>
              </a:rPr>
              <a:t>9)</a:t>
            </a:r>
            <a:endParaRPr sz="818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251215" y="390246"/>
            <a:ext cx="4515716" cy="1202597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b="1" spc="-14" dirty="0">
                <a:solidFill>
                  <a:srgbClr val="FFFFFF"/>
                </a:solidFill>
                <a:latin typeface="Calibri"/>
                <a:cs typeface="Calibri"/>
              </a:rPr>
              <a:t>Section </a:t>
            </a:r>
            <a:r>
              <a:rPr sz="818" b="1" dirty="0">
                <a:solidFill>
                  <a:srgbClr val="FFFFFF"/>
                </a:solidFill>
                <a:latin typeface="Calibri"/>
                <a:cs typeface="Calibri"/>
              </a:rPr>
              <a:t>3 </a:t>
            </a:r>
            <a:r>
              <a:rPr sz="818" b="1" spc="-2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818" b="1" dirty="0">
                <a:solidFill>
                  <a:srgbClr val="FFFFFF"/>
                </a:solidFill>
                <a:latin typeface="Calibri"/>
                <a:cs typeface="Calibri"/>
              </a:rPr>
              <a:t>– </a:t>
            </a:r>
            <a:r>
              <a:rPr sz="818" b="1" spc="-10" dirty="0">
                <a:solidFill>
                  <a:srgbClr val="FFFFFF"/>
                </a:solidFill>
                <a:latin typeface="Calibri"/>
                <a:cs typeface="Calibri"/>
              </a:rPr>
              <a:t>Educational</a:t>
            </a:r>
            <a:r>
              <a:rPr sz="818" b="1" spc="1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18" b="1" spc="-14" dirty="0">
                <a:solidFill>
                  <a:srgbClr val="FFFFFF"/>
                </a:solidFill>
                <a:latin typeface="Calibri"/>
                <a:cs typeface="Calibri"/>
              </a:rPr>
              <a:t>Information</a:t>
            </a:r>
            <a:endParaRPr sz="818">
              <a:latin typeface="Calibri"/>
              <a:cs typeface="Calibri"/>
            </a:endParaRPr>
          </a:p>
          <a:p>
            <a:pPr marL="8659"/>
            <a:r>
              <a:rPr sz="818" b="1" spc="-7" dirty="0">
                <a:solidFill>
                  <a:srgbClr val="FFFFFF"/>
                </a:solidFill>
                <a:latin typeface="Calibri"/>
                <a:cs typeface="Calibri"/>
              </a:rPr>
              <a:t>Regular </a:t>
            </a:r>
            <a:r>
              <a:rPr sz="818" b="1" spc="-20" dirty="0">
                <a:solidFill>
                  <a:srgbClr val="FFFFFF"/>
                </a:solidFill>
                <a:latin typeface="Calibri"/>
                <a:cs typeface="Calibri"/>
              </a:rPr>
              <a:t>Path </a:t>
            </a:r>
            <a:r>
              <a:rPr sz="818" b="1" dirty="0">
                <a:solidFill>
                  <a:srgbClr val="FFFFFF"/>
                </a:solidFill>
                <a:latin typeface="Calibri"/>
                <a:cs typeface="Calibri"/>
              </a:rPr>
              <a:t>College </a:t>
            </a:r>
            <a:r>
              <a:rPr sz="818" b="1" spc="-20" dirty="0">
                <a:solidFill>
                  <a:srgbClr val="FFFFFF"/>
                </a:solidFill>
                <a:latin typeface="Calibri"/>
                <a:cs typeface="Calibri"/>
              </a:rPr>
              <a:t>or </a:t>
            </a:r>
            <a:r>
              <a:rPr sz="818" b="1" spc="-14" dirty="0">
                <a:solidFill>
                  <a:srgbClr val="FFFFFF"/>
                </a:solidFill>
                <a:latin typeface="Calibri"/>
                <a:cs typeface="Calibri"/>
              </a:rPr>
              <a:t>University Program </a:t>
            </a:r>
            <a:r>
              <a:rPr sz="477" b="1" spc="-3" dirty="0">
                <a:solidFill>
                  <a:srgbClr val="FFFFFF"/>
                </a:solidFill>
                <a:latin typeface="Arial"/>
                <a:cs typeface="Arial"/>
              </a:rPr>
              <a:t>(See </a:t>
            </a:r>
            <a:r>
              <a:rPr sz="477" b="1" dirty="0">
                <a:solidFill>
                  <a:srgbClr val="FFFFFF"/>
                </a:solidFill>
                <a:latin typeface="Arial"/>
                <a:cs typeface="Arial"/>
              </a:rPr>
              <a:t>guide, pages 6</a:t>
            </a:r>
            <a:r>
              <a:rPr sz="477" b="1" spc="6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77" b="1" spc="-3" dirty="0">
                <a:solidFill>
                  <a:srgbClr val="FFFFFF"/>
                </a:solidFill>
                <a:latin typeface="Arial"/>
                <a:cs typeface="Arial"/>
              </a:rPr>
              <a:t>to 8)</a:t>
            </a:r>
            <a:endParaRPr sz="477">
              <a:latin typeface="Arial"/>
              <a:cs typeface="Arial"/>
            </a:endParaRPr>
          </a:p>
          <a:p>
            <a:pPr>
              <a:spcBef>
                <a:spcPts val="14"/>
              </a:spcBef>
            </a:pPr>
            <a:endParaRPr sz="648">
              <a:latin typeface="Times New Roman"/>
              <a:cs typeface="Times New Roman"/>
            </a:endParaRPr>
          </a:p>
          <a:p>
            <a:pPr marL="115596" marR="215173"/>
            <a:r>
              <a:rPr sz="545" b="1" spc="-14" dirty="0">
                <a:latin typeface="Arial"/>
                <a:cs typeface="Arial"/>
              </a:rPr>
              <a:t>You </a:t>
            </a:r>
            <a:r>
              <a:rPr sz="545" b="1" spc="-3" dirty="0">
                <a:latin typeface="Arial"/>
                <a:cs typeface="Arial"/>
              </a:rPr>
              <a:t>must </a:t>
            </a:r>
            <a:r>
              <a:rPr sz="545" b="1" dirty="0">
                <a:latin typeface="Arial"/>
                <a:cs typeface="Arial"/>
              </a:rPr>
              <a:t>fill out </a:t>
            </a:r>
            <a:r>
              <a:rPr sz="545" b="1" spc="-3" dirty="0">
                <a:latin typeface="Arial"/>
                <a:cs typeface="Arial"/>
              </a:rPr>
              <a:t>this section </a:t>
            </a:r>
            <a:r>
              <a:rPr sz="545" b="1" dirty="0">
                <a:latin typeface="Arial"/>
                <a:cs typeface="Arial"/>
              </a:rPr>
              <a:t>if </a:t>
            </a:r>
            <a:r>
              <a:rPr sz="545" b="1" spc="-3" dirty="0">
                <a:latin typeface="Arial"/>
                <a:cs typeface="Arial"/>
              </a:rPr>
              <a:t>you </a:t>
            </a:r>
            <a:r>
              <a:rPr sz="545" b="1" dirty="0">
                <a:latin typeface="Arial"/>
                <a:cs typeface="Arial"/>
              </a:rPr>
              <a:t>will be </a:t>
            </a:r>
            <a:r>
              <a:rPr sz="545" b="1" spc="-3" dirty="0">
                <a:latin typeface="Arial"/>
                <a:cs typeface="Arial"/>
              </a:rPr>
              <a:t>enrolled </a:t>
            </a:r>
            <a:r>
              <a:rPr sz="545" b="1" dirty="0">
                <a:latin typeface="Arial"/>
                <a:cs typeface="Arial"/>
              </a:rPr>
              <a:t>in a </a:t>
            </a:r>
            <a:r>
              <a:rPr sz="545" b="1" spc="-3" dirty="0">
                <a:latin typeface="Arial"/>
                <a:cs typeface="Arial"/>
              </a:rPr>
              <a:t>regular </a:t>
            </a:r>
            <a:r>
              <a:rPr sz="545" b="1" dirty="0">
                <a:latin typeface="Arial"/>
                <a:cs typeface="Arial"/>
              </a:rPr>
              <a:t>path </a:t>
            </a:r>
            <a:r>
              <a:rPr sz="545" b="1" spc="-3" dirty="0">
                <a:latin typeface="Arial"/>
                <a:cs typeface="Arial"/>
              </a:rPr>
              <a:t>college </a:t>
            </a:r>
            <a:r>
              <a:rPr sz="545" b="1" dirty="0">
                <a:latin typeface="Arial"/>
                <a:cs typeface="Arial"/>
              </a:rPr>
              <a:t>or university program, including </a:t>
            </a:r>
            <a:r>
              <a:rPr sz="545" dirty="0">
                <a:latin typeface="Arial"/>
                <a:cs typeface="Arial"/>
              </a:rPr>
              <a:t>Télé-université </a:t>
            </a:r>
            <a:r>
              <a:rPr sz="545" b="1" spc="-3" dirty="0">
                <a:latin typeface="Arial"/>
                <a:cs typeface="Arial"/>
              </a:rPr>
              <a:t>and  </a:t>
            </a:r>
            <a:r>
              <a:rPr sz="545" spc="-3" dirty="0">
                <a:latin typeface="Arial"/>
                <a:cs typeface="Arial"/>
              </a:rPr>
              <a:t>Cégep </a:t>
            </a:r>
            <a:r>
              <a:rPr sz="545" dirty="0">
                <a:latin typeface="Arial"/>
                <a:cs typeface="Arial"/>
              </a:rPr>
              <a:t>à </a:t>
            </a:r>
            <a:r>
              <a:rPr sz="545" spc="-3" dirty="0">
                <a:latin typeface="Arial"/>
                <a:cs typeface="Arial"/>
              </a:rPr>
              <a:t>distance </a:t>
            </a:r>
            <a:r>
              <a:rPr sz="545" b="1" dirty="0">
                <a:latin typeface="Arial"/>
                <a:cs typeface="Arial"/>
              </a:rPr>
              <a:t>programs, in </a:t>
            </a:r>
            <a:r>
              <a:rPr sz="545" b="1" spc="-3" dirty="0">
                <a:latin typeface="Arial"/>
                <a:cs typeface="Arial"/>
              </a:rPr>
              <a:t>2020-2021. </a:t>
            </a:r>
            <a:r>
              <a:rPr sz="545" b="1" dirty="0">
                <a:latin typeface="Arial"/>
                <a:cs typeface="Arial"/>
              </a:rPr>
              <a:t>If </a:t>
            </a:r>
            <a:r>
              <a:rPr sz="545" b="1" spc="-3" dirty="0">
                <a:latin typeface="Arial"/>
                <a:cs typeface="Arial"/>
              </a:rPr>
              <a:t>you </a:t>
            </a:r>
            <a:r>
              <a:rPr sz="545" b="1" dirty="0">
                <a:latin typeface="Arial"/>
                <a:cs typeface="Arial"/>
              </a:rPr>
              <a:t>will be </a:t>
            </a:r>
            <a:r>
              <a:rPr sz="545" b="1" spc="-3" dirty="0">
                <a:latin typeface="Arial"/>
                <a:cs typeface="Arial"/>
              </a:rPr>
              <a:t>enrolled </a:t>
            </a:r>
            <a:r>
              <a:rPr sz="545" b="1" dirty="0">
                <a:latin typeface="Arial"/>
                <a:cs typeface="Arial"/>
              </a:rPr>
              <a:t>in a </a:t>
            </a:r>
            <a:r>
              <a:rPr sz="545" b="1" spc="-3" dirty="0">
                <a:latin typeface="Arial"/>
                <a:cs typeface="Arial"/>
              </a:rPr>
              <a:t>secondary school vocational training </a:t>
            </a:r>
            <a:r>
              <a:rPr sz="545" b="1" dirty="0">
                <a:latin typeface="Arial"/>
                <a:cs typeface="Arial"/>
              </a:rPr>
              <a:t>program, a </a:t>
            </a:r>
            <a:r>
              <a:rPr sz="545" b="1" spc="-3" dirty="0">
                <a:latin typeface="Arial"/>
                <a:cs typeface="Arial"/>
              </a:rPr>
              <a:t>college  continuing education </a:t>
            </a:r>
            <a:r>
              <a:rPr sz="545" b="1" dirty="0">
                <a:latin typeface="Arial"/>
                <a:cs typeface="Arial"/>
              </a:rPr>
              <a:t>program or a </a:t>
            </a:r>
            <a:r>
              <a:rPr sz="545" b="1" spc="-3" dirty="0">
                <a:latin typeface="Arial"/>
                <a:cs typeface="Arial"/>
              </a:rPr>
              <a:t>college </a:t>
            </a:r>
            <a:r>
              <a:rPr sz="545" b="1" dirty="0">
                <a:latin typeface="Arial"/>
                <a:cs typeface="Arial"/>
              </a:rPr>
              <a:t>intensive or </a:t>
            </a:r>
            <a:r>
              <a:rPr sz="545" b="1" spc="-3" dirty="0">
                <a:latin typeface="Arial"/>
                <a:cs typeface="Arial"/>
              </a:rPr>
              <a:t>accelerated </a:t>
            </a:r>
            <a:r>
              <a:rPr sz="545" b="1" dirty="0">
                <a:latin typeface="Arial"/>
                <a:cs typeface="Arial"/>
              </a:rPr>
              <a:t>program, </a:t>
            </a:r>
            <a:r>
              <a:rPr sz="545" b="1" spc="-3" dirty="0">
                <a:latin typeface="Arial"/>
                <a:cs typeface="Arial"/>
              </a:rPr>
              <a:t>you must </a:t>
            </a:r>
            <a:r>
              <a:rPr sz="545" b="1" dirty="0">
                <a:latin typeface="Arial"/>
                <a:cs typeface="Arial"/>
              </a:rPr>
              <a:t>fill out </a:t>
            </a:r>
            <a:r>
              <a:rPr sz="545" b="1" spc="-3" dirty="0">
                <a:latin typeface="Arial"/>
                <a:cs typeface="Arial"/>
              </a:rPr>
              <a:t>section 3B </a:t>
            </a:r>
            <a:r>
              <a:rPr sz="545" b="1" dirty="0">
                <a:latin typeface="Arial"/>
                <a:cs typeface="Arial"/>
              </a:rPr>
              <a:t>on page</a:t>
            </a:r>
            <a:r>
              <a:rPr sz="545" b="1" spc="-24" dirty="0">
                <a:latin typeface="Arial"/>
                <a:cs typeface="Arial"/>
              </a:rPr>
              <a:t> </a:t>
            </a:r>
            <a:r>
              <a:rPr sz="545" b="1" spc="-3" dirty="0">
                <a:latin typeface="Arial"/>
                <a:cs typeface="Arial"/>
              </a:rPr>
              <a:t>4.</a:t>
            </a:r>
            <a:endParaRPr sz="545">
              <a:latin typeface="Arial"/>
              <a:cs typeface="Arial"/>
            </a:endParaRPr>
          </a:p>
          <a:p>
            <a:pPr>
              <a:spcBef>
                <a:spcPts val="17"/>
              </a:spcBef>
            </a:pPr>
            <a:endParaRPr sz="477">
              <a:latin typeface="Times New Roman"/>
              <a:cs typeface="Times New Roman"/>
            </a:endParaRPr>
          </a:p>
          <a:p>
            <a:pPr marL="115596"/>
            <a:r>
              <a:rPr sz="682" b="1" dirty="0">
                <a:solidFill>
                  <a:srgbClr val="006EB7"/>
                </a:solidFill>
                <a:latin typeface="Arial"/>
                <a:cs typeface="Arial"/>
              </a:rPr>
              <a:t>Part-time </a:t>
            </a: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studies </a:t>
            </a:r>
            <a:r>
              <a:rPr sz="682" b="1" dirty="0">
                <a:solidFill>
                  <a:srgbClr val="006EB7"/>
                </a:solidFill>
                <a:latin typeface="Arial"/>
                <a:cs typeface="Arial"/>
              </a:rPr>
              <a:t>pursued prior </a:t>
            </a: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to start </a:t>
            </a:r>
            <a:r>
              <a:rPr sz="682" b="1" dirty="0">
                <a:solidFill>
                  <a:srgbClr val="006EB7"/>
                </a:solidFill>
                <a:latin typeface="Arial"/>
                <a:cs typeface="Arial"/>
              </a:rPr>
              <a:t>of </a:t>
            </a: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full-time studies </a:t>
            </a:r>
            <a:r>
              <a:rPr sz="682" b="1" dirty="0">
                <a:solidFill>
                  <a:srgbClr val="006EB7"/>
                </a:solidFill>
                <a:latin typeface="Arial"/>
                <a:cs typeface="Arial"/>
              </a:rPr>
              <a:t>in</a:t>
            </a: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 2020-2021</a:t>
            </a:r>
            <a:endParaRPr sz="682">
              <a:latin typeface="Arial"/>
              <a:cs typeface="Arial"/>
            </a:endParaRPr>
          </a:p>
          <a:p>
            <a:pPr marL="115596" marR="144169">
              <a:spcBef>
                <a:spcPts val="279"/>
              </a:spcBef>
            </a:pP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information provided in </a:t>
            </a:r>
            <a:r>
              <a:rPr sz="545" dirty="0">
                <a:latin typeface="Arial"/>
                <a:cs typeface="Arial"/>
              </a:rPr>
              <a:t>this subsection </a:t>
            </a:r>
            <a:r>
              <a:rPr sz="545" spc="-3" dirty="0">
                <a:latin typeface="Arial"/>
                <a:cs typeface="Arial"/>
              </a:rPr>
              <a:t>will enable us </a:t>
            </a:r>
            <a:r>
              <a:rPr sz="545" dirty="0">
                <a:latin typeface="Arial"/>
                <a:cs typeface="Arial"/>
              </a:rPr>
              <a:t>to </a:t>
            </a:r>
            <a:r>
              <a:rPr sz="545" spc="-3" dirty="0">
                <a:latin typeface="Arial"/>
                <a:cs typeface="Arial"/>
              </a:rPr>
              <a:t>determine if </a:t>
            </a:r>
            <a:r>
              <a:rPr sz="545" dirty="0">
                <a:latin typeface="Arial"/>
                <a:cs typeface="Arial"/>
              </a:rPr>
              <a:t>you </a:t>
            </a:r>
            <a:r>
              <a:rPr sz="545" spc="-3" dirty="0">
                <a:latin typeface="Arial"/>
                <a:cs typeface="Arial"/>
              </a:rPr>
              <a:t>are entitled </a:t>
            </a:r>
            <a:r>
              <a:rPr sz="545" dirty="0">
                <a:latin typeface="Arial"/>
                <a:cs typeface="Arial"/>
              </a:rPr>
              <a:t>to a contribution </a:t>
            </a:r>
            <a:r>
              <a:rPr sz="545" spc="-3" dirty="0">
                <a:latin typeface="Arial"/>
                <a:cs typeface="Arial"/>
              </a:rPr>
              <a:t>reduction with regard </a:t>
            </a:r>
            <a:r>
              <a:rPr sz="545" dirty="0">
                <a:latin typeface="Arial"/>
                <a:cs typeface="Arial"/>
              </a:rPr>
              <a:t>to </a:t>
            </a:r>
            <a:r>
              <a:rPr sz="545" spc="-3" dirty="0">
                <a:latin typeface="Arial"/>
                <a:cs typeface="Arial"/>
              </a:rPr>
              <a:t>part-time  </a:t>
            </a:r>
            <a:r>
              <a:rPr sz="545" dirty="0">
                <a:latin typeface="Arial"/>
                <a:cs typeface="Arial"/>
              </a:rPr>
              <a:t>studies </a:t>
            </a:r>
            <a:r>
              <a:rPr sz="545" spc="-3" dirty="0">
                <a:latin typeface="Arial"/>
                <a:cs typeface="Arial"/>
              </a:rPr>
              <a:t>pursued prior </a:t>
            </a:r>
            <a:r>
              <a:rPr sz="545" dirty="0">
                <a:latin typeface="Arial"/>
                <a:cs typeface="Arial"/>
              </a:rPr>
              <a:t>to the start </a:t>
            </a:r>
            <a:r>
              <a:rPr sz="545" spc="-3" dirty="0">
                <a:latin typeface="Arial"/>
                <a:cs typeface="Arial"/>
              </a:rPr>
              <a:t>of </a:t>
            </a:r>
            <a:r>
              <a:rPr sz="545" dirty="0">
                <a:latin typeface="Arial"/>
                <a:cs typeface="Arial"/>
              </a:rPr>
              <a:t>your full-time</a:t>
            </a:r>
            <a:r>
              <a:rPr sz="545" spc="-7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studies.</a:t>
            </a:r>
            <a:endParaRPr sz="545">
              <a:latin typeface="Arial"/>
              <a:cs typeface="Arial"/>
            </a:endParaRPr>
          </a:p>
          <a:p>
            <a:pPr marL="115596" marR="3464">
              <a:spcBef>
                <a:spcPts val="307"/>
              </a:spcBef>
            </a:pPr>
            <a:r>
              <a:rPr sz="545" spc="-20" dirty="0">
                <a:latin typeface="Arial"/>
                <a:cs typeface="Arial"/>
              </a:rPr>
              <a:t>You </a:t>
            </a:r>
            <a:r>
              <a:rPr sz="545" spc="-3" dirty="0">
                <a:latin typeface="Arial"/>
                <a:cs typeface="Arial"/>
              </a:rPr>
              <a:t>must </a:t>
            </a:r>
            <a:r>
              <a:rPr sz="545" dirty="0">
                <a:latin typeface="Arial"/>
                <a:cs typeface="Arial"/>
              </a:rPr>
              <a:t>fill </a:t>
            </a:r>
            <a:r>
              <a:rPr sz="545" spc="-3" dirty="0">
                <a:latin typeface="Arial"/>
                <a:cs typeface="Arial"/>
              </a:rPr>
              <a:t>out </a:t>
            </a:r>
            <a:r>
              <a:rPr sz="545" dirty="0">
                <a:latin typeface="Arial"/>
                <a:cs typeface="Arial"/>
              </a:rPr>
              <a:t>this subsection </a:t>
            </a:r>
            <a:r>
              <a:rPr sz="545" spc="-3" dirty="0">
                <a:latin typeface="Arial"/>
                <a:cs typeface="Arial"/>
              </a:rPr>
              <a:t>if </a:t>
            </a:r>
            <a:r>
              <a:rPr sz="545" dirty="0">
                <a:latin typeface="Arial"/>
                <a:cs typeface="Arial"/>
              </a:rPr>
              <a:t>you </a:t>
            </a:r>
            <a:r>
              <a:rPr sz="545" spc="-3" dirty="0">
                <a:latin typeface="Arial"/>
                <a:cs typeface="Arial"/>
              </a:rPr>
              <a:t>were enrolled, are enrolled or plan </a:t>
            </a:r>
            <a:r>
              <a:rPr sz="545" dirty="0">
                <a:latin typeface="Arial"/>
                <a:cs typeface="Arial"/>
              </a:rPr>
              <a:t>to </a:t>
            </a:r>
            <a:r>
              <a:rPr sz="545" spc="-3" dirty="0">
                <a:latin typeface="Arial"/>
                <a:cs typeface="Arial"/>
              </a:rPr>
              <a:t>enroll in </a:t>
            </a:r>
            <a:r>
              <a:rPr sz="545" dirty="0">
                <a:latin typeface="Arial"/>
                <a:cs typeface="Arial"/>
              </a:rPr>
              <a:t>a </a:t>
            </a:r>
            <a:r>
              <a:rPr sz="545" spc="-3" dirty="0">
                <a:latin typeface="Arial"/>
                <a:cs typeface="Arial"/>
              </a:rPr>
              <a:t>university program in </a:t>
            </a:r>
            <a:r>
              <a:rPr sz="545" b="1" dirty="0">
                <a:latin typeface="Arial"/>
                <a:cs typeface="Arial"/>
              </a:rPr>
              <a:t>less </a:t>
            </a:r>
            <a:r>
              <a:rPr sz="545" b="1" spc="-3" dirty="0">
                <a:latin typeface="Arial"/>
                <a:cs typeface="Arial"/>
              </a:rPr>
              <a:t>than 12 credits </a:t>
            </a:r>
            <a:r>
              <a:rPr sz="545" spc="-3" dirty="0">
                <a:latin typeface="Arial"/>
                <a:cs typeface="Arial"/>
              </a:rPr>
              <a:t>or in </a:t>
            </a:r>
            <a:r>
              <a:rPr sz="545" dirty="0">
                <a:latin typeface="Arial"/>
                <a:cs typeface="Arial"/>
              </a:rPr>
              <a:t>a college  </a:t>
            </a:r>
            <a:r>
              <a:rPr sz="545" spc="-3" dirty="0">
                <a:latin typeface="Arial"/>
                <a:cs typeface="Arial"/>
              </a:rPr>
              <a:t>program in </a:t>
            </a:r>
            <a:r>
              <a:rPr sz="545" b="1" dirty="0">
                <a:latin typeface="Arial"/>
                <a:cs typeface="Arial"/>
              </a:rPr>
              <a:t>less </a:t>
            </a:r>
            <a:r>
              <a:rPr sz="545" b="1" spc="-3" dirty="0">
                <a:latin typeface="Arial"/>
                <a:cs typeface="Arial"/>
              </a:rPr>
              <a:t>than 180 course </a:t>
            </a:r>
            <a:r>
              <a:rPr sz="545" b="1" dirty="0">
                <a:latin typeface="Arial"/>
                <a:cs typeface="Arial"/>
              </a:rPr>
              <a:t>hours </a:t>
            </a:r>
            <a:r>
              <a:rPr sz="545" spc="-3" dirty="0">
                <a:latin typeface="Arial"/>
                <a:cs typeface="Arial"/>
              </a:rPr>
              <a:t>during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4-month period preceding </a:t>
            </a:r>
            <a:r>
              <a:rPr sz="545" dirty="0">
                <a:latin typeface="Arial"/>
                <a:cs typeface="Arial"/>
              </a:rPr>
              <a:t>the start </a:t>
            </a:r>
            <a:r>
              <a:rPr sz="545" spc="-3" dirty="0">
                <a:latin typeface="Arial"/>
                <a:cs typeface="Arial"/>
              </a:rPr>
              <a:t>of </a:t>
            </a:r>
            <a:r>
              <a:rPr sz="545" dirty="0">
                <a:latin typeface="Arial"/>
                <a:cs typeface="Arial"/>
              </a:rPr>
              <a:t>your full-time studies </a:t>
            </a:r>
            <a:r>
              <a:rPr sz="545" spc="-3" dirty="0">
                <a:latin typeface="Arial"/>
                <a:cs typeface="Arial"/>
              </a:rPr>
              <a:t>in</a:t>
            </a:r>
            <a:r>
              <a:rPr sz="545" spc="-10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2020-2021.</a:t>
            </a:r>
            <a:endParaRPr sz="545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358494" y="1834507"/>
            <a:ext cx="1425719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Name of educational institution (See </a:t>
            </a:r>
            <a:r>
              <a:rPr sz="477" dirty="0">
                <a:latin typeface="Arial"/>
                <a:cs typeface="Arial"/>
              </a:rPr>
              <a:t>Guide, </a:t>
            </a:r>
            <a:r>
              <a:rPr sz="477" spc="-3" dirty="0">
                <a:latin typeface="Arial"/>
                <a:cs typeface="Arial"/>
              </a:rPr>
              <a:t>page</a:t>
            </a:r>
            <a:r>
              <a:rPr sz="477" spc="-41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6.)</a:t>
            </a:r>
            <a:endParaRPr sz="477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369750" y="1959891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" name="object 23"/>
          <p:cNvSpPr/>
          <p:nvPr/>
        </p:nvSpPr>
        <p:spPr>
          <a:xfrm>
            <a:off x="2369750" y="2056748"/>
            <a:ext cx="2182091" cy="0"/>
          </a:xfrm>
          <a:custGeom>
            <a:avLst/>
            <a:gdLst/>
            <a:ahLst/>
            <a:cxnLst/>
            <a:rect l="l" t="t" r="r" b="b"/>
            <a:pathLst>
              <a:path w="3200400">
                <a:moveTo>
                  <a:pt x="0" y="0"/>
                </a:moveTo>
                <a:lnTo>
                  <a:pt x="320040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" name="object 24"/>
          <p:cNvSpPr/>
          <p:nvPr/>
        </p:nvSpPr>
        <p:spPr>
          <a:xfrm>
            <a:off x="4549244" y="1959891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" name="object 25"/>
          <p:cNvSpPr txBox="1"/>
          <p:nvPr/>
        </p:nvSpPr>
        <p:spPr>
          <a:xfrm>
            <a:off x="4590904" y="1834507"/>
            <a:ext cx="162358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Code</a:t>
            </a:r>
            <a:endParaRPr sz="477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602161" y="1959891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" name="object 27"/>
          <p:cNvSpPr/>
          <p:nvPr/>
        </p:nvSpPr>
        <p:spPr>
          <a:xfrm>
            <a:off x="4703472" y="200250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" name="object 28"/>
          <p:cNvSpPr/>
          <p:nvPr/>
        </p:nvSpPr>
        <p:spPr>
          <a:xfrm>
            <a:off x="4602161" y="2056748"/>
            <a:ext cx="605270" cy="0"/>
          </a:xfrm>
          <a:custGeom>
            <a:avLst/>
            <a:gdLst/>
            <a:ahLst/>
            <a:cxnLst/>
            <a:rect l="l" t="t" r="r" b="b"/>
            <a:pathLst>
              <a:path w="887729">
                <a:moveTo>
                  <a:pt x="0" y="0"/>
                </a:moveTo>
                <a:lnTo>
                  <a:pt x="88773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9" name="object 29"/>
          <p:cNvSpPr/>
          <p:nvPr/>
        </p:nvSpPr>
        <p:spPr>
          <a:xfrm>
            <a:off x="4804783" y="200250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0" name="object 30"/>
          <p:cNvSpPr/>
          <p:nvPr/>
        </p:nvSpPr>
        <p:spPr>
          <a:xfrm>
            <a:off x="4906094" y="200250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1" name="object 31"/>
          <p:cNvSpPr/>
          <p:nvPr/>
        </p:nvSpPr>
        <p:spPr>
          <a:xfrm>
            <a:off x="5007406" y="200250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2" name="object 32"/>
          <p:cNvSpPr/>
          <p:nvPr/>
        </p:nvSpPr>
        <p:spPr>
          <a:xfrm>
            <a:off x="5108718" y="200250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3" name="object 33"/>
          <p:cNvSpPr/>
          <p:nvPr/>
        </p:nvSpPr>
        <p:spPr>
          <a:xfrm>
            <a:off x="5210028" y="1959891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4" name="object 34"/>
          <p:cNvSpPr/>
          <p:nvPr/>
        </p:nvSpPr>
        <p:spPr>
          <a:xfrm>
            <a:off x="5262946" y="1959891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5" name="object 35"/>
          <p:cNvSpPr/>
          <p:nvPr/>
        </p:nvSpPr>
        <p:spPr>
          <a:xfrm>
            <a:off x="5364257" y="200250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6" name="object 36"/>
          <p:cNvSpPr/>
          <p:nvPr/>
        </p:nvSpPr>
        <p:spPr>
          <a:xfrm>
            <a:off x="5262946" y="2056748"/>
            <a:ext cx="301336" cy="0"/>
          </a:xfrm>
          <a:custGeom>
            <a:avLst/>
            <a:gdLst/>
            <a:ahLst/>
            <a:cxnLst/>
            <a:rect l="l" t="t" r="r" b="b"/>
            <a:pathLst>
              <a:path w="441960">
                <a:moveTo>
                  <a:pt x="0" y="0"/>
                </a:moveTo>
                <a:lnTo>
                  <a:pt x="441959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7" name="object 37"/>
          <p:cNvSpPr/>
          <p:nvPr/>
        </p:nvSpPr>
        <p:spPr>
          <a:xfrm>
            <a:off x="5465568" y="200250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8" name="object 38"/>
          <p:cNvSpPr/>
          <p:nvPr/>
        </p:nvSpPr>
        <p:spPr>
          <a:xfrm>
            <a:off x="5566880" y="1959891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9" name="object 39"/>
          <p:cNvSpPr txBox="1"/>
          <p:nvPr/>
        </p:nvSpPr>
        <p:spPr>
          <a:xfrm>
            <a:off x="5251689" y="1760180"/>
            <a:ext cx="499197" cy="155579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marR="3464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Number of</a:t>
            </a:r>
            <a:r>
              <a:rPr sz="477" spc="-58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course  </a:t>
            </a:r>
            <a:r>
              <a:rPr sz="477" spc="-3" dirty="0">
                <a:latin typeface="Arial"/>
                <a:cs typeface="Arial"/>
              </a:rPr>
              <a:t>hours</a:t>
            </a:r>
            <a:r>
              <a:rPr sz="477" spc="-17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(college)</a:t>
            </a:r>
            <a:endParaRPr sz="477">
              <a:latin typeface="Arial"/>
              <a:cs typeface="Aria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5992906" y="1959891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1" name="object 41"/>
          <p:cNvSpPr/>
          <p:nvPr/>
        </p:nvSpPr>
        <p:spPr>
          <a:xfrm>
            <a:off x="6094218" y="200250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2" name="object 42"/>
          <p:cNvSpPr/>
          <p:nvPr/>
        </p:nvSpPr>
        <p:spPr>
          <a:xfrm>
            <a:off x="5992907" y="2056748"/>
            <a:ext cx="207818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3" name="object 43"/>
          <p:cNvSpPr/>
          <p:nvPr/>
        </p:nvSpPr>
        <p:spPr>
          <a:xfrm>
            <a:off x="6195580" y="1959891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4" name="object 44"/>
          <p:cNvSpPr txBox="1"/>
          <p:nvPr/>
        </p:nvSpPr>
        <p:spPr>
          <a:xfrm>
            <a:off x="5981651" y="1760180"/>
            <a:ext cx="495733" cy="155579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marR="3464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Number of</a:t>
            </a:r>
            <a:r>
              <a:rPr sz="477" spc="-58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credits  (university)</a:t>
            </a:r>
            <a:endParaRPr sz="477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363689" y="1992633"/>
            <a:ext cx="4345565" cy="1027164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3221096">
              <a:spcBef>
                <a:spcPts val="68"/>
              </a:spcBef>
              <a:tabLst>
                <a:tab pos="3857522" algn="l"/>
              </a:tabLst>
            </a:pPr>
            <a:r>
              <a:rPr sz="477" spc="-3" dirty="0">
                <a:latin typeface="Arial"/>
                <a:cs typeface="Arial"/>
              </a:rPr>
              <a:t>(Max.</a:t>
            </a:r>
            <a:r>
              <a:rPr sz="477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179 h)	(Max. </a:t>
            </a:r>
            <a:r>
              <a:rPr sz="477" spc="-20" dirty="0">
                <a:latin typeface="Arial"/>
                <a:cs typeface="Arial"/>
              </a:rPr>
              <a:t>11</a:t>
            </a:r>
            <a:r>
              <a:rPr sz="477" spc="-27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credits)</a:t>
            </a:r>
            <a:endParaRPr sz="477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545">
              <a:latin typeface="Times New Roman"/>
              <a:cs typeface="Times New Roman"/>
            </a:endParaRPr>
          </a:p>
          <a:p>
            <a:pPr marL="8659">
              <a:spcBef>
                <a:spcPts val="467"/>
              </a:spcBef>
              <a:tabLst>
                <a:tab pos="3967057" algn="l"/>
                <a:tab pos="4247604" algn="l"/>
              </a:tabLst>
            </a:pPr>
            <a:r>
              <a:rPr sz="545" spc="-3" dirty="0">
                <a:latin typeface="Arial"/>
                <a:cs typeface="Arial"/>
              </a:rPr>
              <a:t>Di</a:t>
            </a:r>
            <a:r>
              <a:rPr sz="545" dirty="0">
                <a:latin typeface="Arial"/>
                <a:cs typeface="Arial"/>
              </a:rPr>
              <a:t>d</a:t>
            </a:r>
            <a:r>
              <a:rPr sz="545" spc="-3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you, </a:t>
            </a:r>
            <a:r>
              <a:rPr sz="545" spc="-3" dirty="0">
                <a:latin typeface="Arial"/>
                <a:cs typeface="Arial"/>
              </a:rPr>
              <a:t>d</a:t>
            </a:r>
            <a:r>
              <a:rPr sz="545" dirty="0">
                <a:latin typeface="Arial"/>
                <a:cs typeface="Arial"/>
              </a:rPr>
              <a:t>o</a:t>
            </a:r>
            <a:r>
              <a:rPr sz="545" spc="-3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you </a:t>
            </a:r>
            <a:r>
              <a:rPr sz="545" spc="-3" dirty="0">
                <a:latin typeface="Arial"/>
                <a:cs typeface="Arial"/>
              </a:rPr>
              <a:t>o</a:t>
            </a:r>
            <a:r>
              <a:rPr sz="545" dirty="0">
                <a:latin typeface="Arial"/>
                <a:cs typeface="Arial"/>
              </a:rPr>
              <a:t>r</a:t>
            </a:r>
            <a:r>
              <a:rPr sz="545" spc="-3" dirty="0">
                <a:latin typeface="Arial"/>
                <a:cs typeface="Arial"/>
              </a:rPr>
              <a:t> wil</a:t>
            </a:r>
            <a:r>
              <a:rPr sz="545" dirty="0">
                <a:latin typeface="Arial"/>
                <a:cs typeface="Arial"/>
              </a:rPr>
              <a:t>l</a:t>
            </a:r>
            <a:r>
              <a:rPr sz="545" spc="-3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you </a:t>
            </a:r>
            <a:r>
              <a:rPr sz="545" spc="-3" dirty="0">
                <a:latin typeface="Arial"/>
                <a:cs typeface="Arial"/>
              </a:rPr>
              <a:t>resid</a:t>
            </a:r>
            <a:r>
              <a:rPr sz="545" dirty="0">
                <a:latin typeface="Arial"/>
                <a:cs typeface="Arial"/>
              </a:rPr>
              <a:t>e </a:t>
            </a:r>
            <a:r>
              <a:rPr sz="545" spc="-3" dirty="0">
                <a:latin typeface="Arial"/>
                <a:cs typeface="Arial"/>
              </a:rPr>
              <a:t>a</a:t>
            </a:r>
            <a:r>
              <a:rPr sz="545" dirty="0">
                <a:latin typeface="Arial"/>
                <a:cs typeface="Arial"/>
              </a:rPr>
              <a:t>t</a:t>
            </a:r>
            <a:r>
              <a:rPr sz="545" spc="-3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your </a:t>
            </a:r>
            <a:r>
              <a:rPr sz="545" spc="-3" dirty="0">
                <a:latin typeface="Arial"/>
                <a:cs typeface="Arial"/>
              </a:rPr>
              <a:t>parents</a:t>
            </a:r>
            <a:r>
              <a:rPr sz="545" dirty="0">
                <a:latin typeface="Arial"/>
                <a:cs typeface="Arial"/>
              </a:rPr>
              <a:t>’</a:t>
            </a:r>
            <a:r>
              <a:rPr sz="545" spc="-20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o</a:t>
            </a:r>
            <a:r>
              <a:rPr sz="545" dirty="0">
                <a:latin typeface="Arial"/>
                <a:cs typeface="Arial"/>
              </a:rPr>
              <a:t>r</a:t>
            </a:r>
            <a:r>
              <a:rPr sz="545" spc="-3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sponso</a:t>
            </a:r>
            <a:r>
              <a:rPr sz="545" spc="17" dirty="0">
                <a:latin typeface="Arial"/>
                <a:cs typeface="Arial"/>
              </a:rPr>
              <a:t>r</a:t>
            </a:r>
            <a:r>
              <a:rPr sz="545" spc="-10" dirty="0">
                <a:latin typeface="Arial"/>
                <a:cs typeface="Arial"/>
              </a:rPr>
              <a:t>’</a:t>
            </a:r>
            <a:r>
              <a:rPr sz="545" dirty="0">
                <a:latin typeface="Arial"/>
                <a:cs typeface="Arial"/>
              </a:rPr>
              <a:t>s </a:t>
            </a:r>
            <a:r>
              <a:rPr sz="545" spc="-3" dirty="0">
                <a:latin typeface="Arial"/>
                <a:cs typeface="Arial"/>
              </a:rPr>
              <a:t>residenc</a:t>
            </a:r>
            <a:r>
              <a:rPr sz="545" dirty="0">
                <a:latin typeface="Arial"/>
                <a:cs typeface="Arial"/>
              </a:rPr>
              <a:t>e </a:t>
            </a:r>
            <a:r>
              <a:rPr sz="545" spc="-3" dirty="0">
                <a:latin typeface="Arial"/>
                <a:cs typeface="Arial"/>
              </a:rPr>
              <a:t>durin</a:t>
            </a:r>
            <a:r>
              <a:rPr sz="545" dirty="0">
                <a:latin typeface="Arial"/>
                <a:cs typeface="Arial"/>
              </a:rPr>
              <a:t>g</a:t>
            </a:r>
            <a:r>
              <a:rPr sz="545" spc="-3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this </a:t>
            </a:r>
            <a:r>
              <a:rPr sz="545" spc="-3" dirty="0">
                <a:latin typeface="Arial"/>
                <a:cs typeface="Arial"/>
              </a:rPr>
              <a:t>period</a:t>
            </a:r>
            <a:r>
              <a:rPr sz="545" dirty="0">
                <a:latin typeface="Arial"/>
                <a:cs typeface="Arial"/>
              </a:rPr>
              <a:t>?</a:t>
            </a:r>
            <a:r>
              <a:rPr sz="545" spc="-58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...................................................	</a:t>
            </a:r>
            <a:r>
              <a:rPr sz="545" spc="-51" dirty="0">
                <a:latin typeface="Arial"/>
                <a:cs typeface="Arial"/>
              </a:rPr>
              <a:t>Y</a:t>
            </a:r>
            <a:r>
              <a:rPr sz="545" spc="-3" dirty="0">
                <a:latin typeface="Arial"/>
                <a:cs typeface="Arial"/>
              </a:rPr>
              <a:t>e</a:t>
            </a:r>
            <a:r>
              <a:rPr sz="545" dirty="0">
                <a:latin typeface="Arial"/>
                <a:cs typeface="Arial"/>
              </a:rPr>
              <a:t>s	</a:t>
            </a:r>
            <a:r>
              <a:rPr sz="545" spc="-3" dirty="0">
                <a:latin typeface="Arial"/>
                <a:cs typeface="Arial"/>
              </a:rPr>
              <a:t>No</a:t>
            </a:r>
            <a:endParaRPr sz="545">
              <a:latin typeface="Arial"/>
              <a:cs typeface="Arial"/>
            </a:endParaRPr>
          </a:p>
          <a:p>
            <a:pPr marL="8659" marR="12122">
              <a:spcBef>
                <a:spcPts val="307"/>
              </a:spcBef>
            </a:pPr>
            <a:r>
              <a:rPr sz="545" dirty="0">
                <a:latin typeface="Arial"/>
                <a:cs typeface="Arial"/>
              </a:rPr>
              <a:t>If you </a:t>
            </a:r>
            <a:r>
              <a:rPr sz="545" spc="-3" dirty="0">
                <a:latin typeface="Arial"/>
                <a:cs typeface="Arial"/>
              </a:rPr>
              <a:t>pursued, are pursuing or plan </a:t>
            </a:r>
            <a:r>
              <a:rPr sz="545" dirty="0">
                <a:latin typeface="Arial"/>
                <a:cs typeface="Arial"/>
              </a:rPr>
              <a:t>to </a:t>
            </a:r>
            <a:r>
              <a:rPr sz="545" spc="-3" dirty="0">
                <a:latin typeface="Arial"/>
                <a:cs typeface="Arial"/>
              </a:rPr>
              <a:t>pursue part-time </a:t>
            </a:r>
            <a:r>
              <a:rPr sz="545" dirty="0">
                <a:latin typeface="Arial"/>
                <a:cs typeface="Arial"/>
              </a:rPr>
              <a:t>studies </a:t>
            </a:r>
            <a:r>
              <a:rPr sz="545" spc="-3" dirty="0">
                <a:latin typeface="Arial"/>
                <a:cs typeface="Arial"/>
              </a:rPr>
              <a:t>in more </a:t>
            </a:r>
            <a:r>
              <a:rPr sz="545" dirty="0">
                <a:latin typeface="Arial"/>
                <a:cs typeface="Arial"/>
              </a:rPr>
              <a:t>than </a:t>
            </a:r>
            <a:r>
              <a:rPr sz="545" spc="-3" dirty="0">
                <a:latin typeface="Arial"/>
                <a:cs typeface="Arial"/>
              </a:rPr>
              <a:t>one educational institution during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4-month period prior </a:t>
            </a:r>
            <a:r>
              <a:rPr sz="545" dirty="0">
                <a:latin typeface="Arial"/>
                <a:cs typeface="Arial"/>
              </a:rPr>
              <a:t>to the  start </a:t>
            </a:r>
            <a:r>
              <a:rPr sz="545" spc="-3" dirty="0">
                <a:latin typeface="Arial"/>
                <a:cs typeface="Arial"/>
              </a:rPr>
              <a:t>of </a:t>
            </a:r>
            <a:r>
              <a:rPr sz="545" dirty="0">
                <a:latin typeface="Arial"/>
                <a:cs typeface="Arial"/>
              </a:rPr>
              <a:t>your full-time studies, see </a:t>
            </a:r>
            <a:r>
              <a:rPr sz="545" spc="-3" dirty="0">
                <a:latin typeface="Arial"/>
                <a:cs typeface="Arial"/>
              </a:rPr>
              <a:t>page </a:t>
            </a:r>
            <a:r>
              <a:rPr sz="545" dirty="0">
                <a:latin typeface="Arial"/>
                <a:cs typeface="Arial"/>
              </a:rPr>
              <a:t>6 </a:t>
            </a:r>
            <a:r>
              <a:rPr sz="545" spc="-3" dirty="0">
                <a:latin typeface="Arial"/>
                <a:cs typeface="Arial"/>
              </a:rPr>
              <a:t>of </a:t>
            </a:r>
            <a:r>
              <a:rPr sz="545" dirty="0">
                <a:latin typeface="Arial"/>
                <a:cs typeface="Arial"/>
              </a:rPr>
              <a:t>the</a:t>
            </a:r>
            <a:r>
              <a:rPr sz="545" spc="-10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Guide.</a:t>
            </a:r>
            <a:endParaRPr sz="545">
              <a:latin typeface="Arial"/>
              <a:cs typeface="Arial"/>
            </a:endParaRPr>
          </a:p>
          <a:p>
            <a:pPr>
              <a:spcBef>
                <a:spcPts val="17"/>
              </a:spcBef>
            </a:pPr>
            <a:endParaRPr sz="477">
              <a:latin typeface="Times New Roman"/>
              <a:cs typeface="Times New Roman"/>
            </a:endParaRPr>
          </a:p>
          <a:p>
            <a:pPr marL="8659"/>
            <a:r>
              <a:rPr sz="682" b="1" dirty="0">
                <a:solidFill>
                  <a:srgbClr val="006EB7"/>
                </a:solidFill>
                <a:latin typeface="Arial"/>
                <a:cs typeface="Arial"/>
              </a:rPr>
              <a:t>Full-time </a:t>
            </a: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studies </a:t>
            </a:r>
            <a:r>
              <a:rPr sz="682" b="1" dirty="0">
                <a:solidFill>
                  <a:srgbClr val="006EB7"/>
                </a:solidFill>
                <a:latin typeface="Arial"/>
                <a:cs typeface="Arial"/>
              </a:rPr>
              <a:t>or practicum in </a:t>
            </a: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2020-2021 (from </a:t>
            </a:r>
            <a:r>
              <a:rPr sz="682" b="1" dirty="0">
                <a:solidFill>
                  <a:srgbClr val="006EB7"/>
                </a:solidFill>
                <a:latin typeface="Arial"/>
                <a:cs typeface="Arial"/>
              </a:rPr>
              <a:t>September </a:t>
            </a: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1, 2020, to August 31,</a:t>
            </a:r>
            <a:r>
              <a:rPr sz="682" b="1" spc="-37" dirty="0">
                <a:solidFill>
                  <a:srgbClr val="006EB7"/>
                </a:solidFill>
                <a:latin typeface="Arial"/>
                <a:cs typeface="Arial"/>
              </a:rPr>
              <a:t> </a:t>
            </a: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2021)</a:t>
            </a:r>
            <a:endParaRPr sz="682">
              <a:latin typeface="Arial"/>
              <a:cs typeface="Arial"/>
            </a:endParaRPr>
          </a:p>
          <a:p>
            <a:pPr marL="8659" marR="77064">
              <a:spcBef>
                <a:spcPts val="279"/>
              </a:spcBef>
            </a:pPr>
            <a:r>
              <a:rPr sz="545" dirty="0">
                <a:latin typeface="Arial"/>
                <a:cs typeface="Arial"/>
              </a:rPr>
              <a:t>Educational </a:t>
            </a:r>
            <a:r>
              <a:rPr sz="545" spc="-3" dirty="0">
                <a:latin typeface="Arial"/>
                <a:cs typeface="Arial"/>
              </a:rPr>
              <a:t>information provided in </a:t>
            </a:r>
            <a:r>
              <a:rPr sz="545" dirty="0">
                <a:latin typeface="Arial"/>
                <a:cs typeface="Arial"/>
              </a:rPr>
              <a:t>this subsection </a:t>
            </a:r>
            <a:r>
              <a:rPr sz="545" spc="-3" dirty="0">
                <a:latin typeface="Arial"/>
                <a:cs typeface="Arial"/>
              </a:rPr>
              <a:t>will enable us </a:t>
            </a:r>
            <a:r>
              <a:rPr sz="545" dirty="0">
                <a:latin typeface="Arial"/>
                <a:cs typeface="Arial"/>
              </a:rPr>
              <a:t>to </a:t>
            </a:r>
            <a:r>
              <a:rPr sz="545" spc="-3" dirty="0">
                <a:latin typeface="Arial"/>
                <a:cs typeface="Arial"/>
              </a:rPr>
              <a:t>determine </a:t>
            </a:r>
            <a:r>
              <a:rPr sz="545" dirty="0">
                <a:latin typeface="Arial"/>
                <a:cs typeface="Arial"/>
              </a:rPr>
              <a:t>the study </a:t>
            </a:r>
            <a:r>
              <a:rPr sz="545" spc="-3" dirty="0">
                <a:latin typeface="Arial"/>
                <a:cs typeface="Arial"/>
              </a:rPr>
              <a:t>periods during which </a:t>
            </a:r>
            <a:r>
              <a:rPr sz="545" dirty="0">
                <a:latin typeface="Arial"/>
                <a:cs typeface="Arial"/>
              </a:rPr>
              <a:t>you </a:t>
            </a:r>
            <a:r>
              <a:rPr sz="545" spc="-3" dirty="0">
                <a:latin typeface="Arial"/>
                <a:cs typeface="Arial"/>
              </a:rPr>
              <a:t>will be </a:t>
            </a:r>
            <a:r>
              <a:rPr sz="545" dirty="0">
                <a:latin typeface="Arial"/>
                <a:cs typeface="Arial"/>
              </a:rPr>
              <a:t>studying full-time,  </a:t>
            </a:r>
            <a:r>
              <a:rPr sz="545" spc="-3" dirty="0">
                <a:latin typeface="Arial"/>
                <a:cs typeface="Arial"/>
              </a:rPr>
              <a:t>doing </a:t>
            </a:r>
            <a:r>
              <a:rPr sz="545" dirty="0">
                <a:latin typeface="Arial"/>
                <a:cs typeface="Arial"/>
              </a:rPr>
              <a:t>a full-time </a:t>
            </a:r>
            <a:r>
              <a:rPr sz="545" spc="-3" dirty="0">
                <a:latin typeface="Arial"/>
                <a:cs typeface="Arial"/>
              </a:rPr>
              <a:t>practicum or deemed </a:t>
            </a:r>
            <a:r>
              <a:rPr sz="545" dirty="0">
                <a:latin typeface="Arial"/>
                <a:cs typeface="Arial"/>
              </a:rPr>
              <a:t>to </a:t>
            </a:r>
            <a:r>
              <a:rPr sz="545" spc="-3" dirty="0">
                <a:latin typeface="Arial"/>
                <a:cs typeface="Arial"/>
              </a:rPr>
              <a:t>be </a:t>
            </a:r>
            <a:r>
              <a:rPr sz="545" dirty="0">
                <a:latin typeface="Arial"/>
                <a:cs typeface="Arial"/>
              </a:rPr>
              <a:t>studying</a:t>
            </a:r>
            <a:r>
              <a:rPr sz="545" spc="-7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full-time.</a:t>
            </a:r>
            <a:endParaRPr sz="545">
              <a:latin typeface="Arial"/>
              <a:cs typeface="Arial"/>
            </a:endParaRPr>
          </a:p>
          <a:p>
            <a:pPr marL="8659">
              <a:spcBef>
                <a:spcPts val="307"/>
              </a:spcBef>
            </a:pPr>
            <a:r>
              <a:rPr sz="545" spc="-20" dirty="0">
                <a:latin typeface="Arial"/>
                <a:cs typeface="Arial"/>
              </a:rPr>
              <a:t>You </a:t>
            </a:r>
            <a:r>
              <a:rPr sz="545" spc="-3" dirty="0">
                <a:latin typeface="Arial"/>
                <a:cs typeface="Arial"/>
              </a:rPr>
              <a:t>must provide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information requested </a:t>
            </a:r>
            <a:r>
              <a:rPr sz="545" dirty="0">
                <a:latin typeface="Arial"/>
                <a:cs typeface="Arial"/>
              </a:rPr>
              <a:t>for </a:t>
            </a:r>
            <a:r>
              <a:rPr sz="545" spc="-3" dirty="0">
                <a:latin typeface="Arial"/>
                <a:cs typeface="Arial"/>
              </a:rPr>
              <a:t>each </a:t>
            </a:r>
            <a:r>
              <a:rPr sz="545" dirty="0">
                <a:latin typeface="Arial"/>
                <a:cs typeface="Arial"/>
              </a:rPr>
              <a:t>study </a:t>
            </a:r>
            <a:r>
              <a:rPr sz="545" spc="-3" dirty="0">
                <a:latin typeface="Arial"/>
                <a:cs typeface="Arial"/>
              </a:rPr>
              <a:t>period (fall 2020, winter 2021 and </a:t>
            </a:r>
            <a:r>
              <a:rPr sz="545" dirty="0">
                <a:latin typeface="Arial"/>
                <a:cs typeface="Arial"/>
              </a:rPr>
              <a:t>summer</a:t>
            </a:r>
            <a:r>
              <a:rPr sz="545" spc="17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2021).</a:t>
            </a:r>
            <a:endParaRPr sz="545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363689" y="3016071"/>
            <a:ext cx="1068532" cy="274125"/>
          </a:xfrm>
          <a:prstGeom prst="rect">
            <a:avLst/>
          </a:prstGeom>
        </p:spPr>
        <p:txBody>
          <a:bodyPr vert="horz" wrap="square" lIns="0" tIns="56717" rIns="0" bIns="0" rtlCol="0">
            <a:spAutoFit/>
          </a:bodyPr>
          <a:lstStyle/>
          <a:p>
            <a:pPr marL="8659">
              <a:spcBef>
                <a:spcPts val="447"/>
              </a:spcBef>
            </a:pPr>
            <a:r>
              <a:rPr sz="682" b="1" dirty="0">
                <a:solidFill>
                  <a:srgbClr val="006EB7"/>
                </a:solidFill>
                <a:latin typeface="Arial"/>
                <a:cs typeface="Arial"/>
              </a:rPr>
              <a:t>Fall</a:t>
            </a: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 2020</a:t>
            </a:r>
            <a:endParaRPr sz="682">
              <a:latin typeface="Arial"/>
              <a:cs typeface="Arial"/>
            </a:endParaRPr>
          </a:p>
          <a:p>
            <a:pPr marL="8659">
              <a:spcBef>
                <a:spcPts val="266"/>
              </a:spcBef>
            </a:pPr>
            <a:r>
              <a:rPr sz="477" spc="-3" dirty="0">
                <a:latin typeface="Arial"/>
                <a:cs typeface="Arial"/>
              </a:rPr>
              <a:t>Name of program (See </a:t>
            </a:r>
            <a:r>
              <a:rPr sz="477" dirty="0">
                <a:latin typeface="Arial"/>
                <a:cs typeface="Arial"/>
              </a:rPr>
              <a:t>Guide, </a:t>
            </a:r>
            <a:r>
              <a:rPr sz="477" spc="-3" dirty="0">
                <a:latin typeface="Arial"/>
                <a:cs typeface="Arial"/>
              </a:rPr>
              <a:t>page</a:t>
            </a:r>
            <a:r>
              <a:rPr sz="477" spc="-44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6.)</a:t>
            </a:r>
            <a:endParaRPr sz="477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251629" y="3201995"/>
            <a:ext cx="162358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Code</a:t>
            </a:r>
            <a:endParaRPr sz="477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363690" y="3469561"/>
            <a:ext cx="1425719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Name of educational institution (See </a:t>
            </a:r>
            <a:r>
              <a:rPr sz="477" dirty="0">
                <a:latin typeface="Arial"/>
                <a:cs typeface="Arial"/>
              </a:rPr>
              <a:t>Guide, </a:t>
            </a:r>
            <a:r>
              <a:rPr sz="477" spc="-3" dirty="0">
                <a:latin typeface="Arial"/>
                <a:cs typeface="Arial"/>
              </a:rPr>
              <a:t>page</a:t>
            </a:r>
            <a:r>
              <a:rPr sz="477" spc="-41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6.)</a:t>
            </a:r>
            <a:endParaRPr sz="477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147738" y="3469561"/>
            <a:ext cx="162358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Code</a:t>
            </a:r>
            <a:endParaRPr sz="477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603180" y="3738859"/>
            <a:ext cx="106074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spc="-3" dirty="0">
                <a:latin typeface="Arial"/>
                <a:cs typeface="Arial"/>
              </a:rPr>
              <a:t>No</a:t>
            </a:r>
            <a:endParaRPr sz="545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363689" y="3699893"/>
            <a:ext cx="4157230" cy="830507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marR="71002">
              <a:lnSpc>
                <a:spcPct val="146900"/>
              </a:lnSpc>
              <a:spcBef>
                <a:spcPts val="68"/>
              </a:spcBef>
              <a:tabLst>
                <a:tab pos="3967057" algn="l"/>
              </a:tabLst>
            </a:pPr>
            <a:r>
              <a:rPr sz="545" dirty="0">
                <a:latin typeface="Arial"/>
                <a:cs typeface="Arial"/>
              </a:rPr>
              <a:t>Will you </a:t>
            </a:r>
            <a:r>
              <a:rPr sz="545" spc="-3" dirty="0">
                <a:latin typeface="Arial"/>
                <a:cs typeface="Arial"/>
              </a:rPr>
              <a:t>resid</a:t>
            </a:r>
            <a:r>
              <a:rPr sz="545" dirty="0">
                <a:latin typeface="Arial"/>
                <a:cs typeface="Arial"/>
              </a:rPr>
              <a:t>e </a:t>
            </a:r>
            <a:r>
              <a:rPr sz="545" spc="-3" dirty="0">
                <a:latin typeface="Arial"/>
                <a:cs typeface="Arial"/>
              </a:rPr>
              <a:t>a</a:t>
            </a:r>
            <a:r>
              <a:rPr sz="545" dirty="0">
                <a:latin typeface="Arial"/>
                <a:cs typeface="Arial"/>
              </a:rPr>
              <a:t>t</a:t>
            </a:r>
            <a:r>
              <a:rPr sz="545" spc="-3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your </a:t>
            </a:r>
            <a:r>
              <a:rPr sz="545" spc="-3" dirty="0">
                <a:latin typeface="Arial"/>
                <a:cs typeface="Arial"/>
              </a:rPr>
              <a:t>parents</a:t>
            </a:r>
            <a:r>
              <a:rPr sz="545" dirty="0">
                <a:latin typeface="Arial"/>
                <a:cs typeface="Arial"/>
              </a:rPr>
              <a:t>’</a:t>
            </a:r>
            <a:r>
              <a:rPr sz="545" spc="-20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o</a:t>
            </a:r>
            <a:r>
              <a:rPr sz="545" dirty="0">
                <a:latin typeface="Arial"/>
                <a:cs typeface="Arial"/>
              </a:rPr>
              <a:t>r</a:t>
            </a:r>
            <a:r>
              <a:rPr sz="545" spc="-3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sponso</a:t>
            </a:r>
            <a:r>
              <a:rPr sz="545" spc="17" dirty="0">
                <a:latin typeface="Arial"/>
                <a:cs typeface="Arial"/>
              </a:rPr>
              <a:t>r</a:t>
            </a:r>
            <a:r>
              <a:rPr sz="545" spc="-10" dirty="0">
                <a:latin typeface="Arial"/>
                <a:cs typeface="Arial"/>
              </a:rPr>
              <a:t>’</a:t>
            </a:r>
            <a:r>
              <a:rPr sz="545" dirty="0">
                <a:latin typeface="Arial"/>
                <a:cs typeface="Arial"/>
              </a:rPr>
              <a:t>s </a:t>
            </a:r>
            <a:r>
              <a:rPr sz="545" spc="-3" dirty="0">
                <a:latin typeface="Arial"/>
                <a:cs typeface="Arial"/>
              </a:rPr>
              <a:t>residenc</a:t>
            </a:r>
            <a:r>
              <a:rPr sz="545" dirty="0">
                <a:latin typeface="Arial"/>
                <a:cs typeface="Arial"/>
              </a:rPr>
              <a:t>e </a:t>
            </a:r>
            <a:r>
              <a:rPr sz="545" spc="-3" dirty="0">
                <a:latin typeface="Arial"/>
                <a:cs typeface="Arial"/>
              </a:rPr>
              <a:t>i</a:t>
            </a:r>
            <a:r>
              <a:rPr sz="545" dirty="0">
                <a:latin typeface="Arial"/>
                <a:cs typeface="Arial"/>
              </a:rPr>
              <a:t>n</a:t>
            </a:r>
            <a:r>
              <a:rPr sz="545" spc="-3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the fall </a:t>
            </a:r>
            <a:r>
              <a:rPr sz="545" spc="-3" dirty="0">
                <a:latin typeface="Arial"/>
                <a:cs typeface="Arial"/>
              </a:rPr>
              <a:t>o</a:t>
            </a:r>
            <a:r>
              <a:rPr sz="545" dirty="0">
                <a:latin typeface="Arial"/>
                <a:cs typeface="Arial"/>
              </a:rPr>
              <a:t>f</a:t>
            </a:r>
            <a:r>
              <a:rPr sz="545" spc="-3" dirty="0">
                <a:latin typeface="Arial"/>
                <a:cs typeface="Arial"/>
              </a:rPr>
              <a:t> 2020</a:t>
            </a:r>
            <a:r>
              <a:rPr sz="545" spc="27" dirty="0">
                <a:latin typeface="Arial"/>
                <a:cs typeface="Arial"/>
              </a:rPr>
              <a:t>?</a:t>
            </a:r>
            <a:r>
              <a:rPr sz="545" dirty="0">
                <a:latin typeface="Arial"/>
                <a:cs typeface="Arial"/>
              </a:rPr>
              <a:t>.................................................................................	</a:t>
            </a:r>
            <a:r>
              <a:rPr sz="545" spc="-51" dirty="0">
                <a:latin typeface="Arial"/>
                <a:cs typeface="Arial"/>
              </a:rPr>
              <a:t>Y</a:t>
            </a:r>
            <a:r>
              <a:rPr sz="545" spc="-3" dirty="0">
                <a:latin typeface="Arial"/>
                <a:cs typeface="Arial"/>
              </a:rPr>
              <a:t>es  </a:t>
            </a:r>
            <a:r>
              <a:rPr sz="545" dirty="0">
                <a:latin typeface="Arial"/>
                <a:cs typeface="Arial"/>
              </a:rPr>
              <a:t>If you </a:t>
            </a:r>
            <a:r>
              <a:rPr sz="545" spc="-3" dirty="0">
                <a:latin typeface="Arial"/>
                <a:cs typeface="Arial"/>
              </a:rPr>
              <a:t>are enrolled in one of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programs listed on page </a:t>
            </a:r>
            <a:r>
              <a:rPr sz="545" dirty="0">
                <a:latin typeface="Arial"/>
                <a:cs typeface="Arial"/>
              </a:rPr>
              <a:t>7 </a:t>
            </a:r>
            <a:r>
              <a:rPr sz="545" spc="-3" dirty="0">
                <a:latin typeface="Arial"/>
                <a:cs typeface="Arial"/>
              </a:rPr>
              <a:t>of </a:t>
            </a:r>
            <a:r>
              <a:rPr sz="545" dirty="0">
                <a:latin typeface="Arial"/>
                <a:cs typeface="Arial"/>
              </a:rPr>
              <a:t>the Guide, </a:t>
            </a:r>
            <a:r>
              <a:rPr sz="545" spc="-3" dirty="0">
                <a:latin typeface="Arial"/>
                <a:cs typeface="Arial"/>
              </a:rPr>
              <a:t>please </a:t>
            </a:r>
            <a:r>
              <a:rPr sz="545" dirty="0">
                <a:latin typeface="Arial"/>
                <a:cs typeface="Arial"/>
              </a:rPr>
              <a:t>specify </a:t>
            </a:r>
            <a:r>
              <a:rPr sz="545" spc="-3" dirty="0">
                <a:latin typeface="Arial"/>
                <a:cs typeface="Arial"/>
              </a:rPr>
              <a:t>which </a:t>
            </a:r>
            <a:r>
              <a:rPr sz="545" dirty="0">
                <a:latin typeface="Arial"/>
                <a:cs typeface="Arial"/>
              </a:rPr>
              <a:t>year </a:t>
            </a:r>
            <a:r>
              <a:rPr sz="545" spc="-3" dirty="0">
                <a:latin typeface="Arial"/>
                <a:cs typeface="Arial"/>
              </a:rPr>
              <a:t>of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program</a:t>
            </a:r>
            <a:r>
              <a:rPr sz="545" spc="-17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you</a:t>
            </a:r>
            <a:endParaRPr sz="545">
              <a:latin typeface="Arial"/>
              <a:cs typeface="Arial"/>
            </a:endParaRPr>
          </a:p>
          <a:p>
            <a:pPr marL="8659"/>
            <a:r>
              <a:rPr sz="545" spc="-3" dirty="0">
                <a:latin typeface="Arial"/>
                <a:cs typeface="Arial"/>
              </a:rPr>
              <a:t>will be pursuing in </a:t>
            </a:r>
            <a:r>
              <a:rPr sz="545" dirty="0">
                <a:latin typeface="Arial"/>
                <a:cs typeface="Arial"/>
              </a:rPr>
              <a:t>the fall </a:t>
            </a:r>
            <a:r>
              <a:rPr sz="545" spc="-3" dirty="0">
                <a:latin typeface="Arial"/>
                <a:cs typeface="Arial"/>
              </a:rPr>
              <a:t>of 2020.</a:t>
            </a:r>
            <a:r>
              <a:rPr sz="545" spc="-78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................................................................................................................................................................</a:t>
            </a:r>
            <a:endParaRPr sz="545">
              <a:latin typeface="Arial"/>
              <a:cs typeface="Arial"/>
            </a:endParaRPr>
          </a:p>
          <a:p>
            <a:pPr marL="8659" marR="1719650">
              <a:lnSpc>
                <a:spcPct val="146800"/>
              </a:lnSpc>
            </a:pPr>
            <a:r>
              <a:rPr sz="545" b="1" dirty="0">
                <a:latin typeface="Arial"/>
                <a:cs typeface="Arial"/>
              </a:rPr>
              <a:t>Indicate what </a:t>
            </a:r>
            <a:r>
              <a:rPr sz="545" b="1" spc="-3" dirty="0">
                <a:latin typeface="Arial"/>
                <a:cs typeface="Arial"/>
              </a:rPr>
              <a:t>you </a:t>
            </a:r>
            <a:r>
              <a:rPr sz="545" b="1" dirty="0">
                <a:latin typeface="Arial"/>
                <a:cs typeface="Arial"/>
              </a:rPr>
              <a:t>plan </a:t>
            </a:r>
            <a:r>
              <a:rPr sz="545" b="1" spc="-3" dirty="0">
                <a:latin typeface="Arial"/>
                <a:cs typeface="Arial"/>
              </a:rPr>
              <a:t>to </a:t>
            </a:r>
            <a:r>
              <a:rPr sz="545" b="1" dirty="0">
                <a:latin typeface="Arial"/>
                <a:cs typeface="Arial"/>
              </a:rPr>
              <a:t>be doing in </a:t>
            </a:r>
            <a:r>
              <a:rPr sz="545" b="1" spc="-3" dirty="0">
                <a:latin typeface="Arial"/>
                <a:cs typeface="Arial"/>
              </a:rPr>
              <a:t>the fall </a:t>
            </a:r>
            <a:r>
              <a:rPr sz="545" b="1" dirty="0">
                <a:latin typeface="Arial"/>
                <a:cs typeface="Arial"/>
              </a:rPr>
              <a:t>of </a:t>
            </a:r>
            <a:r>
              <a:rPr sz="545" b="1" spc="-3" dirty="0">
                <a:latin typeface="Arial"/>
                <a:cs typeface="Arial"/>
              </a:rPr>
              <a:t>2020. Check </a:t>
            </a:r>
            <a:r>
              <a:rPr sz="545" b="1" dirty="0">
                <a:latin typeface="Arial"/>
                <a:cs typeface="Arial"/>
              </a:rPr>
              <a:t>one box </a:t>
            </a:r>
            <a:r>
              <a:rPr sz="545" b="1" spc="-10" dirty="0">
                <a:latin typeface="Arial"/>
                <a:cs typeface="Arial"/>
              </a:rPr>
              <a:t>only.  </a:t>
            </a:r>
            <a:r>
              <a:rPr sz="545" b="1" spc="-3" dirty="0">
                <a:latin typeface="Arial"/>
                <a:cs typeface="Arial"/>
              </a:rPr>
              <a:t>College</a:t>
            </a:r>
            <a:r>
              <a:rPr sz="545" b="1" spc="-7" dirty="0">
                <a:latin typeface="Arial"/>
                <a:cs typeface="Arial"/>
              </a:rPr>
              <a:t> </a:t>
            </a:r>
            <a:r>
              <a:rPr sz="545" b="1" spc="-3" dirty="0">
                <a:latin typeface="Arial"/>
                <a:cs typeface="Arial"/>
              </a:rPr>
              <a:t>education</a:t>
            </a:r>
            <a:endParaRPr sz="545">
              <a:latin typeface="Arial"/>
              <a:cs typeface="Arial"/>
            </a:endParaRPr>
          </a:p>
          <a:p>
            <a:pPr marL="112565">
              <a:spcBef>
                <a:spcPts val="307"/>
              </a:spcBef>
              <a:tabLst>
                <a:tab pos="1107901" algn="l"/>
              </a:tabLst>
            </a:pPr>
            <a:r>
              <a:rPr sz="545" dirty="0">
                <a:latin typeface="Arial"/>
                <a:cs typeface="Arial"/>
              </a:rPr>
              <a:t>Full-time studies	Full-time </a:t>
            </a:r>
            <a:r>
              <a:rPr sz="545" spc="-3" dirty="0">
                <a:latin typeface="Arial"/>
                <a:cs typeface="Arial"/>
              </a:rPr>
              <a:t>practicum (work-study program or other)</a:t>
            </a:r>
            <a:endParaRPr sz="545">
              <a:latin typeface="Arial"/>
              <a:cs typeface="Arial"/>
            </a:endParaRPr>
          </a:p>
          <a:p>
            <a:pPr marL="8659">
              <a:spcBef>
                <a:spcPts val="307"/>
              </a:spcBef>
            </a:pPr>
            <a:r>
              <a:rPr sz="545" b="1" spc="-3" dirty="0">
                <a:latin typeface="Arial"/>
                <a:cs typeface="Arial"/>
              </a:rPr>
              <a:t>University education </a:t>
            </a:r>
            <a:r>
              <a:rPr sz="545" b="1" dirty="0">
                <a:latin typeface="Arial"/>
                <a:cs typeface="Arial"/>
              </a:rPr>
              <a:t>– </a:t>
            </a:r>
            <a:r>
              <a:rPr sz="545" b="1" spc="-3" dirty="0">
                <a:latin typeface="Arial"/>
                <a:cs typeface="Arial"/>
              </a:rPr>
              <a:t>Undergraduate</a:t>
            </a:r>
            <a:r>
              <a:rPr sz="545" b="1" spc="-10" dirty="0">
                <a:latin typeface="Arial"/>
                <a:cs typeface="Arial"/>
              </a:rPr>
              <a:t> </a:t>
            </a:r>
            <a:r>
              <a:rPr sz="545" b="1" dirty="0">
                <a:latin typeface="Arial"/>
                <a:cs typeface="Arial"/>
              </a:rPr>
              <a:t>level</a:t>
            </a:r>
            <a:endParaRPr sz="545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363689" y="4515579"/>
            <a:ext cx="4156364" cy="498983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12565">
              <a:spcBef>
                <a:spcPts val="375"/>
              </a:spcBef>
              <a:tabLst>
                <a:tab pos="1107901" algn="l"/>
              </a:tabLst>
            </a:pPr>
            <a:r>
              <a:rPr sz="545" dirty="0">
                <a:latin typeface="Arial"/>
                <a:cs typeface="Arial"/>
              </a:rPr>
              <a:t>Full-time studies	Full-time </a:t>
            </a:r>
            <a:r>
              <a:rPr sz="545" spc="-3" dirty="0">
                <a:latin typeface="Arial"/>
                <a:cs typeface="Arial"/>
              </a:rPr>
              <a:t>practicum (cooperative program or other)</a:t>
            </a:r>
            <a:endParaRPr sz="545">
              <a:latin typeface="Arial"/>
              <a:cs typeface="Arial"/>
            </a:endParaRPr>
          </a:p>
          <a:p>
            <a:pPr marL="8659">
              <a:spcBef>
                <a:spcPts val="307"/>
              </a:spcBef>
            </a:pPr>
            <a:r>
              <a:rPr sz="545" dirty="0">
                <a:latin typeface="Arial"/>
                <a:cs typeface="Arial"/>
              </a:rPr>
              <a:t>Indicate the </a:t>
            </a:r>
            <a:r>
              <a:rPr sz="545" spc="-3" dirty="0">
                <a:latin typeface="Arial"/>
                <a:cs typeface="Arial"/>
              </a:rPr>
              <a:t>number of </a:t>
            </a:r>
            <a:r>
              <a:rPr sz="545" dirty="0">
                <a:latin typeface="Arial"/>
                <a:cs typeface="Arial"/>
              </a:rPr>
              <a:t>credits </a:t>
            </a:r>
            <a:r>
              <a:rPr sz="545" spc="-3" dirty="0">
                <a:latin typeface="Arial"/>
                <a:cs typeface="Arial"/>
              </a:rPr>
              <a:t>in which </a:t>
            </a:r>
            <a:r>
              <a:rPr sz="545" dirty="0">
                <a:latin typeface="Arial"/>
                <a:cs typeface="Arial"/>
              </a:rPr>
              <a:t>you </a:t>
            </a:r>
            <a:r>
              <a:rPr sz="545" spc="-3" dirty="0">
                <a:latin typeface="Arial"/>
                <a:cs typeface="Arial"/>
              </a:rPr>
              <a:t>will be enrolled (Québec programs</a:t>
            </a:r>
            <a:r>
              <a:rPr sz="545" spc="-24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only)..................................................................................</a:t>
            </a:r>
            <a:endParaRPr sz="545">
              <a:latin typeface="Arial"/>
              <a:cs typeface="Arial"/>
            </a:endParaRPr>
          </a:p>
          <a:p>
            <a:pPr marL="8659">
              <a:spcBef>
                <a:spcPts val="307"/>
              </a:spcBef>
            </a:pPr>
            <a:r>
              <a:rPr sz="545" b="1" spc="-3" dirty="0">
                <a:latin typeface="Arial"/>
                <a:cs typeface="Arial"/>
              </a:rPr>
              <a:t>University education </a:t>
            </a:r>
            <a:r>
              <a:rPr sz="545" b="1" dirty="0">
                <a:latin typeface="Arial"/>
                <a:cs typeface="Arial"/>
              </a:rPr>
              <a:t>– </a:t>
            </a:r>
            <a:r>
              <a:rPr sz="545" b="1" spc="-3" dirty="0">
                <a:latin typeface="Arial"/>
                <a:cs typeface="Arial"/>
              </a:rPr>
              <a:t>Master’s</a:t>
            </a:r>
            <a:r>
              <a:rPr sz="545" b="1" spc="-10" dirty="0">
                <a:latin typeface="Arial"/>
                <a:cs typeface="Arial"/>
              </a:rPr>
              <a:t> </a:t>
            </a:r>
            <a:r>
              <a:rPr sz="545" b="1" dirty="0">
                <a:latin typeface="Arial"/>
                <a:cs typeface="Arial"/>
              </a:rPr>
              <a:t>level</a:t>
            </a:r>
            <a:endParaRPr sz="545">
              <a:latin typeface="Arial"/>
              <a:cs typeface="Arial"/>
            </a:endParaRPr>
          </a:p>
          <a:p>
            <a:pPr marL="51953" indent="-43294">
              <a:spcBef>
                <a:spcPts val="307"/>
              </a:spcBef>
              <a:buChar char="•"/>
              <a:tabLst>
                <a:tab pos="52386" algn="l"/>
              </a:tabLst>
            </a:pPr>
            <a:r>
              <a:rPr sz="545" dirty="0">
                <a:latin typeface="Arial"/>
                <a:cs typeface="Arial"/>
              </a:rPr>
              <a:t>Program </a:t>
            </a:r>
            <a:r>
              <a:rPr sz="545" b="1" dirty="0">
                <a:latin typeface="Arial"/>
                <a:cs typeface="Arial"/>
              </a:rPr>
              <a:t>with</a:t>
            </a:r>
            <a:r>
              <a:rPr sz="545" b="1" spc="-3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thesis</a:t>
            </a:r>
            <a:endParaRPr sz="545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463394" y="5042918"/>
            <a:ext cx="3112077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  <a:tabLst>
                <a:tab pos="1012654" algn="l"/>
                <a:tab pos="2008423" algn="l"/>
              </a:tabLst>
            </a:pPr>
            <a:r>
              <a:rPr sz="545" dirty="0">
                <a:latin typeface="Arial"/>
                <a:cs typeface="Arial"/>
              </a:rPr>
              <a:t>Full-time </a:t>
            </a:r>
            <a:r>
              <a:rPr sz="545" spc="-3" dirty="0">
                <a:latin typeface="Arial"/>
                <a:cs typeface="Arial"/>
              </a:rPr>
              <a:t>practicum	</a:t>
            </a:r>
            <a:r>
              <a:rPr sz="545" spc="-7" dirty="0">
                <a:latin typeface="Arial"/>
                <a:cs typeface="Arial"/>
              </a:rPr>
              <a:t>Writing</a:t>
            </a:r>
            <a:r>
              <a:rPr sz="545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of</a:t>
            </a:r>
            <a:r>
              <a:rPr sz="545" dirty="0">
                <a:latin typeface="Arial"/>
                <a:cs typeface="Arial"/>
              </a:rPr>
              <a:t> thesis	</a:t>
            </a:r>
            <a:r>
              <a:rPr sz="545" spc="-3" dirty="0">
                <a:latin typeface="Arial"/>
                <a:cs typeface="Arial"/>
              </a:rPr>
              <a:t>Deposit of </a:t>
            </a:r>
            <a:r>
              <a:rPr sz="545" dirty="0">
                <a:latin typeface="Arial"/>
                <a:cs typeface="Arial"/>
              </a:rPr>
              <a:t>thesis </a:t>
            </a:r>
            <a:r>
              <a:rPr sz="477" spc="-3" dirty="0">
                <a:latin typeface="Arial"/>
                <a:cs typeface="Arial"/>
              </a:rPr>
              <a:t>(See </a:t>
            </a:r>
            <a:r>
              <a:rPr sz="477" dirty="0">
                <a:latin typeface="Arial"/>
                <a:cs typeface="Arial"/>
              </a:rPr>
              <a:t>Guide, </a:t>
            </a:r>
            <a:r>
              <a:rPr sz="477" spc="-3" dirty="0">
                <a:latin typeface="Arial"/>
                <a:cs typeface="Arial"/>
              </a:rPr>
              <a:t>page</a:t>
            </a:r>
            <a:r>
              <a:rPr sz="477" spc="-48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8.)</a:t>
            </a:r>
            <a:endParaRPr sz="477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363689" y="5003952"/>
            <a:ext cx="792307" cy="501869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12565">
              <a:spcBef>
                <a:spcPts val="375"/>
              </a:spcBef>
            </a:pPr>
            <a:r>
              <a:rPr sz="545" dirty="0">
                <a:latin typeface="Arial"/>
                <a:cs typeface="Arial"/>
              </a:rPr>
              <a:t>Full-time</a:t>
            </a:r>
            <a:r>
              <a:rPr sz="545" spc="-68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studies</a:t>
            </a:r>
            <a:endParaRPr sz="545">
              <a:latin typeface="Arial"/>
              <a:cs typeface="Arial"/>
            </a:endParaRPr>
          </a:p>
          <a:p>
            <a:pPr marL="112565" marR="3464" indent="-103906">
              <a:lnSpc>
                <a:spcPct val="146900"/>
              </a:lnSpc>
              <a:buChar char="•"/>
              <a:tabLst>
                <a:tab pos="52386" algn="l"/>
              </a:tabLst>
            </a:pPr>
            <a:r>
              <a:rPr sz="545" dirty="0">
                <a:latin typeface="Arial"/>
                <a:cs typeface="Arial"/>
              </a:rPr>
              <a:t>Program </a:t>
            </a:r>
            <a:r>
              <a:rPr sz="545" b="1" dirty="0">
                <a:latin typeface="Arial"/>
                <a:cs typeface="Arial"/>
              </a:rPr>
              <a:t>without</a:t>
            </a:r>
            <a:r>
              <a:rPr sz="545" b="1" spc="-72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thesis  Full-time</a:t>
            </a:r>
            <a:r>
              <a:rPr sz="545" spc="-10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studies</a:t>
            </a:r>
            <a:endParaRPr sz="545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463394" y="5287104"/>
            <a:ext cx="602672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dirty="0">
                <a:latin typeface="Arial"/>
                <a:cs typeface="Arial"/>
              </a:rPr>
              <a:t>Full-time</a:t>
            </a:r>
            <a:r>
              <a:rPr sz="545" spc="-41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practicum</a:t>
            </a:r>
            <a:endParaRPr sz="545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363689" y="5370231"/>
            <a:ext cx="4156364" cy="25430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8659">
              <a:spcBef>
                <a:spcPts val="375"/>
              </a:spcBef>
            </a:pPr>
            <a:r>
              <a:rPr sz="545" dirty="0">
                <a:latin typeface="Arial"/>
                <a:cs typeface="Arial"/>
              </a:rPr>
              <a:t>Indicate the </a:t>
            </a:r>
            <a:r>
              <a:rPr sz="545" spc="-3" dirty="0">
                <a:latin typeface="Arial"/>
                <a:cs typeface="Arial"/>
              </a:rPr>
              <a:t>number of </a:t>
            </a:r>
            <a:r>
              <a:rPr sz="545" dirty="0">
                <a:latin typeface="Arial"/>
                <a:cs typeface="Arial"/>
              </a:rPr>
              <a:t>credits </a:t>
            </a:r>
            <a:r>
              <a:rPr sz="545" spc="-3" dirty="0">
                <a:latin typeface="Arial"/>
                <a:cs typeface="Arial"/>
              </a:rPr>
              <a:t>in which </a:t>
            </a:r>
            <a:r>
              <a:rPr sz="545" dirty="0">
                <a:latin typeface="Arial"/>
                <a:cs typeface="Arial"/>
              </a:rPr>
              <a:t>you </a:t>
            </a:r>
            <a:r>
              <a:rPr sz="545" spc="-3" dirty="0">
                <a:latin typeface="Arial"/>
                <a:cs typeface="Arial"/>
              </a:rPr>
              <a:t>will be enrolled (Québec programs</a:t>
            </a:r>
            <a:r>
              <a:rPr sz="545" spc="-24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only)..................................................................................</a:t>
            </a:r>
            <a:endParaRPr sz="545">
              <a:latin typeface="Arial"/>
              <a:cs typeface="Arial"/>
            </a:endParaRPr>
          </a:p>
          <a:p>
            <a:pPr marL="8659">
              <a:spcBef>
                <a:spcPts val="307"/>
              </a:spcBef>
            </a:pPr>
            <a:r>
              <a:rPr sz="545" b="1" spc="-3" dirty="0">
                <a:latin typeface="Arial"/>
                <a:cs typeface="Arial"/>
              </a:rPr>
              <a:t>University education </a:t>
            </a:r>
            <a:r>
              <a:rPr sz="545" b="1" dirty="0">
                <a:latin typeface="Arial"/>
                <a:cs typeface="Arial"/>
              </a:rPr>
              <a:t>– </a:t>
            </a:r>
            <a:r>
              <a:rPr sz="545" b="1" spc="-3" dirty="0">
                <a:latin typeface="Arial"/>
                <a:cs typeface="Arial"/>
              </a:rPr>
              <a:t>Doctorate</a:t>
            </a:r>
            <a:r>
              <a:rPr sz="545" b="1" spc="-10" dirty="0">
                <a:latin typeface="Arial"/>
                <a:cs typeface="Arial"/>
              </a:rPr>
              <a:t> </a:t>
            </a:r>
            <a:r>
              <a:rPr sz="545" b="1" dirty="0">
                <a:latin typeface="Arial"/>
                <a:cs typeface="Arial"/>
              </a:rPr>
              <a:t>level</a:t>
            </a:r>
            <a:endParaRPr sz="545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467848" y="5653384"/>
            <a:ext cx="2280804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  <a:tabLst>
                <a:tab pos="1003995" algn="l"/>
              </a:tabLst>
            </a:pPr>
            <a:r>
              <a:rPr sz="545" spc="-7" dirty="0">
                <a:latin typeface="Arial"/>
                <a:cs typeface="Arial"/>
              </a:rPr>
              <a:t>Writing</a:t>
            </a:r>
            <a:r>
              <a:rPr sz="545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of</a:t>
            </a:r>
            <a:r>
              <a:rPr sz="545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dissertation	Deposit of dissertation </a:t>
            </a:r>
            <a:r>
              <a:rPr sz="477" spc="-3" dirty="0">
                <a:latin typeface="Arial"/>
                <a:cs typeface="Arial"/>
              </a:rPr>
              <a:t>(See </a:t>
            </a:r>
            <a:r>
              <a:rPr sz="477" dirty="0">
                <a:latin typeface="Arial"/>
                <a:cs typeface="Arial"/>
              </a:rPr>
              <a:t>Guide, </a:t>
            </a:r>
            <a:r>
              <a:rPr sz="477" spc="-3" dirty="0">
                <a:latin typeface="Arial"/>
                <a:cs typeface="Arial"/>
              </a:rPr>
              <a:t>page</a:t>
            </a:r>
            <a:r>
              <a:rPr sz="477" spc="-41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8.)</a:t>
            </a:r>
            <a:endParaRPr sz="477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363689" y="5653384"/>
            <a:ext cx="1702377" cy="382885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112565">
              <a:spcBef>
                <a:spcPts val="68"/>
              </a:spcBef>
              <a:tabLst>
                <a:tab pos="1107901" algn="l"/>
              </a:tabLst>
            </a:pPr>
            <a:r>
              <a:rPr sz="545" dirty="0">
                <a:latin typeface="Arial"/>
                <a:cs typeface="Arial"/>
              </a:rPr>
              <a:t>Full-time studies	Full-time</a:t>
            </a:r>
            <a:r>
              <a:rPr sz="545" spc="-41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practicum</a:t>
            </a:r>
            <a:endParaRPr sz="545">
              <a:latin typeface="Arial"/>
              <a:cs typeface="Arial"/>
            </a:endParaRPr>
          </a:p>
          <a:p>
            <a:pPr>
              <a:spcBef>
                <a:spcPts val="17"/>
              </a:spcBef>
            </a:pPr>
            <a:endParaRPr sz="477">
              <a:latin typeface="Times New Roman"/>
              <a:cs typeface="Times New Roman"/>
            </a:endParaRPr>
          </a:p>
          <a:p>
            <a:pPr marL="8659"/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Winter 2021</a:t>
            </a:r>
            <a:endParaRPr sz="682">
              <a:latin typeface="Arial"/>
              <a:cs typeface="Arial"/>
            </a:endParaRPr>
          </a:p>
          <a:p>
            <a:pPr marL="8659">
              <a:spcBef>
                <a:spcPts val="266"/>
              </a:spcBef>
            </a:pPr>
            <a:r>
              <a:rPr sz="477" spc="-3" dirty="0">
                <a:latin typeface="Arial"/>
                <a:cs typeface="Arial"/>
              </a:rPr>
              <a:t>Name of program (See </a:t>
            </a:r>
            <a:r>
              <a:rPr sz="477" dirty="0">
                <a:latin typeface="Arial"/>
                <a:cs typeface="Arial"/>
              </a:rPr>
              <a:t>Guide, </a:t>
            </a:r>
            <a:r>
              <a:rPr sz="477" spc="-3" dirty="0">
                <a:latin typeface="Arial"/>
                <a:cs typeface="Arial"/>
              </a:rPr>
              <a:t>page</a:t>
            </a:r>
            <a:r>
              <a:rPr sz="477" spc="-7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6.)</a:t>
            </a:r>
            <a:endParaRPr sz="477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251629" y="5946061"/>
            <a:ext cx="162358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Code</a:t>
            </a:r>
            <a:endParaRPr sz="477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363690" y="6213627"/>
            <a:ext cx="1425719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Name of educational institution (See </a:t>
            </a:r>
            <a:r>
              <a:rPr sz="477" dirty="0">
                <a:latin typeface="Arial"/>
                <a:cs typeface="Arial"/>
              </a:rPr>
              <a:t>Guide, </a:t>
            </a:r>
            <a:r>
              <a:rPr sz="477" spc="-3" dirty="0">
                <a:latin typeface="Arial"/>
                <a:cs typeface="Arial"/>
              </a:rPr>
              <a:t>page</a:t>
            </a:r>
            <a:r>
              <a:rPr sz="477" spc="-41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6.)</a:t>
            </a:r>
            <a:endParaRPr sz="477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6147738" y="6213627"/>
            <a:ext cx="162358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Code</a:t>
            </a:r>
            <a:endParaRPr sz="477">
              <a:latin typeface="Arial"/>
              <a:cs typeface="Arial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6222120" y="2208207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3" name="object 63"/>
          <p:cNvSpPr/>
          <p:nvPr/>
        </p:nvSpPr>
        <p:spPr>
          <a:xfrm>
            <a:off x="6518062" y="2208207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4" name="object 64"/>
          <p:cNvSpPr/>
          <p:nvPr/>
        </p:nvSpPr>
        <p:spPr>
          <a:xfrm>
            <a:off x="6267692" y="332954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5" name="object 65"/>
          <p:cNvSpPr/>
          <p:nvPr/>
        </p:nvSpPr>
        <p:spPr>
          <a:xfrm>
            <a:off x="6270290" y="3426402"/>
            <a:ext cx="501361" cy="0"/>
          </a:xfrm>
          <a:custGeom>
            <a:avLst/>
            <a:gdLst/>
            <a:ahLst/>
            <a:cxnLst/>
            <a:rect l="l" t="t" r="r" b="b"/>
            <a:pathLst>
              <a:path w="735329">
                <a:moveTo>
                  <a:pt x="0" y="0"/>
                </a:moveTo>
                <a:lnTo>
                  <a:pt x="73533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6" name="object 66"/>
          <p:cNvSpPr/>
          <p:nvPr/>
        </p:nvSpPr>
        <p:spPr>
          <a:xfrm>
            <a:off x="6369003" y="33721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7" name="object 67"/>
          <p:cNvSpPr/>
          <p:nvPr/>
        </p:nvSpPr>
        <p:spPr>
          <a:xfrm>
            <a:off x="6470315" y="33721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8" name="object 68"/>
          <p:cNvSpPr/>
          <p:nvPr/>
        </p:nvSpPr>
        <p:spPr>
          <a:xfrm>
            <a:off x="6571626" y="33721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9" name="object 69"/>
          <p:cNvSpPr/>
          <p:nvPr/>
        </p:nvSpPr>
        <p:spPr>
          <a:xfrm>
            <a:off x="6672938" y="33721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0" name="object 70"/>
          <p:cNvSpPr/>
          <p:nvPr/>
        </p:nvSpPr>
        <p:spPr>
          <a:xfrm>
            <a:off x="6774249" y="332954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1" name="object 71"/>
          <p:cNvSpPr/>
          <p:nvPr/>
        </p:nvSpPr>
        <p:spPr>
          <a:xfrm>
            <a:off x="6166381" y="3587108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2" name="object 72"/>
          <p:cNvSpPr/>
          <p:nvPr/>
        </p:nvSpPr>
        <p:spPr>
          <a:xfrm>
            <a:off x="6267692" y="362972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3" name="object 73"/>
          <p:cNvSpPr/>
          <p:nvPr/>
        </p:nvSpPr>
        <p:spPr>
          <a:xfrm>
            <a:off x="6166381" y="3683964"/>
            <a:ext cx="605270" cy="0"/>
          </a:xfrm>
          <a:custGeom>
            <a:avLst/>
            <a:gdLst/>
            <a:ahLst/>
            <a:cxnLst/>
            <a:rect l="l" t="t" r="r" b="b"/>
            <a:pathLst>
              <a:path w="887729">
                <a:moveTo>
                  <a:pt x="0" y="0"/>
                </a:moveTo>
                <a:lnTo>
                  <a:pt x="88773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4" name="object 74"/>
          <p:cNvSpPr/>
          <p:nvPr/>
        </p:nvSpPr>
        <p:spPr>
          <a:xfrm>
            <a:off x="6369003" y="362972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5" name="object 75"/>
          <p:cNvSpPr/>
          <p:nvPr/>
        </p:nvSpPr>
        <p:spPr>
          <a:xfrm>
            <a:off x="6470315" y="362972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6" name="object 76"/>
          <p:cNvSpPr/>
          <p:nvPr/>
        </p:nvSpPr>
        <p:spPr>
          <a:xfrm>
            <a:off x="6571626" y="362972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7" name="object 77"/>
          <p:cNvSpPr/>
          <p:nvPr/>
        </p:nvSpPr>
        <p:spPr>
          <a:xfrm>
            <a:off x="6672938" y="362972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8" name="object 78"/>
          <p:cNvSpPr/>
          <p:nvPr/>
        </p:nvSpPr>
        <p:spPr>
          <a:xfrm>
            <a:off x="6774249" y="3587108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9" name="object 79"/>
          <p:cNvSpPr/>
          <p:nvPr/>
        </p:nvSpPr>
        <p:spPr>
          <a:xfrm>
            <a:off x="6222120" y="3741905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0" name="object 80"/>
          <p:cNvSpPr/>
          <p:nvPr/>
        </p:nvSpPr>
        <p:spPr>
          <a:xfrm>
            <a:off x="6518062" y="3741905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1" name="object 81"/>
          <p:cNvSpPr/>
          <p:nvPr/>
        </p:nvSpPr>
        <p:spPr>
          <a:xfrm>
            <a:off x="2374946" y="3328570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2" name="object 82"/>
          <p:cNvSpPr/>
          <p:nvPr/>
        </p:nvSpPr>
        <p:spPr>
          <a:xfrm>
            <a:off x="2374946" y="3425427"/>
            <a:ext cx="3740727" cy="0"/>
          </a:xfrm>
          <a:custGeom>
            <a:avLst/>
            <a:gdLst/>
            <a:ahLst/>
            <a:cxnLst/>
            <a:rect l="l" t="t" r="r" b="b"/>
            <a:pathLst>
              <a:path w="5486400">
                <a:moveTo>
                  <a:pt x="0" y="0"/>
                </a:moveTo>
                <a:lnTo>
                  <a:pt x="548640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3" name="object 83"/>
          <p:cNvSpPr/>
          <p:nvPr/>
        </p:nvSpPr>
        <p:spPr>
          <a:xfrm>
            <a:off x="6118271" y="3328570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4" name="object 84"/>
          <p:cNvSpPr/>
          <p:nvPr/>
        </p:nvSpPr>
        <p:spPr>
          <a:xfrm>
            <a:off x="2374946" y="3587108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5" name="object 85"/>
          <p:cNvSpPr/>
          <p:nvPr/>
        </p:nvSpPr>
        <p:spPr>
          <a:xfrm>
            <a:off x="2374946" y="3683964"/>
            <a:ext cx="3740727" cy="0"/>
          </a:xfrm>
          <a:custGeom>
            <a:avLst/>
            <a:gdLst/>
            <a:ahLst/>
            <a:cxnLst/>
            <a:rect l="l" t="t" r="r" b="b"/>
            <a:pathLst>
              <a:path w="5486400">
                <a:moveTo>
                  <a:pt x="0" y="0"/>
                </a:moveTo>
                <a:lnTo>
                  <a:pt x="548640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6" name="object 86"/>
          <p:cNvSpPr/>
          <p:nvPr/>
        </p:nvSpPr>
        <p:spPr>
          <a:xfrm>
            <a:off x="6118271" y="3587108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7" name="object 87"/>
          <p:cNvSpPr/>
          <p:nvPr/>
        </p:nvSpPr>
        <p:spPr>
          <a:xfrm>
            <a:off x="6574224" y="4018385"/>
            <a:ext cx="197427" cy="0"/>
          </a:xfrm>
          <a:custGeom>
            <a:avLst/>
            <a:gdLst/>
            <a:ahLst/>
            <a:cxnLst/>
            <a:rect l="l" t="t" r="r" b="b"/>
            <a:pathLst>
              <a:path w="289559">
                <a:moveTo>
                  <a:pt x="0" y="0"/>
                </a:moveTo>
                <a:lnTo>
                  <a:pt x="28956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8" name="object 88"/>
          <p:cNvSpPr/>
          <p:nvPr/>
        </p:nvSpPr>
        <p:spPr>
          <a:xfrm>
            <a:off x="6571626" y="3921529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9" name="object 89"/>
          <p:cNvSpPr/>
          <p:nvPr/>
        </p:nvSpPr>
        <p:spPr>
          <a:xfrm>
            <a:off x="6774249" y="3921529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0" name="object 90"/>
          <p:cNvSpPr/>
          <p:nvPr/>
        </p:nvSpPr>
        <p:spPr>
          <a:xfrm>
            <a:off x="2373431" y="4561557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1" name="object 91"/>
          <p:cNvSpPr/>
          <p:nvPr/>
        </p:nvSpPr>
        <p:spPr>
          <a:xfrm>
            <a:off x="3371755" y="4561557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2" name="object 92"/>
          <p:cNvSpPr/>
          <p:nvPr/>
        </p:nvSpPr>
        <p:spPr>
          <a:xfrm>
            <a:off x="2373431" y="4315388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3" name="object 93"/>
          <p:cNvSpPr/>
          <p:nvPr/>
        </p:nvSpPr>
        <p:spPr>
          <a:xfrm>
            <a:off x="3371755" y="4315388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4" name="object 94"/>
          <p:cNvSpPr/>
          <p:nvPr/>
        </p:nvSpPr>
        <p:spPr>
          <a:xfrm>
            <a:off x="2373431" y="5050969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5" name="object 95"/>
          <p:cNvSpPr/>
          <p:nvPr/>
        </p:nvSpPr>
        <p:spPr>
          <a:xfrm>
            <a:off x="3371755" y="5050969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6" name="object 96"/>
          <p:cNvSpPr/>
          <p:nvPr/>
        </p:nvSpPr>
        <p:spPr>
          <a:xfrm>
            <a:off x="2373431" y="5294116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7" name="object 97"/>
          <p:cNvSpPr/>
          <p:nvPr/>
        </p:nvSpPr>
        <p:spPr>
          <a:xfrm>
            <a:off x="3371755" y="5294116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8" name="object 98"/>
          <p:cNvSpPr/>
          <p:nvPr/>
        </p:nvSpPr>
        <p:spPr>
          <a:xfrm>
            <a:off x="2373431" y="5658837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9" name="object 99"/>
          <p:cNvSpPr/>
          <p:nvPr/>
        </p:nvSpPr>
        <p:spPr>
          <a:xfrm>
            <a:off x="3371755" y="5658837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0" name="object 100"/>
          <p:cNvSpPr/>
          <p:nvPr/>
        </p:nvSpPr>
        <p:spPr>
          <a:xfrm>
            <a:off x="4370079" y="5658837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1" name="object 101"/>
          <p:cNvSpPr/>
          <p:nvPr/>
        </p:nvSpPr>
        <p:spPr>
          <a:xfrm>
            <a:off x="6267692" y="6058331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2" name="object 102"/>
          <p:cNvSpPr/>
          <p:nvPr/>
        </p:nvSpPr>
        <p:spPr>
          <a:xfrm>
            <a:off x="6270290" y="6155187"/>
            <a:ext cx="501361" cy="0"/>
          </a:xfrm>
          <a:custGeom>
            <a:avLst/>
            <a:gdLst/>
            <a:ahLst/>
            <a:cxnLst/>
            <a:rect l="l" t="t" r="r" b="b"/>
            <a:pathLst>
              <a:path w="735329">
                <a:moveTo>
                  <a:pt x="0" y="0"/>
                </a:moveTo>
                <a:lnTo>
                  <a:pt x="73533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3" name="object 103"/>
          <p:cNvSpPr/>
          <p:nvPr/>
        </p:nvSpPr>
        <p:spPr>
          <a:xfrm>
            <a:off x="6369003" y="610094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4" name="object 104"/>
          <p:cNvSpPr/>
          <p:nvPr/>
        </p:nvSpPr>
        <p:spPr>
          <a:xfrm>
            <a:off x="6470315" y="610094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5" name="object 105"/>
          <p:cNvSpPr/>
          <p:nvPr/>
        </p:nvSpPr>
        <p:spPr>
          <a:xfrm>
            <a:off x="6571626" y="610094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6" name="object 106"/>
          <p:cNvSpPr/>
          <p:nvPr/>
        </p:nvSpPr>
        <p:spPr>
          <a:xfrm>
            <a:off x="6672938" y="610094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7" name="object 107"/>
          <p:cNvSpPr/>
          <p:nvPr/>
        </p:nvSpPr>
        <p:spPr>
          <a:xfrm>
            <a:off x="6774249" y="6058331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8" name="object 108"/>
          <p:cNvSpPr/>
          <p:nvPr/>
        </p:nvSpPr>
        <p:spPr>
          <a:xfrm>
            <a:off x="6166381" y="6315893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9" name="object 109"/>
          <p:cNvSpPr/>
          <p:nvPr/>
        </p:nvSpPr>
        <p:spPr>
          <a:xfrm>
            <a:off x="6267692" y="635850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0" name="object 110"/>
          <p:cNvSpPr/>
          <p:nvPr/>
        </p:nvSpPr>
        <p:spPr>
          <a:xfrm>
            <a:off x="6166381" y="6412750"/>
            <a:ext cx="605270" cy="0"/>
          </a:xfrm>
          <a:custGeom>
            <a:avLst/>
            <a:gdLst/>
            <a:ahLst/>
            <a:cxnLst/>
            <a:rect l="l" t="t" r="r" b="b"/>
            <a:pathLst>
              <a:path w="887729">
                <a:moveTo>
                  <a:pt x="0" y="0"/>
                </a:moveTo>
                <a:lnTo>
                  <a:pt x="88773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1" name="object 111"/>
          <p:cNvSpPr/>
          <p:nvPr/>
        </p:nvSpPr>
        <p:spPr>
          <a:xfrm>
            <a:off x="6369003" y="635850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2" name="object 112"/>
          <p:cNvSpPr/>
          <p:nvPr/>
        </p:nvSpPr>
        <p:spPr>
          <a:xfrm>
            <a:off x="6470315" y="635850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3" name="object 113"/>
          <p:cNvSpPr/>
          <p:nvPr/>
        </p:nvSpPr>
        <p:spPr>
          <a:xfrm>
            <a:off x="6571626" y="635850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4" name="object 114"/>
          <p:cNvSpPr/>
          <p:nvPr/>
        </p:nvSpPr>
        <p:spPr>
          <a:xfrm>
            <a:off x="6672938" y="635850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5" name="object 115"/>
          <p:cNvSpPr/>
          <p:nvPr/>
        </p:nvSpPr>
        <p:spPr>
          <a:xfrm>
            <a:off x="6774249" y="6315893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6" name="object 116"/>
          <p:cNvSpPr/>
          <p:nvPr/>
        </p:nvSpPr>
        <p:spPr>
          <a:xfrm>
            <a:off x="2374946" y="605735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7" name="object 117"/>
          <p:cNvSpPr/>
          <p:nvPr/>
        </p:nvSpPr>
        <p:spPr>
          <a:xfrm>
            <a:off x="2374946" y="6154212"/>
            <a:ext cx="3740727" cy="0"/>
          </a:xfrm>
          <a:custGeom>
            <a:avLst/>
            <a:gdLst/>
            <a:ahLst/>
            <a:cxnLst/>
            <a:rect l="l" t="t" r="r" b="b"/>
            <a:pathLst>
              <a:path w="5486400">
                <a:moveTo>
                  <a:pt x="0" y="0"/>
                </a:moveTo>
                <a:lnTo>
                  <a:pt x="548640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8" name="object 118"/>
          <p:cNvSpPr/>
          <p:nvPr/>
        </p:nvSpPr>
        <p:spPr>
          <a:xfrm>
            <a:off x="6118271" y="605735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9" name="object 119"/>
          <p:cNvSpPr/>
          <p:nvPr/>
        </p:nvSpPr>
        <p:spPr>
          <a:xfrm>
            <a:off x="2374946" y="6315893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0" name="object 120"/>
          <p:cNvSpPr/>
          <p:nvPr/>
        </p:nvSpPr>
        <p:spPr>
          <a:xfrm>
            <a:off x="2374946" y="6412750"/>
            <a:ext cx="3740727" cy="0"/>
          </a:xfrm>
          <a:custGeom>
            <a:avLst/>
            <a:gdLst/>
            <a:ahLst/>
            <a:cxnLst/>
            <a:rect l="l" t="t" r="r" b="b"/>
            <a:pathLst>
              <a:path w="5486400">
                <a:moveTo>
                  <a:pt x="0" y="0"/>
                </a:moveTo>
                <a:lnTo>
                  <a:pt x="548640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1" name="object 121"/>
          <p:cNvSpPr/>
          <p:nvPr/>
        </p:nvSpPr>
        <p:spPr>
          <a:xfrm>
            <a:off x="6118271" y="6315893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2" name="object 122"/>
          <p:cNvSpPr/>
          <p:nvPr/>
        </p:nvSpPr>
        <p:spPr>
          <a:xfrm>
            <a:off x="4370079" y="5050969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3" name="object 123"/>
          <p:cNvSpPr/>
          <p:nvPr/>
        </p:nvSpPr>
        <p:spPr>
          <a:xfrm>
            <a:off x="5368402" y="5658837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4" name="object 124"/>
          <p:cNvSpPr/>
          <p:nvPr/>
        </p:nvSpPr>
        <p:spPr>
          <a:xfrm>
            <a:off x="5368402" y="5050969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5" name="object 125"/>
          <p:cNvSpPr/>
          <p:nvPr/>
        </p:nvSpPr>
        <p:spPr>
          <a:xfrm>
            <a:off x="6574224" y="4753282"/>
            <a:ext cx="197427" cy="0"/>
          </a:xfrm>
          <a:custGeom>
            <a:avLst/>
            <a:gdLst/>
            <a:ahLst/>
            <a:cxnLst/>
            <a:rect l="l" t="t" r="r" b="b"/>
            <a:pathLst>
              <a:path w="289559">
                <a:moveTo>
                  <a:pt x="0" y="0"/>
                </a:moveTo>
                <a:lnTo>
                  <a:pt x="28956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6" name="object 126"/>
          <p:cNvSpPr/>
          <p:nvPr/>
        </p:nvSpPr>
        <p:spPr>
          <a:xfrm>
            <a:off x="6571626" y="465642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7" name="object 127"/>
          <p:cNvSpPr/>
          <p:nvPr/>
        </p:nvSpPr>
        <p:spPr>
          <a:xfrm>
            <a:off x="6672938" y="469904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8" name="object 128"/>
          <p:cNvSpPr/>
          <p:nvPr/>
        </p:nvSpPr>
        <p:spPr>
          <a:xfrm>
            <a:off x="6774249" y="465642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9" name="object 129"/>
          <p:cNvSpPr/>
          <p:nvPr/>
        </p:nvSpPr>
        <p:spPr>
          <a:xfrm>
            <a:off x="6574224" y="5486620"/>
            <a:ext cx="197427" cy="0"/>
          </a:xfrm>
          <a:custGeom>
            <a:avLst/>
            <a:gdLst/>
            <a:ahLst/>
            <a:cxnLst/>
            <a:rect l="l" t="t" r="r" b="b"/>
            <a:pathLst>
              <a:path w="289559">
                <a:moveTo>
                  <a:pt x="0" y="0"/>
                </a:moveTo>
                <a:lnTo>
                  <a:pt x="28956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0" name="object 130"/>
          <p:cNvSpPr/>
          <p:nvPr/>
        </p:nvSpPr>
        <p:spPr>
          <a:xfrm>
            <a:off x="6571626" y="5389765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1" name="object 131"/>
          <p:cNvSpPr/>
          <p:nvPr/>
        </p:nvSpPr>
        <p:spPr>
          <a:xfrm>
            <a:off x="6672938" y="543238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2" name="object 132"/>
          <p:cNvSpPr/>
          <p:nvPr/>
        </p:nvSpPr>
        <p:spPr>
          <a:xfrm>
            <a:off x="6774249" y="5389765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3" name="object 133"/>
          <p:cNvSpPr txBox="1"/>
          <p:nvPr/>
        </p:nvSpPr>
        <p:spPr>
          <a:xfrm>
            <a:off x="3500342" y="204337"/>
            <a:ext cx="1183697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dirty="0">
                <a:latin typeface="Arial"/>
                <a:cs typeface="Arial"/>
              </a:rPr>
              <a:t>M O S M 0 7 0 5 8 2 0</a:t>
            </a:r>
            <a:r>
              <a:rPr sz="545" spc="123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1</a:t>
            </a:r>
            <a:endParaRPr sz="545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371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3379" y="374073"/>
            <a:ext cx="4675909" cy="302635"/>
          </a:xfrm>
          <a:custGeom>
            <a:avLst/>
            <a:gdLst/>
            <a:ahLst/>
            <a:cxnLst/>
            <a:rect l="l" t="t" r="r" b="b"/>
            <a:pathLst>
              <a:path w="6858000" h="443865">
                <a:moveTo>
                  <a:pt x="0" y="443483"/>
                </a:moveTo>
                <a:lnTo>
                  <a:pt x="6858000" y="443483"/>
                </a:lnTo>
                <a:lnTo>
                  <a:pt x="6858000" y="0"/>
                </a:lnTo>
                <a:lnTo>
                  <a:pt x="0" y="0"/>
                </a:lnTo>
                <a:lnTo>
                  <a:pt x="0" y="443483"/>
                </a:lnTo>
                <a:close/>
              </a:path>
            </a:pathLst>
          </a:custGeom>
          <a:solidFill>
            <a:srgbClr val="414042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" name="object 3"/>
          <p:cNvSpPr txBox="1"/>
          <p:nvPr/>
        </p:nvSpPr>
        <p:spPr>
          <a:xfrm>
            <a:off x="2251215" y="390246"/>
            <a:ext cx="2792990" cy="260479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b="1" spc="-14" dirty="0">
                <a:solidFill>
                  <a:srgbClr val="FFFFFF"/>
                </a:solidFill>
                <a:latin typeface="Calibri"/>
                <a:cs typeface="Calibri"/>
              </a:rPr>
              <a:t>Section </a:t>
            </a:r>
            <a:r>
              <a:rPr sz="818" b="1" dirty="0">
                <a:solidFill>
                  <a:srgbClr val="FFFFFF"/>
                </a:solidFill>
                <a:latin typeface="Calibri"/>
                <a:cs typeface="Calibri"/>
              </a:rPr>
              <a:t>3 </a:t>
            </a:r>
            <a:r>
              <a:rPr sz="818" b="1" spc="-2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818" b="1" dirty="0">
                <a:solidFill>
                  <a:srgbClr val="FFFFFF"/>
                </a:solidFill>
                <a:latin typeface="Calibri"/>
                <a:cs typeface="Calibri"/>
              </a:rPr>
              <a:t>– </a:t>
            </a:r>
            <a:r>
              <a:rPr sz="818" b="1" spc="-10" dirty="0">
                <a:solidFill>
                  <a:srgbClr val="FFFFFF"/>
                </a:solidFill>
                <a:latin typeface="Calibri"/>
                <a:cs typeface="Calibri"/>
              </a:rPr>
              <a:t>Educational</a:t>
            </a:r>
            <a:r>
              <a:rPr sz="818" b="1" spc="1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18" b="1" spc="-14" dirty="0">
                <a:solidFill>
                  <a:srgbClr val="FFFFFF"/>
                </a:solidFill>
                <a:latin typeface="Calibri"/>
                <a:cs typeface="Calibri"/>
              </a:rPr>
              <a:t>Information</a:t>
            </a:r>
            <a:endParaRPr sz="818">
              <a:latin typeface="Calibri"/>
              <a:cs typeface="Calibri"/>
            </a:endParaRPr>
          </a:p>
          <a:p>
            <a:pPr marL="8659"/>
            <a:r>
              <a:rPr sz="818" b="1" spc="-7" dirty="0">
                <a:solidFill>
                  <a:srgbClr val="FFFFFF"/>
                </a:solidFill>
                <a:latin typeface="Calibri"/>
                <a:cs typeface="Calibri"/>
              </a:rPr>
              <a:t>Regular </a:t>
            </a:r>
            <a:r>
              <a:rPr sz="818" b="1" spc="-20" dirty="0">
                <a:solidFill>
                  <a:srgbClr val="FFFFFF"/>
                </a:solidFill>
                <a:latin typeface="Calibri"/>
                <a:cs typeface="Calibri"/>
              </a:rPr>
              <a:t>Path </a:t>
            </a:r>
            <a:r>
              <a:rPr sz="818" b="1" dirty="0">
                <a:solidFill>
                  <a:srgbClr val="FFFFFF"/>
                </a:solidFill>
                <a:latin typeface="Calibri"/>
                <a:cs typeface="Calibri"/>
              </a:rPr>
              <a:t>College </a:t>
            </a:r>
            <a:r>
              <a:rPr sz="818" b="1" spc="-20" dirty="0">
                <a:solidFill>
                  <a:srgbClr val="FFFFFF"/>
                </a:solidFill>
                <a:latin typeface="Calibri"/>
                <a:cs typeface="Calibri"/>
              </a:rPr>
              <a:t>or </a:t>
            </a:r>
            <a:r>
              <a:rPr sz="818" b="1" spc="-14" dirty="0">
                <a:solidFill>
                  <a:srgbClr val="FFFFFF"/>
                </a:solidFill>
                <a:latin typeface="Calibri"/>
                <a:cs typeface="Calibri"/>
              </a:rPr>
              <a:t>University Program </a:t>
            </a:r>
            <a:r>
              <a:rPr sz="477" b="1" spc="-3" dirty="0">
                <a:solidFill>
                  <a:srgbClr val="FFFFFF"/>
                </a:solidFill>
                <a:latin typeface="Arial"/>
                <a:cs typeface="Arial"/>
              </a:rPr>
              <a:t>(cont.) (See </a:t>
            </a:r>
            <a:r>
              <a:rPr sz="477" b="1" dirty="0">
                <a:solidFill>
                  <a:srgbClr val="FFFFFF"/>
                </a:solidFill>
                <a:latin typeface="Arial"/>
                <a:cs typeface="Arial"/>
              </a:rPr>
              <a:t>guide, pages 6</a:t>
            </a:r>
            <a:r>
              <a:rPr sz="477" b="1" spc="7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77" b="1" spc="-3" dirty="0">
                <a:solidFill>
                  <a:srgbClr val="FFFFFF"/>
                </a:solidFill>
                <a:latin typeface="Arial"/>
                <a:cs typeface="Arial"/>
              </a:rPr>
              <a:t>to 8)</a:t>
            </a:r>
            <a:endParaRPr sz="477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37708" y="378402"/>
            <a:ext cx="4675909" cy="5524500"/>
          </a:xfrm>
          <a:custGeom>
            <a:avLst/>
            <a:gdLst/>
            <a:ahLst/>
            <a:cxnLst/>
            <a:rect l="l" t="t" r="r" b="b"/>
            <a:pathLst>
              <a:path w="6858000" h="8102600">
                <a:moveTo>
                  <a:pt x="0" y="8102600"/>
                </a:moveTo>
                <a:lnTo>
                  <a:pt x="6858000" y="8102600"/>
                </a:lnTo>
                <a:lnTo>
                  <a:pt x="6858000" y="0"/>
                </a:lnTo>
                <a:lnTo>
                  <a:pt x="0" y="0"/>
                </a:lnTo>
                <a:lnTo>
                  <a:pt x="0" y="8102600"/>
                </a:lnTo>
                <a:close/>
              </a:path>
            </a:pathLst>
          </a:custGeom>
          <a:ln w="12700">
            <a:solidFill>
              <a:srgbClr val="414042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" name="object 5"/>
          <p:cNvSpPr txBox="1"/>
          <p:nvPr/>
        </p:nvSpPr>
        <p:spPr>
          <a:xfrm>
            <a:off x="6347147" y="196104"/>
            <a:ext cx="559377" cy="13461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b="1" dirty="0">
                <a:latin typeface="Calibri"/>
                <a:cs typeface="Calibri"/>
              </a:rPr>
              <a:t>1001 </a:t>
            </a:r>
            <a:r>
              <a:rPr sz="818" b="1" spc="-10" dirty="0">
                <a:latin typeface="Calibri"/>
                <a:cs typeface="Calibri"/>
              </a:rPr>
              <a:t>(3 </a:t>
            </a:r>
            <a:r>
              <a:rPr sz="818" b="1" spc="-17" dirty="0">
                <a:latin typeface="Calibri"/>
                <a:cs typeface="Calibri"/>
              </a:rPr>
              <a:t>of</a:t>
            </a:r>
            <a:r>
              <a:rPr sz="818" b="1" spc="20" dirty="0">
                <a:latin typeface="Calibri"/>
                <a:cs typeface="Calibri"/>
              </a:rPr>
              <a:t> </a:t>
            </a:r>
            <a:r>
              <a:rPr sz="818" b="1" spc="-10" dirty="0">
                <a:latin typeface="Calibri"/>
                <a:cs typeface="Calibri"/>
              </a:rPr>
              <a:t>9)</a:t>
            </a:r>
            <a:endParaRPr sz="818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22626" y="870933"/>
            <a:ext cx="130319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spc="-51" dirty="0">
                <a:latin typeface="Arial"/>
                <a:cs typeface="Arial"/>
              </a:rPr>
              <a:t>Y</a:t>
            </a:r>
            <a:r>
              <a:rPr sz="545" spc="-3" dirty="0">
                <a:latin typeface="Arial"/>
                <a:cs typeface="Arial"/>
              </a:rPr>
              <a:t>es</a:t>
            </a:r>
            <a:endParaRPr sz="545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603180" y="870933"/>
            <a:ext cx="106074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spc="-3" dirty="0">
                <a:latin typeface="Arial"/>
                <a:cs typeface="Arial"/>
              </a:rPr>
              <a:t>No</a:t>
            </a:r>
            <a:endParaRPr sz="545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63689" y="687144"/>
            <a:ext cx="3829050" cy="427605"/>
          </a:xfrm>
          <a:prstGeom prst="rect">
            <a:avLst/>
          </a:prstGeom>
        </p:spPr>
        <p:txBody>
          <a:bodyPr vert="horz" wrap="square" lIns="0" tIns="52820" rIns="0" bIns="0" rtlCol="0">
            <a:spAutoFit/>
          </a:bodyPr>
          <a:lstStyle/>
          <a:p>
            <a:pPr marL="8659">
              <a:spcBef>
                <a:spcPts val="416"/>
              </a:spcBef>
            </a:pP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Winter 2021 </a:t>
            </a:r>
            <a:r>
              <a:rPr sz="477" b="1" dirty="0">
                <a:solidFill>
                  <a:srgbClr val="006EB7"/>
                </a:solidFill>
                <a:latin typeface="Arial"/>
                <a:cs typeface="Arial"/>
              </a:rPr>
              <a:t>(cont.)</a:t>
            </a:r>
            <a:endParaRPr sz="477">
              <a:latin typeface="Arial"/>
              <a:cs typeface="Arial"/>
            </a:endParaRPr>
          </a:p>
          <a:p>
            <a:pPr marL="8659" marR="3464">
              <a:lnSpc>
                <a:spcPts val="961"/>
              </a:lnSpc>
              <a:spcBef>
                <a:spcPts val="58"/>
              </a:spcBef>
            </a:pPr>
            <a:r>
              <a:rPr sz="545" dirty="0">
                <a:latin typeface="Arial"/>
                <a:cs typeface="Arial"/>
              </a:rPr>
              <a:t>Will you </a:t>
            </a:r>
            <a:r>
              <a:rPr sz="545" spc="-3" dirty="0">
                <a:latin typeface="Arial"/>
                <a:cs typeface="Arial"/>
              </a:rPr>
              <a:t>reside at </a:t>
            </a:r>
            <a:r>
              <a:rPr sz="545" dirty="0">
                <a:latin typeface="Arial"/>
                <a:cs typeface="Arial"/>
              </a:rPr>
              <a:t>your </a:t>
            </a:r>
            <a:r>
              <a:rPr sz="545" spc="-3" dirty="0">
                <a:latin typeface="Arial"/>
                <a:cs typeface="Arial"/>
              </a:rPr>
              <a:t>parents’ or </a:t>
            </a:r>
            <a:r>
              <a:rPr sz="545" dirty="0">
                <a:latin typeface="Arial"/>
                <a:cs typeface="Arial"/>
              </a:rPr>
              <a:t>sponsor’s </a:t>
            </a:r>
            <a:r>
              <a:rPr sz="545" spc="-3" dirty="0">
                <a:latin typeface="Arial"/>
                <a:cs typeface="Arial"/>
              </a:rPr>
              <a:t>residence in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winter of </a:t>
            </a:r>
            <a:r>
              <a:rPr sz="545" dirty="0">
                <a:latin typeface="Arial"/>
                <a:cs typeface="Arial"/>
              </a:rPr>
              <a:t>2021?............................................................................  If you </a:t>
            </a:r>
            <a:r>
              <a:rPr sz="545" spc="-3" dirty="0">
                <a:latin typeface="Arial"/>
                <a:cs typeface="Arial"/>
              </a:rPr>
              <a:t>are enrolled in one of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programs listed on page </a:t>
            </a:r>
            <a:r>
              <a:rPr sz="545" dirty="0">
                <a:latin typeface="Arial"/>
                <a:cs typeface="Arial"/>
              </a:rPr>
              <a:t>7 </a:t>
            </a:r>
            <a:r>
              <a:rPr sz="545" spc="-3" dirty="0">
                <a:latin typeface="Arial"/>
                <a:cs typeface="Arial"/>
              </a:rPr>
              <a:t>of </a:t>
            </a:r>
            <a:r>
              <a:rPr sz="545" dirty="0">
                <a:latin typeface="Arial"/>
                <a:cs typeface="Arial"/>
              </a:rPr>
              <a:t>the Guide, </a:t>
            </a:r>
            <a:r>
              <a:rPr sz="545" spc="-3" dirty="0">
                <a:latin typeface="Arial"/>
                <a:cs typeface="Arial"/>
              </a:rPr>
              <a:t>please </a:t>
            </a:r>
            <a:r>
              <a:rPr sz="545" dirty="0">
                <a:latin typeface="Arial"/>
                <a:cs typeface="Arial"/>
              </a:rPr>
              <a:t>specify </a:t>
            </a:r>
            <a:r>
              <a:rPr sz="545" spc="-3" dirty="0">
                <a:latin typeface="Arial"/>
                <a:cs typeface="Arial"/>
              </a:rPr>
              <a:t>which </a:t>
            </a:r>
            <a:r>
              <a:rPr sz="545" dirty="0">
                <a:latin typeface="Arial"/>
                <a:cs typeface="Arial"/>
              </a:rPr>
              <a:t>year </a:t>
            </a:r>
            <a:r>
              <a:rPr sz="545" spc="-3" dirty="0">
                <a:latin typeface="Arial"/>
                <a:cs typeface="Arial"/>
              </a:rPr>
              <a:t>of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program</a:t>
            </a:r>
            <a:r>
              <a:rPr sz="545" spc="-20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you</a:t>
            </a:r>
            <a:endParaRPr sz="545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63689" y="1037188"/>
            <a:ext cx="4157230" cy="37856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8659">
              <a:spcBef>
                <a:spcPts val="375"/>
              </a:spcBef>
            </a:pPr>
            <a:r>
              <a:rPr sz="545" spc="-3" dirty="0">
                <a:latin typeface="Arial"/>
                <a:cs typeface="Arial"/>
              </a:rPr>
              <a:t>will be pursuing in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winter of 2021.</a:t>
            </a:r>
            <a:r>
              <a:rPr sz="545" spc="-72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...........................................................................................................................................................</a:t>
            </a:r>
            <a:endParaRPr sz="545">
              <a:latin typeface="Arial"/>
              <a:cs typeface="Arial"/>
            </a:endParaRPr>
          </a:p>
          <a:p>
            <a:pPr marL="8659" marR="1615310">
              <a:lnSpc>
                <a:spcPct val="146800"/>
              </a:lnSpc>
            </a:pPr>
            <a:r>
              <a:rPr sz="545" b="1" dirty="0">
                <a:latin typeface="Arial"/>
                <a:cs typeface="Arial"/>
              </a:rPr>
              <a:t>Indicate what </a:t>
            </a:r>
            <a:r>
              <a:rPr sz="545" b="1" spc="-3" dirty="0">
                <a:latin typeface="Arial"/>
                <a:cs typeface="Arial"/>
              </a:rPr>
              <a:t>you </a:t>
            </a:r>
            <a:r>
              <a:rPr sz="545" b="1" dirty="0">
                <a:latin typeface="Arial"/>
                <a:cs typeface="Arial"/>
              </a:rPr>
              <a:t>plan </a:t>
            </a:r>
            <a:r>
              <a:rPr sz="545" b="1" spc="-3" dirty="0">
                <a:latin typeface="Arial"/>
                <a:cs typeface="Arial"/>
              </a:rPr>
              <a:t>to </a:t>
            </a:r>
            <a:r>
              <a:rPr sz="545" b="1" dirty="0">
                <a:latin typeface="Arial"/>
                <a:cs typeface="Arial"/>
              </a:rPr>
              <a:t>be doing in </a:t>
            </a:r>
            <a:r>
              <a:rPr sz="545" b="1" spc="-3" dirty="0">
                <a:latin typeface="Arial"/>
                <a:cs typeface="Arial"/>
              </a:rPr>
              <a:t>the </a:t>
            </a:r>
            <a:r>
              <a:rPr sz="545" b="1" dirty="0">
                <a:latin typeface="Arial"/>
                <a:cs typeface="Arial"/>
              </a:rPr>
              <a:t>winter of </a:t>
            </a:r>
            <a:r>
              <a:rPr sz="545" b="1" spc="-3" dirty="0">
                <a:latin typeface="Arial"/>
                <a:cs typeface="Arial"/>
              </a:rPr>
              <a:t>2021. Check </a:t>
            </a:r>
            <a:r>
              <a:rPr sz="545" b="1" dirty="0">
                <a:latin typeface="Arial"/>
                <a:cs typeface="Arial"/>
              </a:rPr>
              <a:t>one box </a:t>
            </a:r>
            <a:r>
              <a:rPr sz="545" b="1" spc="-10" dirty="0">
                <a:latin typeface="Arial"/>
                <a:cs typeface="Arial"/>
              </a:rPr>
              <a:t>only.  </a:t>
            </a:r>
            <a:r>
              <a:rPr sz="545" b="1" spc="-3" dirty="0">
                <a:latin typeface="Arial"/>
                <a:cs typeface="Arial"/>
              </a:rPr>
              <a:t>College</a:t>
            </a:r>
            <a:r>
              <a:rPr sz="545" b="1" spc="-7" dirty="0">
                <a:latin typeface="Arial"/>
                <a:cs typeface="Arial"/>
              </a:rPr>
              <a:t> </a:t>
            </a:r>
            <a:r>
              <a:rPr sz="545" b="1" spc="-3" dirty="0">
                <a:latin typeface="Arial"/>
                <a:cs typeface="Arial"/>
              </a:rPr>
              <a:t>education</a:t>
            </a:r>
            <a:endParaRPr sz="545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63689" y="1403467"/>
            <a:ext cx="4156364" cy="74366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12565">
              <a:spcBef>
                <a:spcPts val="375"/>
              </a:spcBef>
              <a:tabLst>
                <a:tab pos="1107901" algn="l"/>
              </a:tabLst>
            </a:pPr>
            <a:r>
              <a:rPr sz="545" dirty="0">
                <a:latin typeface="Arial"/>
                <a:cs typeface="Arial"/>
              </a:rPr>
              <a:t>Full-time studies	Full-time </a:t>
            </a:r>
            <a:r>
              <a:rPr sz="545" spc="-3" dirty="0">
                <a:latin typeface="Arial"/>
                <a:cs typeface="Arial"/>
              </a:rPr>
              <a:t>practicum (work-study program or other)</a:t>
            </a:r>
            <a:endParaRPr sz="545">
              <a:latin typeface="Arial"/>
              <a:cs typeface="Arial"/>
            </a:endParaRPr>
          </a:p>
          <a:p>
            <a:pPr marL="8659">
              <a:spcBef>
                <a:spcPts val="307"/>
              </a:spcBef>
            </a:pPr>
            <a:r>
              <a:rPr sz="545" b="1" spc="-3" dirty="0">
                <a:latin typeface="Arial"/>
                <a:cs typeface="Arial"/>
              </a:rPr>
              <a:t>University education </a:t>
            </a:r>
            <a:r>
              <a:rPr sz="545" b="1" dirty="0">
                <a:latin typeface="Arial"/>
                <a:cs typeface="Arial"/>
              </a:rPr>
              <a:t>– </a:t>
            </a:r>
            <a:r>
              <a:rPr sz="545" b="1" spc="-3" dirty="0">
                <a:latin typeface="Arial"/>
                <a:cs typeface="Arial"/>
              </a:rPr>
              <a:t>Undergraduate</a:t>
            </a:r>
            <a:r>
              <a:rPr sz="545" b="1" spc="-10" dirty="0">
                <a:latin typeface="Arial"/>
                <a:cs typeface="Arial"/>
              </a:rPr>
              <a:t> </a:t>
            </a:r>
            <a:r>
              <a:rPr sz="545" b="1" dirty="0">
                <a:latin typeface="Arial"/>
                <a:cs typeface="Arial"/>
              </a:rPr>
              <a:t>level</a:t>
            </a:r>
            <a:endParaRPr sz="545">
              <a:latin typeface="Arial"/>
              <a:cs typeface="Arial"/>
            </a:endParaRPr>
          </a:p>
          <a:p>
            <a:pPr marL="112565">
              <a:spcBef>
                <a:spcPts val="307"/>
              </a:spcBef>
              <a:tabLst>
                <a:tab pos="1107901" algn="l"/>
              </a:tabLst>
            </a:pPr>
            <a:r>
              <a:rPr sz="545" dirty="0">
                <a:latin typeface="Arial"/>
                <a:cs typeface="Arial"/>
              </a:rPr>
              <a:t>Full-time studies	Full-time </a:t>
            </a:r>
            <a:r>
              <a:rPr sz="545" spc="-3" dirty="0">
                <a:latin typeface="Arial"/>
                <a:cs typeface="Arial"/>
              </a:rPr>
              <a:t>practicum (cooperative program or other)</a:t>
            </a:r>
            <a:endParaRPr sz="545">
              <a:latin typeface="Arial"/>
              <a:cs typeface="Arial"/>
            </a:endParaRPr>
          </a:p>
          <a:p>
            <a:pPr marL="8659">
              <a:spcBef>
                <a:spcPts val="307"/>
              </a:spcBef>
            </a:pPr>
            <a:r>
              <a:rPr sz="545" dirty="0">
                <a:latin typeface="Arial"/>
                <a:cs typeface="Arial"/>
              </a:rPr>
              <a:t>Indicate the </a:t>
            </a:r>
            <a:r>
              <a:rPr sz="545" spc="-3" dirty="0">
                <a:latin typeface="Arial"/>
                <a:cs typeface="Arial"/>
              </a:rPr>
              <a:t>number of </a:t>
            </a:r>
            <a:r>
              <a:rPr sz="545" dirty="0">
                <a:latin typeface="Arial"/>
                <a:cs typeface="Arial"/>
              </a:rPr>
              <a:t>credits </a:t>
            </a:r>
            <a:r>
              <a:rPr sz="545" spc="-3" dirty="0">
                <a:latin typeface="Arial"/>
                <a:cs typeface="Arial"/>
              </a:rPr>
              <a:t>in which </a:t>
            </a:r>
            <a:r>
              <a:rPr sz="545" dirty="0">
                <a:latin typeface="Arial"/>
                <a:cs typeface="Arial"/>
              </a:rPr>
              <a:t>you </a:t>
            </a:r>
            <a:r>
              <a:rPr sz="545" spc="-3" dirty="0">
                <a:latin typeface="Arial"/>
                <a:cs typeface="Arial"/>
              </a:rPr>
              <a:t>will be enrolled (Québec programs</a:t>
            </a:r>
            <a:r>
              <a:rPr sz="545" spc="-24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only)..................................................................................</a:t>
            </a:r>
            <a:endParaRPr sz="545">
              <a:latin typeface="Arial"/>
              <a:cs typeface="Arial"/>
            </a:endParaRPr>
          </a:p>
          <a:p>
            <a:pPr marL="8659">
              <a:spcBef>
                <a:spcPts val="307"/>
              </a:spcBef>
            </a:pPr>
            <a:r>
              <a:rPr sz="545" b="1" spc="-3" dirty="0">
                <a:latin typeface="Arial"/>
                <a:cs typeface="Arial"/>
              </a:rPr>
              <a:t>University education </a:t>
            </a:r>
            <a:r>
              <a:rPr sz="545" b="1" dirty="0">
                <a:latin typeface="Arial"/>
                <a:cs typeface="Arial"/>
              </a:rPr>
              <a:t>– </a:t>
            </a:r>
            <a:r>
              <a:rPr sz="545" b="1" spc="-3" dirty="0">
                <a:latin typeface="Arial"/>
                <a:cs typeface="Arial"/>
              </a:rPr>
              <a:t>Master’s</a:t>
            </a:r>
            <a:r>
              <a:rPr sz="545" b="1" spc="-10" dirty="0">
                <a:latin typeface="Arial"/>
                <a:cs typeface="Arial"/>
              </a:rPr>
              <a:t> </a:t>
            </a:r>
            <a:r>
              <a:rPr sz="545" b="1" dirty="0">
                <a:latin typeface="Arial"/>
                <a:cs typeface="Arial"/>
              </a:rPr>
              <a:t>level</a:t>
            </a:r>
            <a:endParaRPr sz="545">
              <a:latin typeface="Arial"/>
              <a:cs typeface="Arial"/>
            </a:endParaRPr>
          </a:p>
          <a:p>
            <a:pPr marL="51953" indent="-43294">
              <a:spcBef>
                <a:spcPts val="307"/>
              </a:spcBef>
              <a:buChar char="•"/>
              <a:tabLst>
                <a:tab pos="52386" algn="l"/>
              </a:tabLst>
            </a:pPr>
            <a:r>
              <a:rPr sz="545" dirty="0">
                <a:latin typeface="Arial"/>
                <a:cs typeface="Arial"/>
              </a:rPr>
              <a:t>Program </a:t>
            </a:r>
            <a:r>
              <a:rPr sz="545" b="1" dirty="0">
                <a:latin typeface="Arial"/>
                <a:cs typeface="Arial"/>
              </a:rPr>
              <a:t>with</a:t>
            </a:r>
            <a:r>
              <a:rPr sz="545" b="1" spc="-3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thesis</a:t>
            </a:r>
            <a:endParaRPr sz="545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463394" y="2174992"/>
            <a:ext cx="3112077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  <a:tabLst>
                <a:tab pos="1012654" algn="l"/>
                <a:tab pos="2008423" algn="l"/>
              </a:tabLst>
            </a:pPr>
            <a:r>
              <a:rPr sz="545" dirty="0">
                <a:latin typeface="Arial"/>
                <a:cs typeface="Arial"/>
              </a:rPr>
              <a:t>Full-time </a:t>
            </a:r>
            <a:r>
              <a:rPr sz="545" spc="-3" dirty="0">
                <a:latin typeface="Arial"/>
                <a:cs typeface="Arial"/>
              </a:rPr>
              <a:t>practicum	</a:t>
            </a:r>
            <a:r>
              <a:rPr sz="545" spc="-7" dirty="0">
                <a:latin typeface="Arial"/>
                <a:cs typeface="Arial"/>
              </a:rPr>
              <a:t>Writing</a:t>
            </a:r>
            <a:r>
              <a:rPr sz="545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of</a:t>
            </a:r>
            <a:r>
              <a:rPr sz="545" dirty="0">
                <a:latin typeface="Arial"/>
                <a:cs typeface="Arial"/>
              </a:rPr>
              <a:t> thesis	</a:t>
            </a:r>
            <a:r>
              <a:rPr sz="545" spc="-3" dirty="0">
                <a:latin typeface="Arial"/>
                <a:cs typeface="Arial"/>
              </a:rPr>
              <a:t>Deposit of </a:t>
            </a:r>
            <a:r>
              <a:rPr sz="545" dirty="0">
                <a:latin typeface="Arial"/>
                <a:cs typeface="Arial"/>
              </a:rPr>
              <a:t>thesis </a:t>
            </a:r>
            <a:r>
              <a:rPr sz="477" spc="-3" dirty="0">
                <a:latin typeface="Arial"/>
                <a:cs typeface="Arial"/>
              </a:rPr>
              <a:t>(See </a:t>
            </a:r>
            <a:r>
              <a:rPr sz="477" dirty="0">
                <a:latin typeface="Arial"/>
                <a:cs typeface="Arial"/>
              </a:rPr>
              <a:t>Guide, </a:t>
            </a:r>
            <a:r>
              <a:rPr sz="477" spc="-3" dirty="0">
                <a:latin typeface="Arial"/>
                <a:cs typeface="Arial"/>
              </a:rPr>
              <a:t>page</a:t>
            </a:r>
            <a:r>
              <a:rPr sz="477" spc="-48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8.)</a:t>
            </a:r>
            <a:endParaRPr sz="477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63689" y="2136026"/>
            <a:ext cx="792307" cy="501869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12565">
              <a:spcBef>
                <a:spcPts val="375"/>
              </a:spcBef>
            </a:pPr>
            <a:r>
              <a:rPr sz="545" dirty="0">
                <a:latin typeface="Arial"/>
                <a:cs typeface="Arial"/>
              </a:rPr>
              <a:t>Full-time</a:t>
            </a:r>
            <a:r>
              <a:rPr sz="545" spc="-68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studies</a:t>
            </a:r>
            <a:endParaRPr sz="545">
              <a:latin typeface="Arial"/>
              <a:cs typeface="Arial"/>
            </a:endParaRPr>
          </a:p>
          <a:p>
            <a:pPr marL="112565" marR="3464" indent="-103906">
              <a:lnSpc>
                <a:spcPct val="146900"/>
              </a:lnSpc>
              <a:buChar char="•"/>
              <a:tabLst>
                <a:tab pos="52386" algn="l"/>
              </a:tabLst>
            </a:pPr>
            <a:r>
              <a:rPr sz="545" dirty="0">
                <a:latin typeface="Arial"/>
                <a:cs typeface="Arial"/>
              </a:rPr>
              <a:t>Program </a:t>
            </a:r>
            <a:r>
              <a:rPr sz="545" b="1" dirty="0">
                <a:latin typeface="Arial"/>
                <a:cs typeface="Arial"/>
              </a:rPr>
              <a:t>without</a:t>
            </a:r>
            <a:r>
              <a:rPr sz="545" b="1" spc="-72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thesis  Full-time</a:t>
            </a:r>
            <a:r>
              <a:rPr sz="545" spc="-10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studies</a:t>
            </a:r>
            <a:endParaRPr sz="545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463394" y="2419179"/>
            <a:ext cx="602672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dirty="0">
                <a:latin typeface="Arial"/>
                <a:cs typeface="Arial"/>
              </a:rPr>
              <a:t>Full-time</a:t>
            </a:r>
            <a:r>
              <a:rPr sz="545" spc="-41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practicum</a:t>
            </a:r>
            <a:endParaRPr sz="545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363689" y="2502306"/>
            <a:ext cx="4384964" cy="582852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8659">
              <a:spcBef>
                <a:spcPts val="375"/>
              </a:spcBef>
            </a:pPr>
            <a:r>
              <a:rPr sz="545" dirty="0">
                <a:latin typeface="Arial"/>
                <a:cs typeface="Arial"/>
              </a:rPr>
              <a:t>Indicate the </a:t>
            </a:r>
            <a:r>
              <a:rPr sz="545" spc="-3" dirty="0">
                <a:latin typeface="Arial"/>
                <a:cs typeface="Arial"/>
              </a:rPr>
              <a:t>number of </a:t>
            </a:r>
            <a:r>
              <a:rPr sz="545" dirty="0">
                <a:latin typeface="Arial"/>
                <a:cs typeface="Arial"/>
              </a:rPr>
              <a:t>credits </a:t>
            </a:r>
            <a:r>
              <a:rPr sz="545" spc="-3" dirty="0">
                <a:latin typeface="Arial"/>
                <a:cs typeface="Arial"/>
              </a:rPr>
              <a:t>in which </a:t>
            </a:r>
            <a:r>
              <a:rPr sz="545" dirty="0">
                <a:latin typeface="Arial"/>
                <a:cs typeface="Arial"/>
              </a:rPr>
              <a:t>you </a:t>
            </a:r>
            <a:r>
              <a:rPr sz="545" spc="-3" dirty="0">
                <a:latin typeface="Arial"/>
                <a:cs typeface="Arial"/>
              </a:rPr>
              <a:t>will be enrolled (Québec programs</a:t>
            </a:r>
            <a:r>
              <a:rPr sz="545" spc="-14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only)..................................................................................</a:t>
            </a:r>
            <a:endParaRPr sz="545">
              <a:latin typeface="Arial"/>
              <a:cs typeface="Arial"/>
            </a:endParaRPr>
          </a:p>
          <a:p>
            <a:pPr marL="8659">
              <a:spcBef>
                <a:spcPts val="307"/>
              </a:spcBef>
            </a:pPr>
            <a:r>
              <a:rPr sz="545" b="1" spc="-3" dirty="0">
                <a:latin typeface="Arial"/>
                <a:cs typeface="Arial"/>
              </a:rPr>
              <a:t>University education </a:t>
            </a:r>
            <a:r>
              <a:rPr sz="545" b="1" dirty="0">
                <a:latin typeface="Arial"/>
                <a:cs typeface="Arial"/>
              </a:rPr>
              <a:t>– </a:t>
            </a:r>
            <a:r>
              <a:rPr sz="545" b="1" spc="-3" dirty="0">
                <a:latin typeface="Arial"/>
                <a:cs typeface="Arial"/>
              </a:rPr>
              <a:t>Doctorate</a:t>
            </a:r>
            <a:r>
              <a:rPr sz="545" b="1" spc="-10" dirty="0">
                <a:latin typeface="Arial"/>
                <a:cs typeface="Arial"/>
              </a:rPr>
              <a:t> </a:t>
            </a:r>
            <a:r>
              <a:rPr sz="545" b="1" dirty="0">
                <a:latin typeface="Arial"/>
                <a:cs typeface="Arial"/>
              </a:rPr>
              <a:t>level</a:t>
            </a:r>
            <a:endParaRPr sz="545">
              <a:latin typeface="Arial"/>
              <a:cs typeface="Arial"/>
            </a:endParaRPr>
          </a:p>
          <a:p>
            <a:pPr marL="112565">
              <a:spcBef>
                <a:spcPts val="307"/>
              </a:spcBef>
              <a:tabLst>
                <a:tab pos="1107901" algn="l"/>
                <a:tab pos="2112329" algn="l"/>
                <a:tab pos="3108098" algn="l"/>
              </a:tabLst>
            </a:pPr>
            <a:r>
              <a:rPr sz="545" dirty="0">
                <a:latin typeface="Arial"/>
                <a:cs typeface="Arial"/>
              </a:rPr>
              <a:t>Full-time studies	Full-time </a:t>
            </a:r>
            <a:r>
              <a:rPr sz="545" spc="-3" dirty="0">
                <a:latin typeface="Arial"/>
                <a:cs typeface="Arial"/>
              </a:rPr>
              <a:t>practicum	</a:t>
            </a:r>
            <a:r>
              <a:rPr sz="545" spc="-7" dirty="0">
                <a:latin typeface="Arial"/>
                <a:cs typeface="Arial"/>
              </a:rPr>
              <a:t>Writing</a:t>
            </a:r>
            <a:r>
              <a:rPr sz="545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of</a:t>
            </a:r>
            <a:r>
              <a:rPr sz="545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dissertation	Deposit of dissertation </a:t>
            </a:r>
            <a:r>
              <a:rPr sz="477" spc="-3" dirty="0">
                <a:latin typeface="Arial"/>
                <a:cs typeface="Arial"/>
              </a:rPr>
              <a:t>(See </a:t>
            </a:r>
            <a:r>
              <a:rPr sz="477" dirty="0">
                <a:latin typeface="Arial"/>
                <a:cs typeface="Arial"/>
              </a:rPr>
              <a:t>Guide, </a:t>
            </a:r>
            <a:r>
              <a:rPr sz="477" spc="-3" dirty="0">
                <a:latin typeface="Arial"/>
                <a:cs typeface="Arial"/>
              </a:rPr>
              <a:t>page</a:t>
            </a:r>
            <a:r>
              <a:rPr sz="477" spc="-41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8.)</a:t>
            </a:r>
            <a:endParaRPr sz="477">
              <a:latin typeface="Arial"/>
              <a:cs typeface="Arial"/>
            </a:endParaRPr>
          </a:p>
          <a:p>
            <a:pPr marL="105638">
              <a:spcBef>
                <a:spcPts val="307"/>
              </a:spcBef>
            </a:pPr>
            <a:r>
              <a:rPr sz="545" b="1" spc="-3" dirty="0">
                <a:latin typeface="Arial"/>
                <a:cs typeface="Arial"/>
              </a:rPr>
              <a:t>Do you </a:t>
            </a:r>
            <a:r>
              <a:rPr sz="545" b="1" dirty="0">
                <a:latin typeface="Arial"/>
                <a:cs typeface="Arial"/>
              </a:rPr>
              <a:t>plan </a:t>
            </a:r>
            <a:r>
              <a:rPr sz="545" b="1" spc="-3" dirty="0">
                <a:latin typeface="Arial"/>
                <a:cs typeface="Arial"/>
              </a:rPr>
              <a:t>to </a:t>
            </a:r>
            <a:r>
              <a:rPr sz="545" b="1" dirty="0">
                <a:latin typeface="Arial"/>
                <a:cs typeface="Arial"/>
              </a:rPr>
              <a:t>pursue </a:t>
            </a:r>
            <a:r>
              <a:rPr sz="545" b="1" spc="-3" dirty="0">
                <a:latin typeface="Arial"/>
                <a:cs typeface="Arial"/>
              </a:rPr>
              <a:t>to full-time </a:t>
            </a:r>
            <a:r>
              <a:rPr sz="545" b="1" dirty="0">
                <a:latin typeface="Arial"/>
                <a:cs typeface="Arial"/>
              </a:rPr>
              <a:t>or deemed </a:t>
            </a:r>
            <a:r>
              <a:rPr sz="545" b="1" spc="-3" dirty="0">
                <a:latin typeface="Arial"/>
                <a:cs typeface="Arial"/>
              </a:rPr>
              <a:t>full-time studies </a:t>
            </a:r>
            <a:r>
              <a:rPr sz="545" b="1" dirty="0">
                <a:latin typeface="Arial"/>
                <a:cs typeface="Arial"/>
              </a:rPr>
              <a:t>in </a:t>
            </a:r>
            <a:r>
              <a:rPr sz="545" b="1" spc="-3" dirty="0">
                <a:latin typeface="Arial"/>
                <a:cs typeface="Arial"/>
              </a:rPr>
              <a:t>four months </a:t>
            </a:r>
            <a:r>
              <a:rPr sz="545" b="1" dirty="0">
                <a:latin typeface="Arial"/>
                <a:cs typeface="Arial"/>
              </a:rPr>
              <a:t>or less, </a:t>
            </a:r>
            <a:r>
              <a:rPr sz="545" b="1" spc="-3" dirty="0">
                <a:latin typeface="Arial"/>
                <a:cs typeface="Arial"/>
              </a:rPr>
              <a:t>starting the</a:t>
            </a:r>
            <a:r>
              <a:rPr sz="545" b="1" spc="3" dirty="0">
                <a:latin typeface="Arial"/>
                <a:cs typeface="Arial"/>
              </a:rPr>
              <a:t> </a:t>
            </a:r>
            <a:r>
              <a:rPr sz="545" b="1" spc="-3" dirty="0">
                <a:latin typeface="Arial"/>
                <a:cs typeface="Arial"/>
              </a:rPr>
              <a:t>month</a:t>
            </a:r>
            <a:endParaRPr sz="545">
              <a:latin typeface="Arial"/>
              <a:cs typeface="Arial"/>
            </a:endParaRPr>
          </a:p>
          <a:p>
            <a:pPr marL="105638">
              <a:tabLst>
                <a:tab pos="3967057" algn="l"/>
                <a:tab pos="4247604" algn="l"/>
              </a:tabLst>
            </a:pPr>
            <a:r>
              <a:rPr sz="545" b="1" spc="-3" dirty="0">
                <a:latin typeface="Arial"/>
                <a:cs typeface="Arial"/>
              </a:rPr>
              <a:t>following  the  end </a:t>
            </a:r>
            <a:r>
              <a:rPr sz="545" b="1" dirty="0">
                <a:latin typeface="Arial"/>
                <a:cs typeface="Arial"/>
              </a:rPr>
              <a:t>of </a:t>
            </a:r>
            <a:r>
              <a:rPr sz="545" b="1" spc="-3" dirty="0">
                <a:latin typeface="Arial"/>
                <a:cs typeface="Arial"/>
              </a:rPr>
              <a:t>your</a:t>
            </a:r>
            <a:r>
              <a:rPr sz="545" b="1" spc="-20" dirty="0">
                <a:latin typeface="Arial"/>
                <a:cs typeface="Arial"/>
              </a:rPr>
              <a:t> </a:t>
            </a:r>
            <a:r>
              <a:rPr sz="545" b="1" spc="-3" dirty="0">
                <a:latin typeface="Arial"/>
                <a:cs typeface="Arial"/>
              </a:rPr>
              <a:t>2020-2021</a:t>
            </a:r>
            <a:r>
              <a:rPr sz="545" b="1" spc="44" dirty="0">
                <a:latin typeface="Arial"/>
                <a:cs typeface="Arial"/>
              </a:rPr>
              <a:t> </a:t>
            </a:r>
            <a:r>
              <a:rPr sz="545" b="1" spc="-3" dirty="0">
                <a:latin typeface="Arial"/>
                <a:cs typeface="Arial"/>
              </a:rPr>
              <a:t>studies?....................................................................................................................	</a:t>
            </a:r>
            <a:r>
              <a:rPr sz="545" b="1" spc="-14" dirty="0">
                <a:latin typeface="Arial"/>
                <a:cs typeface="Arial"/>
              </a:rPr>
              <a:t>Yes	</a:t>
            </a:r>
            <a:r>
              <a:rPr sz="545" b="1" spc="-3" dirty="0">
                <a:latin typeface="Arial"/>
                <a:cs typeface="Arial"/>
              </a:rPr>
              <a:t>No</a:t>
            </a:r>
            <a:endParaRPr sz="545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363689" y="3097433"/>
            <a:ext cx="1068532" cy="274125"/>
          </a:xfrm>
          <a:prstGeom prst="rect">
            <a:avLst/>
          </a:prstGeom>
        </p:spPr>
        <p:txBody>
          <a:bodyPr vert="horz" wrap="square" lIns="0" tIns="56717" rIns="0" bIns="0" rtlCol="0">
            <a:spAutoFit/>
          </a:bodyPr>
          <a:lstStyle/>
          <a:p>
            <a:pPr marL="8659">
              <a:spcBef>
                <a:spcPts val="447"/>
              </a:spcBef>
            </a:pPr>
            <a:r>
              <a:rPr sz="682" b="1" dirty="0">
                <a:solidFill>
                  <a:srgbClr val="006EB7"/>
                </a:solidFill>
                <a:latin typeface="Arial"/>
                <a:cs typeface="Arial"/>
              </a:rPr>
              <a:t>Summer</a:t>
            </a: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 2021</a:t>
            </a:r>
            <a:endParaRPr sz="682">
              <a:latin typeface="Arial"/>
              <a:cs typeface="Arial"/>
            </a:endParaRPr>
          </a:p>
          <a:p>
            <a:pPr marL="8659">
              <a:spcBef>
                <a:spcPts val="266"/>
              </a:spcBef>
            </a:pPr>
            <a:r>
              <a:rPr sz="477" spc="-3" dirty="0">
                <a:latin typeface="Arial"/>
                <a:cs typeface="Arial"/>
              </a:rPr>
              <a:t>Name of program (See </a:t>
            </a:r>
            <a:r>
              <a:rPr sz="477" dirty="0">
                <a:latin typeface="Arial"/>
                <a:cs typeface="Arial"/>
              </a:rPr>
              <a:t>Guide, </a:t>
            </a:r>
            <a:r>
              <a:rPr sz="477" spc="-3" dirty="0">
                <a:latin typeface="Arial"/>
                <a:cs typeface="Arial"/>
              </a:rPr>
              <a:t>page</a:t>
            </a:r>
            <a:r>
              <a:rPr sz="477" spc="-44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6.)</a:t>
            </a:r>
            <a:endParaRPr sz="477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251629" y="3283356"/>
            <a:ext cx="162358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Code</a:t>
            </a:r>
            <a:endParaRPr sz="477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363690" y="3550922"/>
            <a:ext cx="1425719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Name of educational institution (See </a:t>
            </a:r>
            <a:r>
              <a:rPr sz="477" dirty="0">
                <a:latin typeface="Arial"/>
                <a:cs typeface="Arial"/>
              </a:rPr>
              <a:t>Guide, </a:t>
            </a:r>
            <a:r>
              <a:rPr sz="477" spc="-3" dirty="0">
                <a:latin typeface="Arial"/>
                <a:cs typeface="Arial"/>
              </a:rPr>
              <a:t>page</a:t>
            </a:r>
            <a:r>
              <a:rPr sz="477" spc="-41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6.)</a:t>
            </a:r>
            <a:endParaRPr sz="477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147738" y="3550922"/>
            <a:ext cx="162358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Code</a:t>
            </a:r>
            <a:endParaRPr sz="477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603180" y="3820219"/>
            <a:ext cx="106074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spc="-3" dirty="0">
                <a:latin typeface="Arial"/>
                <a:cs typeface="Arial"/>
              </a:rPr>
              <a:t>No</a:t>
            </a:r>
            <a:endParaRPr sz="545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363689" y="3781254"/>
            <a:ext cx="4157230" cy="830507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marR="71002">
              <a:lnSpc>
                <a:spcPct val="146900"/>
              </a:lnSpc>
              <a:spcBef>
                <a:spcPts val="68"/>
              </a:spcBef>
              <a:tabLst>
                <a:tab pos="3967057" algn="l"/>
              </a:tabLst>
            </a:pPr>
            <a:r>
              <a:rPr sz="545" dirty="0">
                <a:latin typeface="Arial"/>
                <a:cs typeface="Arial"/>
              </a:rPr>
              <a:t>Will you </a:t>
            </a:r>
            <a:r>
              <a:rPr sz="545" spc="-3" dirty="0">
                <a:latin typeface="Arial"/>
                <a:cs typeface="Arial"/>
              </a:rPr>
              <a:t>resid</a:t>
            </a:r>
            <a:r>
              <a:rPr sz="545" dirty="0">
                <a:latin typeface="Arial"/>
                <a:cs typeface="Arial"/>
              </a:rPr>
              <a:t>e </a:t>
            </a:r>
            <a:r>
              <a:rPr sz="545" spc="-3" dirty="0">
                <a:latin typeface="Arial"/>
                <a:cs typeface="Arial"/>
              </a:rPr>
              <a:t>a</a:t>
            </a:r>
            <a:r>
              <a:rPr sz="545" dirty="0">
                <a:latin typeface="Arial"/>
                <a:cs typeface="Arial"/>
              </a:rPr>
              <a:t>t</a:t>
            </a:r>
            <a:r>
              <a:rPr sz="545" spc="-3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your </a:t>
            </a:r>
            <a:r>
              <a:rPr sz="545" spc="-3" dirty="0">
                <a:latin typeface="Arial"/>
                <a:cs typeface="Arial"/>
              </a:rPr>
              <a:t>parents</a:t>
            </a:r>
            <a:r>
              <a:rPr sz="545" dirty="0">
                <a:latin typeface="Arial"/>
                <a:cs typeface="Arial"/>
              </a:rPr>
              <a:t>’</a:t>
            </a:r>
            <a:r>
              <a:rPr sz="545" spc="-20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o</a:t>
            </a:r>
            <a:r>
              <a:rPr sz="545" dirty="0">
                <a:latin typeface="Arial"/>
                <a:cs typeface="Arial"/>
              </a:rPr>
              <a:t>r</a:t>
            </a:r>
            <a:r>
              <a:rPr sz="545" spc="-3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sponso</a:t>
            </a:r>
            <a:r>
              <a:rPr sz="545" spc="17" dirty="0">
                <a:latin typeface="Arial"/>
                <a:cs typeface="Arial"/>
              </a:rPr>
              <a:t>r</a:t>
            </a:r>
            <a:r>
              <a:rPr sz="545" spc="-10" dirty="0">
                <a:latin typeface="Arial"/>
                <a:cs typeface="Arial"/>
              </a:rPr>
              <a:t>’</a:t>
            </a:r>
            <a:r>
              <a:rPr sz="545" dirty="0">
                <a:latin typeface="Arial"/>
                <a:cs typeface="Arial"/>
              </a:rPr>
              <a:t>s </a:t>
            </a:r>
            <a:r>
              <a:rPr sz="545" spc="-3" dirty="0">
                <a:latin typeface="Arial"/>
                <a:cs typeface="Arial"/>
              </a:rPr>
              <a:t>residenc</a:t>
            </a:r>
            <a:r>
              <a:rPr sz="545" dirty="0">
                <a:latin typeface="Arial"/>
                <a:cs typeface="Arial"/>
              </a:rPr>
              <a:t>e </a:t>
            </a:r>
            <a:r>
              <a:rPr sz="545" spc="-3" dirty="0">
                <a:latin typeface="Arial"/>
                <a:cs typeface="Arial"/>
              </a:rPr>
              <a:t>durin</a:t>
            </a:r>
            <a:r>
              <a:rPr sz="545" dirty="0">
                <a:latin typeface="Arial"/>
                <a:cs typeface="Arial"/>
              </a:rPr>
              <a:t>g</a:t>
            </a:r>
            <a:r>
              <a:rPr sz="545" spc="-3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the summer </a:t>
            </a:r>
            <a:r>
              <a:rPr sz="545" spc="-3" dirty="0">
                <a:latin typeface="Arial"/>
                <a:cs typeface="Arial"/>
              </a:rPr>
              <a:t>o</a:t>
            </a:r>
            <a:r>
              <a:rPr sz="545" dirty="0">
                <a:latin typeface="Arial"/>
                <a:cs typeface="Arial"/>
              </a:rPr>
              <a:t>f</a:t>
            </a:r>
            <a:r>
              <a:rPr sz="545" spc="-3" dirty="0">
                <a:latin typeface="Arial"/>
                <a:cs typeface="Arial"/>
              </a:rPr>
              <a:t> 2021</a:t>
            </a:r>
            <a:r>
              <a:rPr sz="545" dirty="0">
                <a:latin typeface="Arial"/>
                <a:cs typeface="Arial"/>
              </a:rPr>
              <a:t>?</a:t>
            </a:r>
            <a:r>
              <a:rPr sz="545" spc="-58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.................................................................	</a:t>
            </a:r>
            <a:r>
              <a:rPr sz="545" spc="-51" dirty="0">
                <a:latin typeface="Arial"/>
                <a:cs typeface="Arial"/>
              </a:rPr>
              <a:t>Y</a:t>
            </a:r>
            <a:r>
              <a:rPr sz="545" spc="-3" dirty="0">
                <a:latin typeface="Arial"/>
                <a:cs typeface="Arial"/>
              </a:rPr>
              <a:t>es  </a:t>
            </a:r>
            <a:r>
              <a:rPr sz="545" dirty="0">
                <a:latin typeface="Arial"/>
                <a:cs typeface="Arial"/>
              </a:rPr>
              <a:t>If you </a:t>
            </a:r>
            <a:r>
              <a:rPr sz="545" spc="-3" dirty="0">
                <a:latin typeface="Arial"/>
                <a:cs typeface="Arial"/>
              </a:rPr>
              <a:t>are enrolled in one of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programs listed on page </a:t>
            </a:r>
            <a:r>
              <a:rPr sz="545" dirty="0">
                <a:latin typeface="Arial"/>
                <a:cs typeface="Arial"/>
              </a:rPr>
              <a:t>7 </a:t>
            </a:r>
            <a:r>
              <a:rPr sz="545" spc="-3" dirty="0">
                <a:latin typeface="Arial"/>
                <a:cs typeface="Arial"/>
              </a:rPr>
              <a:t>of </a:t>
            </a:r>
            <a:r>
              <a:rPr sz="545" dirty="0">
                <a:latin typeface="Arial"/>
                <a:cs typeface="Arial"/>
              </a:rPr>
              <a:t>the Guide, </a:t>
            </a:r>
            <a:r>
              <a:rPr sz="545" spc="-3" dirty="0">
                <a:latin typeface="Arial"/>
                <a:cs typeface="Arial"/>
              </a:rPr>
              <a:t>please </a:t>
            </a:r>
            <a:r>
              <a:rPr sz="545" dirty="0">
                <a:latin typeface="Arial"/>
                <a:cs typeface="Arial"/>
              </a:rPr>
              <a:t>specify </a:t>
            </a:r>
            <a:r>
              <a:rPr sz="545" spc="-3" dirty="0">
                <a:latin typeface="Arial"/>
                <a:cs typeface="Arial"/>
              </a:rPr>
              <a:t>which </a:t>
            </a:r>
            <a:r>
              <a:rPr sz="545" dirty="0">
                <a:latin typeface="Arial"/>
                <a:cs typeface="Arial"/>
              </a:rPr>
              <a:t>year </a:t>
            </a:r>
            <a:r>
              <a:rPr sz="545" spc="-3" dirty="0">
                <a:latin typeface="Arial"/>
                <a:cs typeface="Arial"/>
              </a:rPr>
              <a:t>of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program</a:t>
            </a:r>
            <a:r>
              <a:rPr sz="545" spc="-17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you</a:t>
            </a:r>
            <a:endParaRPr sz="545">
              <a:latin typeface="Arial"/>
              <a:cs typeface="Arial"/>
            </a:endParaRPr>
          </a:p>
          <a:p>
            <a:pPr marL="8659"/>
            <a:r>
              <a:rPr sz="545" spc="-3" dirty="0">
                <a:latin typeface="Arial"/>
                <a:cs typeface="Arial"/>
              </a:rPr>
              <a:t>will be pursuing in </a:t>
            </a:r>
            <a:r>
              <a:rPr sz="545" dirty="0">
                <a:latin typeface="Arial"/>
                <a:cs typeface="Arial"/>
              </a:rPr>
              <a:t>the summer </a:t>
            </a:r>
            <a:r>
              <a:rPr sz="545" spc="-3" dirty="0">
                <a:latin typeface="Arial"/>
                <a:cs typeface="Arial"/>
              </a:rPr>
              <a:t>of 2021.</a:t>
            </a:r>
            <a:r>
              <a:rPr sz="545" spc="-136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........................................................................................................................................................</a:t>
            </a:r>
            <a:endParaRPr sz="545">
              <a:latin typeface="Arial"/>
              <a:cs typeface="Arial"/>
            </a:endParaRPr>
          </a:p>
          <a:p>
            <a:pPr marL="8659" marR="1549936">
              <a:lnSpc>
                <a:spcPct val="146800"/>
              </a:lnSpc>
            </a:pPr>
            <a:r>
              <a:rPr sz="545" b="1" dirty="0">
                <a:latin typeface="Arial"/>
                <a:cs typeface="Arial"/>
              </a:rPr>
              <a:t>Indicate what </a:t>
            </a:r>
            <a:r>
              <a:rPr sz="545" b="1" spc="-3" dirty="0">
                <a:latin typeface="Arial"/>
                <a:cs typeface="Arial"/>
              </a:rPr>
              <a:t>you </a:t>
            </a:r>
            <a:r>
              <a:rPr sz="545" b="1" dirty="0">
                <a:latin typeface="Arial"/>
                <a:cs typeface="Arial"/>
              </a:rPr>
              <a:t>plan </a:t>
            </a:r>
            <a:r>
              <a:rPr sz="545" b="1" spc="-3" dirty="0">
                <a:latin typeface="Arial"/>
                <a:cs typeface="Arial"/>
              </a:rPr>
              <a:t>to </a:t>
            </a:r>
            <a:r>
              <a:rPr sz="545" b="1" dirty="0">
                <a:latin typeface="Arial"/>
                <a:cs typeface="Arial"/>
              </a:rPr>
              <a:t>be doing in </a:t>
            </a:r>
            <a:r>
              <a:rPr sz="545" b="1" spc="-3" dirty="0">
                <a:latin typeface="Arial"/>
                <a:cs typeface="Arial"/>
              </a:rPr>
              <a:t>the summer </a:t>
            </a:r>
            <a:r>
              <a:rPr sz="545" b="1" dirty="0">
                <a:latin typeface="Arial"/>
                <a:cs typeface="Arial"/>
              </a:rPr>
              <a:t>of </a:t>
            </a:r>
            <a:r>
              <a:rPr sz="545" b="1" spc="-3" dirty="0">
                <a:latin typeface="Arial"/>
                <a:cs typeface="Arial"/>
              </a:rPr>
              <a:t>2021. Check </a:t>
            </a:r>
            <a:r>
              <a:rPr sz="545" b="1" dirty="0">
                <a:latin typeface="Arial"/>
                <a:cs typeface="Arial"/>
              </a:rPr>
              <a:t>one box </a:t>
            </a:r>
            <a:r>
              <a:rPr sz="545" b="1" spc="-10" dirty="0">
                <a:latin typeface="Arial"/>
                <a:cs typeface="Arial"/>
              </a:rPr>
              <a:t>only.  </a:t>
            </a:r>
            <a:r>
              <a:rPr sz="545" b="1" spc="-3" dirty="0">
                <a:latin typeface="Arial"/>
                <a:cs typeface="Arial"/>
              </a:rPr>
              <a:t>College</a:t>
            </a:r>
            <a:r>
              <a:rPr sz="545" b="1" spc="-7" dirty="0">
                <a:latin typeface="Arial"/>
                <a:cs typeface="Arial"/>
              </a:rPr>
              <a:t> </a:t>
            </a:r>
            <a:r>
              <a:rPr sz="545" b="1" spc="-3" dirty="0">
                <a:latin typeface="Arial"/>
                <a:cs typeface="Arial"/>
              </a:rPr>
              <a:t>education</a:t>
            </a:r>
            <a:endParaRPr sz="545">
              <a:latin typeface="Arial"/>
              <a:cs typeface="Arial"/>
            </a:endParaRPr>
          </a:p>
          <a:p>
            <a:pPr marL="112565">
              <a:spcBef>
                <a:spcPts val="307"/>
              </a:spcBef>
              <a:tabLst>
                <a:tab pos="1107901" algn="l"/>
              </a:tabLst>
            </a:pPr>
            <a:r>
              <a:rPr sz="545" dirty="0">
                <a:latin typeface="Arial"/>
                <a:cs typeface="Arial"/>
              </a:rPr>
              <a:t>Full-time studies	Full-time </a:t>
            </a:r>
            <a:r>
              <a:rPr sz="545" spc="-3" dirty="0">
                <a:latin typeface="Arial"/>
                <a:cs typeface="Arial"/>
              </a:rPr>
              <a:t>practicum (work-study program or other)</a:t>
            </a:r>
            <a:endParaRPr sz="545">
              <a:latin typeface="Arial"/>
              <a:cs typeface="Arial"/>
            </a:endParaRPr>
          </a:p>
          <a:p>
            <a:pPr marL="8659">
              <a:spcBef>
                <a:spcPts val="307"/>
              </a:spcBef>
            </a:pPr>
            <a:r>
              <a:rPr sz="545" b="1" spc="-3" dirty="0">
                <a:latin typeface="Arial"/>
                <a:cs typeface="Arial"/>
              </a:rPr>
              <a:t>University education </a:t>
            </a:r>
            <a:r>
              <a:rPr sz="545" b="1" dirty="0">
                <a:latin typeface="Arial"/>
                <a:cs typeface="Arial"/>
              </a:rPr>
              <a:t>– </a:t>
            </a:r>
            <a:r>
              <a:rPr sz="545" b="1" spc="-3" dirty="0">
                <a:latin typeface="Arial"/>
                <a:cs typeface="Arial"/>
              </a:rPr>
              <a:t>Undergraduate</a:t>
            </a:r>
            <a:r>
              <a:rPr sz="545" b="1" spc="-10" dirty="0">
                <a:latin typeface="Arial"/>
                <a:cs typeface="Arial"/>
              </a:rPr>
              <a:t> </a:t>
            </a:r>
            <a:r>
              <a:rPr sz="545" b="1" dirty="0">
                <a:latin typeface="Arial"/>
                <a:cs typeface="Arial"/>
              </a:rPr>
              <a:t>level</a:t>
            </a:r>
            <a:endParaRPr sz="545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363689" y="4596940"/>
            <a:ext cx="4156364" cy="498983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12565">
              <a:spcBef>
                <a:spcPts val="375"/>
              </a:spcBef>
              <a:tabLst>
                <a:tab pos="1107901" algn="l"/>
              </a:tabLst>
            </a:pPr>
            <a:r>
              <a:rPr sz="545" dirty="0">
                <a:latin typeface="Arial"/>
                <a:cs typeface="Arial"/>
              </a:rPr>
              <a:t>Full-time studies	Full-time </a:t>
            </a:r>
            <a:r>
              <a:rPr sz="545" spc="-3" dirty="0">
                <a:latin typeface="Arial"/>
                <a:cs typeface="Arial"/>
              </a:rPr>
              <a:t>practicum (cooperative program or other)</a:t>
            </a:r>
            <a:endParaRPr sz="545">
              <a:latin typeface="Arial"/>
              <a:cs typeface="Arial"/>
            </a:endParaRPr>
          </a:p>
          <a:p>
            <a:pPr marL="8659">
              <a:spcBef>
                <a:spcPts val="307"/>
              </a:spcBef>
            </a:pPr>
            <a:r>
              <a:rPr sz="545" dirty="0">
                <a:latin typeface="Arial"/>
                <a:cs typeface="Arial"/>
              </a:rPr>
              <a:t>Indicate the </a:t>
            </a:r>
            <a:r>
              <a:rPr sz="545" spc="-3" dirty="0">
                <a:latin typeface="Arial"/>
                <a:cs typeface="Arial"/>
              </a:rPr>
              <a:t>number of </a:t>
            </a:r>
            <a:r>
              <a:rPr sz="545" dirty="0">
                <a:latin typeface="Arial"/>
                <a:cs typeface="Arial"/>
              </a:rPr>
              <a:t>credits </a:t>
            </a:r>
            <a:r>
              <a:rPr sz="545" spc="-3" dirty="0">
                <a:latin typeface="Arial"/>
                <a:cs typeface="Arial"/>
              </a:rPr>
              <a:t>in which </a:t>
            </a:r>
            <a:r>
              <a:rPr sz="545" dirty="0">
                <a:latin typeface="Arial"/>
                <a:cs typeface="Arial"/>
              </a:rPr>
              <a:t>you </a:t>
            </a:r>
            <a:r>
              <a:rPr sz="545" spc="-3" dirty="0">
                <a:latin typeface="Arial"/>
                <a:cs typeface="Arial"/>
              </a:rPr>
              <a:t>will be enrolled (Québec programs</a:t>
            </a:r>
            <a:r>
              <a:rPr sz="545" spc="-24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only)..................................................................................</a:t>
            </a:r>
            <a:endParaRPr sz="545">
              <a:latin typeface="Arial"/>
              <a:cs typeface="Arial"/>
            </a:endParaRPr>
          </a:p>
          <a:p>
            <a:pPr marL="8659">
              <a:spcBef>
                <a:spcPts val="307"/>
              </a:spcBef>
            </a:pPr>
            <a:r>
              <a:rPr sz="545" b="1" spc="-3" dirty="0">
                <a:latin typeface="Arial"/>
                <a:cs typeface="Arial"/>
              </a:rPr>
              <a:t>University education </a:t>
            </a:r>
            <a:r>
              <a:rPr sz="545" b="1" dirty="0">
                <a:latin typeface="Arial"/>
                <a:cs typeface="Arial"/>
              </a:rPr>
              <a:t>– </a:t>
            </a:r>
            <a:r>
              <a:rPr sz="545" b="1" spc="-3" dirty="0">
                <a:latin typeface="Arial"/>
                <a:cs typeface="Arial"/>
              </a:rPr>
              <a:t>Master’s</a:t>
            </a:r>
            <a:r>
              <a:rPr sz="545" b="1" spc="-10" dirty="0">
                <a:latin typeface="Arial"/>
                <a:cs typeface="Arial"/>
              </a:rPr>
              <a:t> </a:t>
            </a:r>
            <a:r>
              <a:rPr sz="545" b="1" dirty="0">
                <a:latin typeface="Arial"/>
                <a:cs typeface="Arial"/>
              </a:rPr>
              <a:t>level</a:t>
            </a:r>
            <a:endParaRPr sz="545">
              <a:latin typeface="Arial"/>
              <a:cs typeface="Arial"/>
            </a:endParaRPr>
          </a:p>
          <a:p>
            <a:pPr marL="51953" indent="-43294">
              <a:spcBef>
                <a:spcPts val="307"/>
              </a:spcBef>
              <a:buChar char="•"/>
              <a:tabLst>
                <a:tab pos="52386" algn="l"/>
              </a:tabLst>
            </a:pPr>
            <a:r>
              <a:rPr sz="545" dirty="0">
                <a:latin typeface="Arial"/>
                <a:cs typeface="Arial"/>
              </a:rPr>
              <a:t>Program </a:t>
            </a:r>
            <a:r>
              <a:rPr sz="545" b="1" dirty="0">
                <a:latin typeface="Arial"/>
                <a:cs typeface="Arial"/>
              </a:rPr>
              <a:t>with</a:t>
            </a:r>
            <a:r>
              <a:rPr sz="545" b="1" spc="-3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thesis</a:t>
            </a:r>
            <a:endParaRPr sz="545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463394" y="5124279"/>
            <a:ext cx="3112077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  <a:tabLst>
                <a:tab pos="1012654" algn="l"/>
                <a:tab pos="2008423" algn="l"/>
              </a:tabLst>
            </a:pPr>
            <a:r>
              <a:rPr sz="545" dirty="0">
                <a:latin typeface="Arial"/>
                <a:cs typeface="Arial"/>
              </a:rPr>
              <a:t>Full-time </a:t>
            </a:r>
            <a:r>
              <a:rPr sz="545" spc="-3" dirty="0">
                <a:latin typeface="Arial"/>
                <a:cs typeface="Arial"/>
              </a:rPr>
              <a:t>practicum	</a:t>
            </a:r>
            <a:r>
              <a:rPr sz="545" spc="-7" dirty="0">
                <a:latin typeface="Arial"/>
                <a:cs typeface="Arial"/>
              </a:rPr>
              <a:t>Writing</a:t>
            </a:r>
            <a:r>
              <a:rPr sz="545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of</a:t>
            </a:r>
            <a:r>
              <a:rPr sz="545" dirty="0">
                <a:latin typeface="Arial"/>
                <a:cs typeface="Arial"/>
              </a:rPr>
              <a:t> thesis	</a:t>
            </a:r>
            <a:r>
              <a:rPr sz="545" spc="-3" dirty="0">
                <a:latin typeface="Arial"/>
                <a:cs typeface="Arial"/>
              </a:rPr>
              <a:t>Deposit of </a:t>
            </a:r>
            <a:r>
              <a:rPr sz="545" dirty="0">
                <a:latin typeface="Arial"/>
                <a:cs typeface="Arial"/>
              </a:rPr>
              <a:t>thesis </a:t>
            </a:r>
            <a:r>
              <a:rPr sz="477" spc="-3" dirty="0">
                <a:latin typeface="Arial"/>
                <a:cs typeface="Arial"/>
              </a:rPr>
              <a:t>(See </a:t>
            </a:r>
            <a:r>
              <a:rPr sz="477" dirty="0">
                <a:latin typeface="Arial"/>
                <a:cs typeface="Arial"/>
              </a:rPr>
              <a:t>Guide, </a:t>
            </a:r>
            <a:r>
              <a:rPr sz="477" spc="-3" dirty="0">
                <a:latin typeface="Arial"/>
                <a:cs typeface="Arial"/>
              </a:rPr>
              <a:t>page</a:t>
            </a:r>
            <a:r>
              <a:rPr sz="477" spc="-48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8.)</a:t>
            </a:r>
            <a:endParaRPr sz="477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363689" y="5085313"/>
            <a:ext cx="792307" cy="501869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12565">
              <a:spcBef>
                <a:spcPts val="375"/>
              </a:spcBef>
            </a:pPr>
            <a:r>
              <a:rPr sz="545" dirty="0">
                <a:latin typeface="Arial"/>
                <a:cs typeface="Arial"/>
              </a:rPr>
              <a:t>Full-time</a:t>
            </a:r>
            <a:r>
              <a:rPr sz="545" spc="-68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studies</a:t>
            </a:r>
            <a:endParaRPr sz="545">
              <a:latin typeface="Arial"/>
              <a:cs typeface="Arial"/>
            </a:endParaRPr>
          </a:p>
          <a:p>
            <a:pPr marL="112565" marR="3464" indent="-103906">
              <a:lnSpc>
                <a:spcPct val="146900"/>
              </a:lnSpc>
              <a:buChar char="•"/>
              <a:tabLst>
                <a:tab pos="52386" algn="l"/>
              </a:tabLst>
            </a:pPr>
            <a:r>
              <a:rPr sz="545" dirty="0">
                <a:latin typeface="Arial"/>
                <a:cs typeface="Arial"/>
              </a:rPr>
              <a:t>Program </a:t>
            </a:r>
            <a:r>
              <a:rPr sz="545" b="1" dirty="0">
                <a:latin typeface="Arial"/>
                <a:cs typeface="Arial"/>
              </a:rPr>
              <a:t>without</a:t>
            </a:r>
            <a:r>
              <a:rPr sz="545" b="1" spc="-72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thesis  Full-time</a:t>
            </a:r>
            <a:r>
              <a:rPr sz="545" spc="-10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studies</a:t>
            </a:r>
            <a:endParaRPr sz="545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463394" y="5368465"/>
            <a:ext cx="602672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dirty="0">
                <a:latin typeface="Arial"/>
                <a:cs typeface="Arial"/>
              </a:rPr>
              <a:t>Full-time</a:t>
            </a:r>
            <a:r>
              <a:rPr sz="545" spc="-41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practicum</a:t>
            </a:r>
            <a:endParaRPr sz="545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363689" y="5451592"/>
            <a:ext cx="4384964" cy="376642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8659">
              <a:spcBef>
                <a:spcPts val="375"/>
              </a:spcBef>
            </a:pPr>
            <a:r>
              <a:rPr sz="545" dirty="0">
                <a:latin typeface="Arial"/>
                <a:cs typeface="Arial"/>
              </a:rPr>
              <a:t>Indicate the </a:t>
            </a:r>
            <a:r>
              <a:rPr sz="545" spc="-3" dirty="0">
                <a:latin typeface="Arial"/>
                <a:cs typeface="Arial"/>
              </a:rPr>
              <a:t>number of </a:t>
            </a:r>
            <a:r>
              <a:rPr sz="545" dirty="0">
                <a:latin typeface="Arial"/>
                <a:cs typeface="Arial"/>
              </a:rPr>
              <a:t>credits </a:t>
            </a:r>
            <a:r>
              <a:rPr sz="545" spc="-3" dirty="0">
                <a:latin typeface="Arial"/>
                <a:cs typeface="Arial"/>
              </a:rPr>
              <a:t>in which </a:t>
            </a:r>
            <a:r>
              <a:rPr sz="545" dirty="0">
                <a:latin typeface="Arial"/>
                <a:cs typeface="Arial"/>
              </a:rPr>
              <a:t>you </a:t>
            </a:r>
            <a:r>
              <a:rPr sz="545" spc="-3" dirty="0">
                <a:latin typeface="Arial"/>
                <a:cs typeface="Arial"/>
              </a:rPr>
              <a:t>will be enrolled (Québec programs</a:t>
            </a:r>
            <a:r>
              <a:rPr sz="545" spc="-14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only)..................................................................................</a:t>
            </a:r>
            <a:endParaRPr sz="545">
              <a:latin typeface="Arial"/>
              <a:cs typeface="Arial"/>
            </a:endParaRPr>
          </a:p>
          <a:p>
            <a:pPr marL="8659">
              <a:spcBef>
                <a:spcPts val="307"/>
              </a:spcBef>
            </a:pPr>
            <a:r>
              <a:rPr sz="545" b="1" spc="-3" dirty="0">
                <a:latin typeface="Arial"/>
                <a:cs typeface="Arial"/>
              </a:rPr>
              <a:t>University education </a:t>
            </a:r>
            <a:r>
              <a:rPr sz="545" b="1" dirty="0">
                <a:latin typeface="Arial"/>
                <a:cs typeface="Arial"/>
              </a:rPr>
              <a:t>– </a:t>
            </a:r>
            <a:r>
              <a:rPr sz="545" b="1" spc="-3" dirty="0">
                <a:latin typeface="Arial"/>
                <a:cs typeface="Arial"/>
              </a:rPr>
              <a:t>Doctorate</a:t>
            </a:r>
            <a:r>
              <a:rPr sz="545" b="1" spc="-10" dirty="0">
                <a:latin typeface="Arial"/>
                <a:cs typeface="Arial"/>
              </a:rPr>
              <a:t> </a:t>
            </a:r>
            <a:r>
              <a:rPr sz="545" b="1" dirty="0">
                <a:latin typeface="Arial"/>
                <a:cs typeface="Arial"/>
              </a:rPr>
              <a:t>level</a:t>
            </a:r>
            <a:endParaRPr sz="545">
              <a:latin typeface="Arial"/>
              <a:cs typeface="Arial"/>
            </a:endParaRPr>
          </a:p>
          <a:p>
            <a:pPr marL="112565">
              <a:spcBef>
                <a:spcPts val="307"/>
              </a:spcBef>
              <a:tabLst>
                <a:tab pos="1107901" algn="l"/>
                <a:tab pos="2112329" algn="l"/>
                <a:tab pos="3108098" algn="l"/>
              </a:tabLst>
            </a:pPr>
            <a:r>
              <a:rPr sz="545" dirty="0">
                <a:latin typeface="Arial"/>
                <a:cs typeface="Arial"/>
              </a:rPr>
              <a:t>Full-time studies	Full-time </a:t>
            </a:r>
            <a:r>
              <a:rPr sz="545" spc="-3" dirty="0">
                <a:latin typeface="Arial"/>
                <a:cs typeface="Arial"/>
              </a:rPr>
              <a:t>practicum	</a:t>
            </a:r>
            <a:r>
              <a:rPr sz="545" spc="-7" dirty="0">
                <a:latin typeface="Arial"/>
                <a:cs typeface="Arial"/>
              </a:rPr>
              <a:t>Writing</a:t>
            </a:r>
            <a:r>
              <a:rPr sz="545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of</a:t>
            </a:r>
            <a:r>
              <a:rPr sz="545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dissertation	Deposit of dissertation </a:t>
            </a:r>
            <a:r>
              <a:rPr sz="477" spc="-3" dirty="0">
                <a:latin typeface="Arial"/>
                <a:cs typeface="Arial"/>
              </a:rPr>
              <a:t>(See </a:t>
            </a:r>
            <a:r>
              <a:rPr sz="477" dirty="0">
                <a:latin typeface="Arial"/>
                <a:cs typeface="Arial"/>
              </a:rPr>
              <a:t>Guide, </a:t>
            </a:r>
            <a:r>
              <a:rPr sz="477" spc="-3" dirty="0">
                <a:latin typeface="Arial"/>
                <a:cs typeface="Arial"/>
              </a:rPr>
              <a:t>page</a:t>
            </a:r>
            <a:r>
              <a:rPr sz="477" spc="-41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8.)</a:t>
            </a:r>
            <a:endParaRPr sz="477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6222120" y="880058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" name="object 27"/>
          <p:cNvSpPr/>
          <p:nvPr/>
        </p:nvSpPr>
        <p:spPr>
          <a:xfrm>
            <a:off x="6518062" y="880058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" name="object 28"/>
          <p:cNvSpPr/>
          <p:nvPr/>
        </p:nvSpPr>
        <p:spPr>
          <a:xfrm>
            <a:off x="6267692" y="3414388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9" name="object 29"/>
          <p:cNvSpPr/>
          <p:nvPr/>
        </p:nvSpPr>
        <p:spPr>
          <a:xfrm>
            <a:off x="6270290" y="3511244"/>
            <a:ext cx="501361" cy="0"/>
          </a:xfrm>
          <a:custGeom>
            <a:avLst/>
            <a:gdLst/>
            <a:ahLst/>
            <a:cxnLst/>
            <a:rect l="l" t="t" r="r" b="b"/>
            <a:pathLst>
              <a:path w="735329">
                <a:moveTo>
                  <a:pt x="0" y="0"/>
                </a:moveTo>
                <a:lnTo>
                  <a:pt x="73533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0" name="object 30"/>
          <p:cNvSpPr/>
          <p:nvPr/>
        </p:nvSpPr>
        <p:spPr>
          <a:xfrm>
            <a:off x="6369003" y="3457004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1" name="object 31"/>
          <p:cNvSpPr/>
          <p:nvPr/>
        </p:nvSpPr>
        <p:spPr>
          <a:xfrm>
            <a:off x="6470315" y="3457004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2" name="object 32"/>
          <p:cNvSpPr/>
          <p:nvPr/>
        </p:nvSpPr>
        <p:spPr>
          <a:xfrm>
            <a:off x="6571626" y="3457004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3" name="object 33"/>
          <p:cNvSpPr/>
          <p:nvPr/>
        </p:nvSpPr>
        <p:spPr>
          <a:xfrm>
            <a:off x="6672938" y="3457004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4" name="object 34"/>
          <p:cNvSpPr/>
          <p:nvPr/>
        </p:nvSpPr>
        <p:spPr>
          <a:xfrm>
            <a:off x="6774249" y="3414388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5" name="object 35"/>
          <p:cNvSpPr/>
          <p:nvPr/>
        </p:nvSpPr>
        <p:spPr>
          <a:xfrm>
            <a:off x="6166381" y="3671950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6" name="object 36"/>
          <p:cNvSpPr/>
          <p:nvPr/>
        </p:nvSpPr>
        <p:spPr>
          <a:xfrm>
            <a:off x="6267692" y="371456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7" name="object 37"/>
          <p:cNvSpPr/>
          <p:nvPr/>
        </p:nvSpPr>
        <p:spPr>
          <a:xfrm>
            <a:off x="6166381" y="3768807"/>
            <a:ext cx="605270" cy="0"/>
          </a:xfrm>
          <a:custGeom>
            <a:avLst/>
            <a:gdLst/>
            <a:ahLst/>
            <a:cxnLst/>
            <a:rect l="l" t="t" r="r" b="b"/>
            <a:pathLst>
              <a:path w="887729">
                <a:moveTo>
                  <a:pt x="0" y="0"/>
                </a:moveTo>
                <a:lnTo>
                  <a:pt x="88773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8" name="object 38"/>
          <p:cNvSpPr/>
          <p:nvPr/>
        </p:nvSpPr>
        <p:spPr>
          <a:xfrm>
            <a:off x="6369003" y="371456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9" name="object 39"/>
          <p:cNvSpPr/>
          <p:nvPr/>
        </p:nvSpPr>
        <p:spPr>
          <a:xfrm>
            <a:off x="6470315" y="371456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0" name="object 40"/>
          <p:cNvSpPr/>
          <p:nvPr/>
        </p:nvSpPr>
        <p:spPr>
          <a:xfrm>
            <a:off x="6571626" y="371456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1" name="object 41"/>
          <p:cNvSpPr/>
          <p:nvPr/>
        </p:nvSpPr>
        <p:spPr>
          <a:xfrm>
            <a:off x="6672938" y="371456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2" name="object 42"/>
          <p:cNvSpPr/>
          <p:nvPr/>
        </p:nvSpPr>
        <p:spPr>
          <a:xfrm>
            <a:off x="6774249" y="3671950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3" name="object 43"/>
          <p:cNvSpPr/>
          <p:nvPr/>
        </p:nvSpPr>
        <p:spPr>
          <a:xfrm>
            <a:off x="6222120" y="3001457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4" name="object 44"/>
          <p:cNvSpPr/>
          <p:nvPr/>
        </p:nvSpPr>
        <p:spPr>
          <a:xfrm>
            <a:off x="6518062" y="3001457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5" name="object 45"/>
          <p:cNvSpPr/>
          <p:nvPr/>
        </p:nvSpPr>
        <p:spPr>
          <a:xfrm>
            <a:off x="2374946" y="3413414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6" name="object 46"/>
          <p:cNvSpPr/>
          <p:nvPr/>
        </p:nvSpPr>
        <p:spPr>
          <a:xfrm>
            <a:off x="2374946" y="3510269"/>
            <a:ext cx="3740727" cy="0"/>
          </a:xfrm>
          <a:custGeom>
            <a:avLst/>
            <a:gdLst/>
            <a:ahLst/>
            <a:cxnLst/>
            <a:rect l="l" t="t" r="r" b="b"/>
            <a:pathLst>
              <a:path w="5486400">
                <a:moveTo>
                  <a:pt x="0" y="0"/>
                </a:moveTo>
                <a:lnTo>
                  <a:pt x="548640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7" name="object 47"/>
          <p:cNvSpPr/>
          <p:nvPr/>
        </p:nvSpPr>
        <p:spPr>
          <a:xfrm>
            <a:off x="6118271" y="3413414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8" name="object 48"/>
          <p:cNvSpPr/>
          <p:nvPr/>
        </p:nvSpPr>
        <p:spPr>
          <a:xfrm>
            <a:off x="2374946" y="3671950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9" name="object 49"/>
          <p:cNvSpPr/>
          <p:nvPr/>
        </p:nvSpPr>
        <p:spPr>
          <a:xfrm>
            <a:off x="2374946" y="3768807"/>
            <a:ext cx="3740727" cy="0"/>
          </a:xfrm>
          <a:custGeom>
            <a:avLst/>
            <a:gdLst/>
            <a:ahLst/>
            <a:cxnLst/>
            <a:rect l="l" t="t" r="r" b="b"/>
            <a:pathLst>
              <a:path w="5486400">
                <a:moveTo>
                  <a:pt x="0" y="0"/>
                </a:moveTo>
                <a:lnTo>
                  <a:pt x="548640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0" name="object 50"/>
          <p:cNvSpPr/>
          <p:nvPr/>
        </p:nvSpPr>
        <p:spPr>
          <a:xfrm>
            <a:off x="6118271" y="3671950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1" name="object 51"/>
          <p:cNvSpPr/>
          <p:nvPr/>
        </p:nvSpPr>
        <p:spPr>
          <a:xfrm>
            <a:off x="6574224" y="1159847"/>
            <a:ext cx="197427" cy="0"/>
          </a:xfrm>
          <a:custGeom>
            <a:avLst/>
            <a:gdLst/>
            <a:ahLst/>
            <a:cxnLst/>
            <a:rect l="l" t="t" r="r" b="b"/>
            <a:pathLst>
              <a:path w="289559">
                <a:moveTo>
                  <a:pt x="0" y="0"/>
                </a:moveTo>
                <a:lnTo>
                  <a:pt x="28956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2" name="object 52"/>
          <p:cNvSpPr/>
          <p:nvPr/>
        </p:nvSpPr>
        <p:spPr>
          <a:xfrm>
            <a:off x="6571626" y="1062991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3" name="object 53"/>
          <p:cNvSpPr/>
          <p:nvPr/>
        </p:nvSpPr>
        <p:spPr>
          <a:xfrm>
            <a:off x="6774249" y="1062991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4" name="object 54"/>
          <p:cNvSpPr/>
          <p:nvPr/>
        </p:nvSpPr>
        <p:spPr>
          <a:xfrm>
            <a:off x="2373431" y="1696740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5" name="object 55"/>
          <p:cNvSpPr/>
          <p:nvPr/>
        </p:nvSpPr>
        <p:spPr>
          <a:xfrm>
            <a:off x="3371755" y="1696740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6" name="object 56"/>
          <p:cNvSpPr/>
          <p:nvPr/>
        </p:nvSpPr>
        <p:spPr>
          <a:xfrm>
            <a:off x="2373431" y="1450579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7" name="object 57"/>
          <p:cNvSpPr/>
          <p:nvPr/>
        </p:nvSpPr>
        <p:spPr>
          <a:xfrm>
            <a:off x="3371755" y="1450579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8" name="object 58"/>
          <p:cNvSpPr/>
          <p:nvPr/>
        </p:nvSpPr>
        <p:spPr>
          <a:xfrm>
            <a:off x="2373431" y="2186152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9" name="object 59"/>
          <p:cNvSpPr/>
          <p:nvPr/>
        </p:nvSpPr>
        <p:spPr>
          <a:xfrm>
            <a:off x="3371755" y="2186152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0" name="object 60"/>
          <p:cNvSpPr/>
          <p:nvPr/>
        </p:nvSpPr>
        <p:spPr>
          <a:xfrm>
            <a:off x="2373431" y="2429299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1" name="object 61"/>
          <p:cNvSpPr/>
          <p:nvPr/>
        </p:nvSpPr>
        <p:spPr>
          <a:xfrm>
            <a:off x="3371755" y="2429299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2" name="object 62"/>
          <p:cNvSpPr/>
          <p:nvPr/>
        </p:nvSpPr>
        <p:spPr>
          <a:xfrm>
            <a:off x="2373431" y="2794020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3" name="object 63"/>
          <p:cNvSpPr/>
          <p:nvPr/>
        </p:nvSpPr>
        <p:spPr>
          <a:xfrm>
            <a:off x="3371755" y="2794020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4" name="object 64"/>
          <p:cNvSpPr/>
          <p:nvPr/>
        </p:nvSpPr>
        <p:spPr>
          <a:xfrm>
            <a:off x="4370079" y="2794020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5" name="object 65"/>
          <p:cNvSpPr/>
          <p:nvPr/>
        </p:nvSpPr>
        <p:spPr>
          <a:xfrm>
            <a:off x="4370079" y="2186152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6" name="object 66"/>
          <p:cNvSpPr/>
          <p:nvPr/>
        </p:nvSpPr>
        <p:spPr>
          <a:xfrm>
            <a:off x="5368402" y="2794020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7" name="object 67"/>
          <p:cNvSpPr/>
          <p:nvPr/>
        </p:nvSpPr>
        <p:spPr>
          <a:xfrm>
            <a:off x="5368402" y="2186152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8" name="object 68"/>
          <p:cNvSpPr/>
          <p:nvPr/>
        </p:nvSpPr>
        <p:spPr>
          <a:xfrm>
            <a:off x="6574224" y="1885846"/>
            <a:ext cx="197427" cy="0"/>
          </a:xfrm>
          <a:custGeom>
            <a:avLst/>
            <a:gdLst/>
            <a:ahLst/>
            <a:cxnLst/>
            <a:rect l="l" t="t" r="r" b="b"/>
            <a:pathLst>
              <a:path w="289559">
                <a:moveTo>
                  <a:pt x="0" y="0"/>
                </a:moveTo>
                <a:lnTo>
                  <a:pt x="28956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9" name="object 69"/>
          <p:cNvSpPr/>
          <p:nvPr/>
        </p:nvSpPr>
        <p:spPr>
          <a:xfrm>
            <a:off x="6571626" y="1788991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0" name="object 70"/>
          <p:cNvSpPr/>
          <p:nvPr/>
        </p:nvSpPr>
        <p:spPr>
          <a:xfrm>
            <a:off x="6672938" y="183160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1" name="object 71"/>
          <p:cNvSpPr/>
          <p:nvPr/>
        </p:nvSpPr>
        <p:spPr>
          <a:xfrm>
            <a:off x="6774249" y="1788991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2" name="object 72"/>
          <p:cNvSpPr/>
          <p:nvPr/>
        </p:nvSpPr>
        <p:spPr>
          <a:xfrm>
            <a:off x="6574224" y="2618404"/>
            <a:ext cx="197427" cy="0"/>
          </a:xfrm>
          <a:custGeom>
            <a:avLst/>
            <a:gdLst/>
            <a:ahLst/>
            <a:cxnLst/>
            <a:rect l="l" t="t" r="r" b="b"/>
            <a:pathLst>
              <a:path w="289559">
                <a:moveTo>
                  <a:pt x="0" y="0"/>
                </a:moveTo>
                <a:lnTo>
                  <a:pt x="28956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3" name="object 73"/>
          <p:cNvSpPr/>
          <p:nvPr/>
        </p:nvSpPr>
        <p:spPr>
          <a:xfrm>
            <a:off x="6571626" y="2521548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4" name="object 74"/>
          <p:cNvSpPr/>
          <p:nvPr/>
        </p:nvSpPr>
        <p:spPr>
          <a:xfrm>
            <a:off x="6672938" y="2564164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5" name="object 75"/>
          <p:cNvSpPr/>
          <p:nvPr/>
        </p:nvSpPr>
        <p:spPr>
          <a:xfrm>
            <a:off x="6774249" y="2521548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6" name="object 76"/>
          <p:cNvSpPr/>
          <p:nvPr/>
        </p:nvSpPr>
        <p:spPr>
          <a:xfrm>
            <a:off x="2372349" y="2927119"/>
            <a:ext cx="64510" cy="144173"/>
          </a:xfrm>
          <a:custGeom>
            <a:avLst/>
            <a:gdLst/>
            <a:ahLst/>
            <a:cxnLst/>
            <a:rect l="l" t="t" r="r" b="b"/>
            <a:pathLst>
              <a:path w="94615" h="211454">
                <a:moveTo>
                  <a:pt x="0" y="0"/>
                </a:moveTo>
                <a:lnTo>
                  <a:pt x="0" y="211226"/>
                </a:lnTo>
                <a:lnTo>
                  <a:pt x="94297" y="10561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7" name="object 77"/>
          <p:cNvSpPr/>
          <p:nvPr/>
        </p:nvSpPr>
        <p:spPr>
          <a:xfrm>
            <a:off x="6222120" y="3826652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8" name="object 78"/>
          <p:cNvSpPr/>
          <p:nvPr/>
        </p:nvSpPr>
        <p:spPr>
          <a:xfrm>
            <a:off x="6518062" y="3826652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9" name="object 79"/>
          <p:cNvSpPr/>
          <p:nvPr/>
        </p:nvSpPr>
        <p:spPr>
          <a:xfrm>
            <a:off x="2373431" y="4646399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0" name="object 80"/>
          <p:cNvSpPr/>
          <p:nvPr/>
        </p:nvSpPr>
        <p:spPr>
          <a:xfrm>
            <a:off x="3371755" y="4646399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1" name="object 81"/>
          <p:cNvSpPr/>
          <p:nvPr/>
        </p:nvSpPr>
        <p:spPr>
          <a:xfrm>
            <a:off x="2373431" y="4400230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2" name="object 82"/>
          <p:cNvSpPr/>
          <p:nvPr/>
        </p:nvSpPr>
        <p:spPr>
          <a:xfrm>
            <a:off x="3371755" y="4400230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3" name="object 83"/>
          <p:cNvSpPr/>
          <p:nvPr/>
        </p:nvSpPr>
        <p:spPr>
          <a:xfrm>
            <a:off x="2373431" y="5135811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4" name="object 84"/>
          <p:cNvSpPr/>
          <p:nvPr/>
        </p:nvSpPr>
        <p:spPr>
          <a:xfrm>
            <a:off x="3371755" y="5135811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5" name="object 85"/>
          <p:cNvSpPr/>
          <p:nvPr/>
        </p:nvSpPr>
        <p:spPr>
          <a:xfrm>
            <a:off x="2373431" y="5378958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6" name="object 86"/>
          <p:cNvSpPr/>
          <p:nvPr/>
        </p:nvSpPr>
        <p:spPr>
          <a:xfrm>
            <a:off x="3371755" y="5378958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7" name="object 87"/>
          <p:cNvSpPr/>
          <p:nvPr/>
        </p:nvSpPr>
        <p:spPr>
          <a:xfrm>
            <a:off x="2373431" y="5743679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4"/>
                </a:moveTo>
                <a:lnTo>
                  <a:pt x="111125" y="111124"/>
                </a:lnTo>
                <a:lnTo>
                  <a:pt x="111125" y="0"/>
                </a:lnTo>
                <a:lnTo>
                  <a:pt x="0" y="0"/>
                </a:lnTo>
                <a:lnTo>
                  <a:pt x="0" y="111124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8" name="object 88"/>
          <p:cNvSpPr/>
          <p:nvPr/>
        </p:nvSpPr>
        <p:spPr>
          <a:xfrm>
            <a:off x="3371755" y="5743679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4"/>
                </a:moveTo>
                <a:lnTo>
                  <a:pt x="111125" y="111124"/>
                </a:lnTo>
                <a:lnTo>
                  <a:pt x="111125" y="0"/>
                </a:lnTo>
                <a:lnTo>
                  <a:pt x="0" y="0"/>
                </a:lnTo>
                <a:lnTo>
                  <a:pt x="0" y="111124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9" name="object 89"/>
          <p:cNvSpPr/>
          <p:nvPr/>
        </p:nvSpPr>
        <p:spPr>
          <a:xfrm>
            <a:off x="4370079" y="5743679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4"/>
                </a:moveTo>
                <a:lnTo>
                  <a:pt x="111125" y="111124"/>
                </a:lnTo>
                <a:lnTo>
                  <a:pt x="111125" y="0"/>
                </a:lnTo>
                <a:lnTo>
                  <a:pt x="0" y="0"/>
                </a:lnTo>
                <a:lnTo>
                  <a:pt x="0" y="111124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0" name="object 90"/>
          <p:cNvSpPr/>
          <p:nvPr/>
        </p:nvSpPr>
        <p:spPr>
          <a:xfrm>
            <a:off x="4370079" y="5135811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1" name="object 91"/>
          <p:cNvSpPr/>
          <p:nvPr/>
        </p:nvSpPr>
        <p:spPr>
          <a:xfrm>
            <a:off x="5368402" y="5743679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4"/>
                </a:moveTo>
                <a:lnTo>
                  <a:pt x="111125" y="111124"/>
                </a:lnTo>
                <a:lnTo>
                  <a:pt x="111125" y="0"/>
                </a:lnTo>
                <a:lnTo>
                  <a:pt x="0" y="0"/>
                </a:lnTo>
                <a:lnTo>
                  <a:pt x="0" y="111124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2" name="object 92"/>
          <p:cNvSpPr/>
          <p:nvPr/>
        </p:nvSpPr>
        <p:spPr>
          <a:xfrm>
            <a:off x="5368402" y="5135811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3" name="object 93"/>
          <p:cNvSpPr/>
          <p:nvPr/>
        </p:nvSpPr>
        <p:spPr>
          <a:xfrm>
            <a:off x="6574224" y="4104475"/>
            <a:ext cx="197427" cy="0"/>
          </a:xfrm>
          <a:custGeom>
            <a:avLst/>
            <a:gdLst/>
            <a:ahLst/>
            <a:cxnLst/>
            <a:rect l="l" t="t" r="r" b="b"/>
            <a:pathLst>
              <a:path w="289559">
                <a:moveTo>
                  <a:pt x="0" y="0"/>
                </a:moveTo>
                <a:lnTo>
                  <a:pt x="28956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4" name="object 94"/>
          <p:cNvSpPr/>
          <p:nvPr/>
        </p:nvSpPr>
        <p:spPr>
          <a:xfrm>
            <a:off x="6571626" y="4007618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5" name="object 95"/>
          <p:cNvSpPr/>
          <p:nvPr/>
        </p:nvSpPr>
        <p:spPr>
          <a:xfrm>
            <a:off x="6774249" y="4007618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6" name="object 96"/>
          <p:cNvSpPr/>
          <p:nvPr/>
        </p:nvSpPr>
        <p:spPr>
          <a:xfrm>
            <a:off x="6574224" y="4836709"/>
            <a:ext cx="197427" cy="0"/>
          </a:xfrm>
          <a:custGeom>
            <a:avLst/>
            <a:gdLst/>
            <a:ahLst/>
            <a:cxnLst/>
            <a:rect l="l" t="t" r="r" b="b"/>
            <a:pathLst>
              <a:path w="289559">
                <a:moveTo>
                  <a:pt x="0" y="0"/>
                </a:moveTo>
                <a:lnTo>
                  <a:pt x="28956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7" name="object 97"/>
          <p:cNvSpPr/>
          <p:nvPr/>
        </p:nvSpPr>
        <p:spPr>
          <a:xfrm>
            <a:off x="6571626" y="4739853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8" name="object 98"/>
          <p:cNvSpPr/>
          <p:nvPr/>
        </p:nvSpPr>
        <p:spPr>
          <a:xfrm>
            <a:off x="6672938" y="478246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9" name="object 99"/>
          <p:cNvSpPr/>
          <p:nvPr/>
        </p:nvSpPr>
        <p:spPr>
          <a:xfrm>
            <a:off x="6774249" y="4739853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0" name="object 100"/>
          <p:cNvSpPr/>
          <p:nvPr/>
        </p:nvSpPr>
        <p:spPr>
          <a:xfrm>
            <a:off x="6574224" y="5568644"/>
            <a:ext cx="197427" cy="0"/>
          </a:xfrm>
          <a:custGeom>
            <a:avLst/>
            <a:gdLst/>
            <a:ahLst/>
            <a:cxnLst/>
            <a:rect l="l" t="t" r="r" b="b"/>
            <a:pathLst>
              <a:path w="289559">
                <a:moveTo>
                  <a:pt x="0" y="0"/>
                </a:moveTo>
                <a:lnTo>
                  <a:pt x="28956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1" name="object 101"/>
          <p:cNvSpPr/>
          <p:nvPr/>
        </p:nvSpPr>
        <p:spPr>
          <a:xfrm>
            <a:off x="6571626" y="5471788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2" name="object 102"/>
          <p:cNvSpPr/>
          <p:nvPr/>
        </p:nvSpPr>
        <p:spPr>
          <a:xfrm>
            <a:off x="6672938" y="5514404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3" name="object 103"/>
          <p:cNvSpPr/>
          <p:nvPr/>
        </p:nvSpPr>
        <p:spPr>
          <a:xfrm>
            <a:off x="6774249" y="5471788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4" name="object 104"/>
          <p:cNvSpPr txBox="1"/>
          <p:nvPr/>
        </p:nvSpPr>
        <p:spPr>
          <a:xfrm>
            <a:off x="2224718" y="237492"/>
            <a:ext cx="1166379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Permanent code </a:t>
            </a:r>
            <a:r>
              <a:rPr sz="477" spc="-3" dirty="0">
                <a:latin typeface="Arial"/>
                <a:cs typeface="Arial"/>
              </a:rPr>
              <a:t>assigned by </a:t>
            </a:r>
            <a:r>
              <a:rPr sz="477" dirty="0">
                <a:latin typeface="Arial"/>
                <a:cs typeface="Arial"/>
              </a:rPr>
              <a:t>the</a:t>
            </a:r>
            <a:r>
              <a:rPr sz="477" spc="-55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Ministère</a:t>
            </a:r>
            <a:endParaRPr sz="477">
              <a:latin typeface="Arial"/>
              <a:cs typeface="Arial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3483552" y="212909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6" name="object 106"/>
          <p:cNvSpPr/>
          <p:nvPr/>
        </p:nvSpPr>
        <p:spPr>
          <a:xfrm>
            <a:off x="3584864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7" name="object 107"/>
          <p:cNvSpPr/>
          <p:nvPr/>
        </p:nvSpPr>
        <p:spPr>
          <a:xfrm>
            <a:off x="3483552" y="309765"/>
            <a:ext cx="1213139" cy="0"/>
          </a:xfrm>
          <a:custGeom>
            <a:avLst/>
            <a:gdLst/>
            <a:ahLst/>
            <a:cxnLst/>
            <a:rect l="l" t="t" r="r" b="b"/>
            <a:pathLst>
              <a:path w="1779270">
                <a:moveTo>
                  <a:pt x="0" y="0"/>
                </a:moveTo>
                <a:lnTo>
                  <a:pt x="177927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8" name="object 108"/>
          <p:cNvSpPr/>
          <p:nvPr/>
        </p:nvSpPr>
        <p:spPr>
          <a:xfrm>
            <a:off x="3686174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9" name="object 109"/>
          <p:cNvSpPr/>
          <p:nvPr/>
        </p:nvSpPr>
        <p:spPr>
          <a:xfrm>
            <a:off x="3787486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0" name="object 110"/>
          <p:cNvSpPr/>
          <p:nvPr/>
        </p:nvSpPr>
        <p:spPr>
          <a:xfrm>
            <a:off x="3888798" y="212909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1" name="object 111"/>
          <p:cNvSpPr/>
          <p:nvPr/>
        </p:nvSpPr>
        <p:spPr>
          <a:xfrm>
            <a:off x="3990109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2" name="object 112"/>
          <p:cNvSpPr/>
          <p:nvPr/>
        </p:nvSpPr>
        <p:spPr>
          <a:xfrm>
            <a:off x="4091420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3" name="object 113"/>
          <p:cNvSpPr/>
          <p:nvPr/>
        </p:nvSpPr>
        <p:spPr>
          <a:xfrm>
            <a:off x="4192732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4" name="object 114"/>
          <p:cNvSpPr/>
          <p:nvPr/>
        </p:nvSpPr>
        <p:spPr>
          <a:xfrm>
            <a:off x="4294043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5" name="object 115"/>
          <p:cNvSpPr/>
          <p:nvPr/>
        </p:nvSpPr>
        <p:spPr>
          <a:xfrm>
            <a:off x="4395355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6" name="object 116"/>
          <p:cNvSpPr/>
          <p:nvPr/>
        </p:nvSpPr>
        <p:spPr>
          <a:xfrm>
            <a:off x="4496665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7" name="object 117"/>
          <p:cNvSpPr/>
          <p:nvPr/>
        </p:nvSpPr>
        <p:spPr>
          <a:xfrm>
            <a:off x="4597977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8" name="object 118"/>
          <p:cNvSpPr/>
          <p:nvPr/>
        </p:nvSpPr>
        <p:spPr>
          <a:xfrm>
            <a:off x="4699289" y="212909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9" name="object 119"/>
          <p:cNvSpPr txBox="1"/>
          <p:nvPr/>
        </p:nvSpPr>
        <p:spPr>
          <a:xfrm>
            <a:off x="3503191" y="203610"/>
            <a:ext cx="1183697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dirty="0">
                <a:latin typeface="Arial"/>
                <a:cs typeface="Arial"/>
              </a:rPr>
              <a:t>M O S M 0 7 0 5 8 2 0</a:t>
            </a:r>
            <a:r>
              <a:rPr sz="545" spc="123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1</a:t>
            </a:r>
            <a:endParaRPr sz="545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880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3379" y="374073"/>
            <a:ext cx="4675909" cy="302635"/>
          </a:xfrm>
          <a:custGeom>
            <a:avLst/>
            <a:gdLst/>
            <a:ahLst/>
            <a:cxnLst/>
            <a:rect l="l" t="t" r="r" b="b"/>
            <a:pathLst>
              <a:path w="6858000" h="443865">
                <a:moveTo>
                  <a:pt x="0" y="443483"/>
                </a:moveTo>
                <a:lnTo>
                  <a:pt x="6858000" y="443483"/>
                </a:lnTo>
                <a:lnTo>
                  <a:pt x="6858000" y="0"/>
                </a:lnTo>
                <a:lnTo>
                  <a:pt x="0" y="0"/>
                </a:lnTo>
                <a:lnTo>
                  <a:pt x="0" y="443483"/>
                </a:lnTo>
                <a:close/>
              </a:path>
            </a:pathLst>
          </a:custGeom>
          <a:solidFill>
            <a:srgbClr val="414042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" name="object 3"/>
          <p:cNvSpPr txBox="1"/>
          <p:nvPr/>
        </p:nvSpPr>
        <p:spPr>
          <a:xfrm>
            <a:off x="2251215" y="390246"/>
            <a:ext cx="3771467" cy="260479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b="1" spc="-14" dirty="0">
                <a:solidFill>
                  <a:srgbClr val="FFFFFF"/>
                </a:solidFill>
                <a:latin typeface="Calibri"/>
                <a:cs typeface="Calibri"/>
              </a:rPr>
              <a:t>Section </a:t>
            </a:r>
            <a:r>
              <a:rPr sz="818" b="1" dirty="0">
                <a:solidFill>
                  <a:srgbClr val="FFFFFF"/>
                </a:solidFill>
                <a:latin typeface="Calibri"/>
                <a:cs typeface="Calibri"/>
              </a:rPr>
              <a:t>3 </a:t>
            </a:r>
            <a:r>
              <a:rPr sz="818" b="1" spc="-27" dirty="0">
                <a:solidFill>
                  <a:srgbClr val="FFFFFF"/>
                </a:solidFill>
                <a:latin typeface="Calibri"/>
                <a:cs typeface="Calibri"/>
              </a:rPr>
              <a:t>B </a:t>
            </a:r>
            <a:r>
              <a:rPr sz="818" b="1" dirty="0">
                <a:solidFill>
                  <a:srgbClr val="FFFFFF"/>
                </a:solidFill>
                <a:latin typeface="Calibri"/>
                <a:cs typeface="Calibri"/>
              </a:rPr>
              <a:t>– </a:t>
            </a:r>
            <a:r>
              <a:rPr sz="818" b="1" spc="-10" dirty="0">
                <a:solidFill>
                  <a:srgbClr val="FFFFFF"/>
                </a:solidFill>
                <a:latin typeface="Calibri"/>
                <a:cs typeface="Calibri"/>
              </a:rPr>
              <a:t>Educational</a:t>
            </a:r>
            <a:r>
              <a:rPr sz="818" b="1" spc="-17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18" b="1" spc="-14" dirty="0">
                <a:solidFill>
                  <a:srgbClr val="FFFFFF"/>
                </a:solidFill>
                <a:latin typeface="Calibri"/>
                <a:cs typeface="Calibri"/>
              </a:rPr>
              <a:t>Information</a:t>
            </a:r>
            <a:endParaRPr sz="818">
              <a:latin typeface="Calibri"/>
              <a:cs typeface="Calibri"/>
            </a:endParaRPr>
          </a:p>
          <a:p>
            <a:pPr marL="8659"/>
            <a:r>
              <a:rPr sz="818" b="1" spc="-10" dirty="0">
                <a:solidFill>
                  <a:srgbClr val="FFFFFF"/>
                </a:solidFill>
                <a:latin typeface="Calibri"/>
                <a:cs typeface="Calibri"/>
              </a:rPr>
              <a:t>Secondary</a:t>
            </a:r>
            <a:r>
              <a:rPr sz="818" b="1" spc="2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18" b="1" spc="-10" dirty="0">
                <a:solidFill>
                  <a:srgbClr val="FFFFFF"/>
                </a:solidFill>
                <a:latin typeface="Calibri"/>
                <a:cs typeface="Calibri"/>
              </a:rPr>
              <a:t>School</a:t>
            </a:r>
            <a:r>
              <a:rPr sz="818" b="1" spc="2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18" b="1" spc="-17" dirty="0">
                <a:solidFill>
                  <a:srgbClr val="FFFFFF"/>
                </a:solidFill>
                <a:latin typeface="Calibri"/>
                <a:cs typeface="Calibri"/>
              </a:rPr>
              <a:t>Vocational</a:t>
            </a:r>
            <a:r>
              <a:rPr sz="818" b="1" spc="2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18" b="1" spc="-10" dirty="0">
                <a:solidFill>
                  <a:srgbClr val="FFFFFF"/>
                </a:solidFill>
                <a:latin typeface="Calibri"/>
                <a:cs typeface="Calibri"/>
              </a:rPr>
              <a:t>Training</a:t>
            </a:r>
            <a:r>
              <a:rPr sz="818" b="1" spc="2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18" b="1" spc="-14" dirty="0">
                <a:solidFill>
                  <a:srgbClr val="FFFFFF"/>
                </a:solidFill>
                <a:latin typeface="Calibri"/>
                <a:cs typeface="Calibri"/>
              </a:rPr>
              <a:t>Program</a:t>
            </a:r>
            <a:r>
              <a:rPr sz="818" b="1" spc="2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18" b="1" spc="-20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818" b="1" spc="2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18" b="1" dirty="0">
                <a:solidFill>
                  <a:srgbClr val="FFFFFF"/>
                </a:solidFill>
                <a:latin typeface="Calibri"/>
                <a:cs typeface="Calibri"/>
              </a:rPr>
              <a:t>College</a:t>
            </a:r>
            <a:r>
              <a:rPr sz="818" b="1" spc="2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18" b="1" spc="-7" dirty="0">
                <a:solidFill>
                  <a:srgbClr val="FFFFFF"/>
                </a:solidFill>
                <a:latin typeface="Calibri"/>
                <a:cs typeface="Calibri"/>
              </a:rPr>
              <a:t>Continuing</a:t>
            </a:r>
            <a:r>
              <a:rPr sz="818" b="1" spc="2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18" b="1" spc="-10" dirty="0">
                <a:solidFill>
                  <a:srgbClr val="FFFFFF"/>
                </a:solidFill>
                <a:latin typeface="Calibri"/>
                <a:cs typeface="Calibri"/>
              </a:rPr>
              <a:t>Education</a:t>
            </a:r>
            <a:r>
              <a:rPr sz="818" b="1" spc="2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18" b="1" spc="-14" dirty="0">
                <a:solidFill>
                  <a:srgbClr val="FFFFFF"/>
                </a:solidFill>
                <a:latin typeface="Calibri"/>
                <a:cs typeface="Calibri"/>
              </a:rPr>
              <a:t>Program</a:t>
            </a:r>
            <a:endParaRPr sz="818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37708" y="378402"/>
            <a:ext cx="4675909" cy="5992091"/>
          </a:xfrm>
          <a:custGeom>
            <a:avLst/>
            <a:gdLst/>
            <a:ahLst/>
            <a:cxnLst/>
            <a:rect l="l" t="t" r="r" b="b"/>
            <a:pathLst>
              <a:path w="6858000" h="8788400">
                <a:moveTo>
                  <a:pt x="0" y="8788400"/>
                </a:moveTo>
                <a:lnTo>
                  <a:pt x="6858000" y="8788400"/>
                </a:lnTo>
                <a:lnTo>
                  <a:pt x="6858000" y="0"/>
                </a:lnTo>
                <a:lnTo>
                  <a:pt x="0" y="0"/>
                </a:lnTo>
                <a:lnTo>
                  <a:pt x="0" y="8788400"/>
                </a:lnTo>
                <a:close/>
              </a:path>
            </a:pathLst>
          </a:custGeom>
          <a:ln w="12700">
            <a:solidFill>
              <a:srgbClr val="414042"/>
            </a:solidFill>
          </a:ln>
        </p:spPr>
        <p:txBody>
          <a:bodyPr wrap="square" lIns="0" tIns="0" rIns="0" bIns="0" rtlCol="0"/>
          <a:lstStyle/>
          <a:p>
            <a:endParaRPr sz="1227" dirty="0"/>
          </a:p>
        </p:txBody>
      </p:sp>
      <p:sp>
        <p:nvSpPr>
          <p:cNvPr id="5" name="object 5"/>
          <p:cNvSpPr txBox="1"/>
          <p:nvPr/>
        </p:nvSpPr>
        <p:spPr>
          <a:xfrm>
            <a:off x="6347147" y="196104"/>
            <a:ext cx="559377" cy="13461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b="1" dirty="0">
                <a:latin typeface="Calibri"/>
                <a:cs typeface="Calibri"/>
              </a:rPr>
              <a:t>1001 </a:t>
            </a:r>
            <a:r>
              <a:rPr sz="818" b="1" spc="-10" dirty="0">
                <a:latin typeface="Calibri"/>
                <a:cs typeface="Calibri"/>
              </a:rPr>
              <a:t>(4 </a:t>
            </a:r>
            <a:r>
              <a:rPr sz="818" b="1" spc="-17" dirty="0">
                <a:latin typeface="Calibri"/>
                <a:cs typeface="Calibri"/>
              </a:rPr>
              <a:t>of</a:t>
            </a:r>
            <a:r>
              <a:rPr sz="818" b="1" spc="20" dirty="0">
                <a:latin typeface="Calibri"/>
                <a:cs typeface="Calibri"/>
              </a:rPr>
              <a:t> </a:t>
            </a:r>
            <a:r>
              <a:rPr sz="818" b="1" spc="-10" dirty="0">
                <a:latin typeface="Calibri"/>
                <a:cs typeface="Calibri"/>
              </a:rPr>
              <a:t>9)</a:t>
            </a:r>
            <a:endParaRPr sz="818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58494" y="736232"/>
            <a:ext cx="4408343" cy="851154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marR="55850" algn="just">
              <a:spcBef>
                <a:spcPts val="68"/>
              </a:spcBef>
            </a:pPr>
            <a:r>
              <a:rPr sz="545" b="1" spc="-14" dirty="0">
                <a:latin typeface="Arial"/>
                <a:cs typeface="Arial"/>
              </a:rPr>
              <a:t>You </a:t>
            </a:r>
            <a:r>
              <a:rPr sz="545" b="1" spc="-3" dirty="0">
                <a:latin typeface="Arial"/>
                <a:cs typeface="Arial"/>
              </a:rPr>
              <a:t>must </a:t>
            </a:r>
            <a:r>
              <a:rPr sz="545" b="1" dirty="0">
                <a:latin typeface="Arial"/>
                <a:cs typeface="Arial"/>
              </a:rPr>
              <a:t>fill out </a:t>
            </a:r>
            <a:r>
              <a:rPr sz="545" b="1" spc="-3" dirty="0">
                <a:latin typeface="Arial"/>
                <a:cs typeface="Arial"/>
              </a:rPr>
              <a:t>this section </a:t>
            </a:r>
            <a:r>
              <a:rPr sz="545" b="1" dirty="0">
                <a:latin typeface="Arial"/>
                <a:cs typeface="Arial"/>
              </a:rPr>
              <a:t>if </a:t>
            </a:r>
            <a:r>
              <a:rPr sz="545" b="1" spc="-3" dirty="0">
                <a:latin typeface="Arial"/>
                <a:cs typeface="Arial"/>
              </a:rPr>
              <a:t>you </a:t>
            </a:r>
            <a:r>
              <a:rPr sz="545" b="1" dirty="0">
                <a:latin typeface="Arial"/>
                <a:cs typeface="Arial"/>
              </a:rPr>
              <a:t>will be </a:t>
            </a:r>
            <a:r>
              <a:rPr sz="545" b="1" spc="-3" dirty="0">
                <a:latin typeface="Arial"/>
                <a:cs typeface="Arial"/>
              </a:rPr>
              <a:t>enrolled </a:t>
            </a:r>
            <a:r>
              <a:rPr sz="545" b="1" dirty="0">
                <a:latin typeface="Arial"/>
                <a:cs typeface="Arial"/>
              </a:rPr>
              <a:t>in a </a:t>
            </a:r>
            <a:r>
              <a:rPr sz="545" b="1" spc="-3" dirty="0">
                <a:latin typeface="Arial"/>
                <a:cs typeface="Arial"/>
              </a:rPr>
              <a:t>secondary school vocational training </a:t>
            </a:r>
            <a:r>
              <a:rPr sz="545" b="1" dirty="0">
                <a:latin typeface="Arial"/>
                <a:cs typeface="Arial"/>
              </a:rPr>
              <a:t>program in </a:t>
            </a:r>
            <a:r>
              <a:rPr sz="545" b="1" spc="-3" dirty="0">
                <a:latin typeface="Arial"/>
                <a:cs typeface="Arial"/>
              </a:rPr>
              <a:t>2020-2021. </a:t>
            </a:r>
            <a:r>
              <a:rPr sz="545" b="1" dirty="0">
                <a:latin typeface="Arial"/>
                <a:cs typeface="Arial"/>
              </a:rPr>
              <a:t>In </a:t>
            </a:r>
            <a:r>
              <a:rPr sz="545" b="1" spc="-3" dirty="0">
                <a:latin typeface="Arial"/>
                <a:cs typeface="Arial"/>
              </a:rPr>
              <a:t>addition, you  must </a:t>
            </a:r>
            <a:r>
              <a:rPr sz="545" b="1" dirty="0">
                <a:latin typeface="Arial"/>
                <a:cs typeface="Arial"/>
              </a:rPr>
              <a:t>fill out </a:t>
            </a:r>
            <a:r>
              <a:rPr sz="545" b="1" spc="-3" dirty="0">
                <a:latin typeface="Arial"/>
                <a:cs typeface="Arial"/>
              </a:rPr>
              <a:t>this section </a:t>
            </a:r>
            <a:r>
              <a:rPr sz="545" b="1" dirty="0">
                <a:latin typeface="Arial"/>
                <a:cs typeface="Arial"/>
              </a:rPr>
              <a:t>if </a:t>
            </a:r>
            <a:r>
              <a:rPr sz="545" b="1" spc="-3" dirty="0">
                <a:latin typeface="Arial"/>
                <a:cs typeface="Arial"/>
              </a:rPr>
              <a:t>you </a:t>
            </a:r>
            <a:r>
              <a:rPr sz="545" b="1" dirty="0">
                <a:latin typeface="Arial"/>
                <a:cs typeface="Arial"/>
              </a:rPr>
              <a:t>will be </a:t>
            </a:r>
            <a:r>
              <a:rPr sz="545" b="1" spc="-3" dirty="0">
                <a:latin typeface="Arial"/>
                <a:cs typeface="Arial"/>
              </a:rPr>
              <a:t>enrolled </a:t>
            </a:r>
            <a:r>
              <a:rPr sz="545" b="1" dirty="0">
                <a:latin typeface="Arial"/>
                <a:cs typeface="Arial"/>
              </a:rPr>
              <a:t>in a </a:t>
            </a:r>
            <a:r>
              <a:rPr sz="545" b="1" spc="-3" dirty="0">
                <a:latin typeface="Arial"/>
                <a:cs typeface="Arial"/>
              </a:rPr>
              <a:t>continuing education </a:t>
            </a:r>
            <a:r>
              <a:rPr sz="545" b="1" dirty="0">
                <a:latin typeface="Arial"/>
                <a:cs typeface="Arial"/>
              </a:rPr>
              <a:t>program leading </a:t>
            </a:r>
            <a:r>
              <a:rPr sz="545" b="1" spc="-3" dirty="0">
                <a:latin typeface="Arial"/>
                <a:cs typeface="Arial"/>
              </a:rPr>
              <a:t>to an Attestation </a:t>
            </a:r>
            <a:r>
              <a:rPr sz="545" b="1" dirty="0">
                <a:latin typeface="Arial"/>
                <a:cs typeface="Arial"/>
              </a:rPr>
              <a:t>of </a:t>
            </a:r>
            <a:r>
              <a:rPr sz="545" b="1" spc="-3" dirty="0">
                <a:latin typeface="Arial"/>
                <a:cs typeface="Arial"/>
              </a:rPr>
              <a:t>College </a:t>
            </a:r>
            <a:r>
              <a:rPr sz="545" b="1" dirty="0">
                <a:latin typeface="Arial"/>
                <a:cs typeface="Arial"/>
              </a:rPr>
              <a:t>Studies </a:t>
            </a:r>
            <a:r>
              <a:rPr sz="545" b="1" spc="-3" dirty="0">
                <a:latin typeface="Arial"/>
                <a:cs typeface="Arial"/>
              </a:rPr>
              <a:t>(ACS)  </a:t>
            </a:r>
            <a:r>
              <a:rPr sz="545" b="1" dirty="0">
                <a:latin typeface="Arial"/>
                <a:cs typeface="Arial"/>
              </a:rPr>
              <a:t>or </a:t>
            </a:r>
            <a:r>
              <a:rPr sz="545" b="1" spc="-3" dirty="0">
                <a:latin typeface="Arial"/>
                <a:cs typeface="Arial"/>
              </a:rPr>
              <a:t>an </a:t>
            </a:r>
            <a:r>
              <a:rPr sz="545" b="1" dirty="0">
                <a:latin typeface="Arial"/>
                <a:cs typeface="Arial"/>
              </a:rPr>
              <a:t>intensive or </a:t>
            </a:r>
            <a:r>
              <a:rPr sz="545" b="1" spc="-3" dirty="0">
                <a:latin typeface="Arial"/>
                <a:cs typeface="Arial"/>
              </a:rPr>
              <a:t>accelerated </a:t>
            </a:r>
            <a:r>
              <a:rPr sz="545" b="1" dirty="0">
                <a:latin typeface="Arial"/>
                <a:cs typeface="Arial"/>
              </a:rPr>
              <a:t>program leading </a:t>
            </a:r>
            <a:r>
              <a:rPr sz="545" b="1" spc="-3" dirty="0">
                <a:latin typeface="Arial"/>
                <a:cs typeface="Arial"/>
              </a:rPr>
              <a:t>to </a:t>
            </a:r>
            <a:r>
              <a:rPr sz="545" b="1" dirty="0">
                <a:latin typeface="Arial"/>
                <a:cs typeface="Arial"/>
              </a:rPr>
              <a:t>a </a:t>
            </a:r>
            <a:r>
              <a:rPr sz="545" b="1" spc="-3" dirty="0">
                <a:latin typeface="Arial"/>
                <a:cs typeface="Arial"/>
              </a:rPr>
              <a:t>Diploma </a:t>
            </a:r>
            <a:r>
              <a:rPr sz="545" b="1" dirty="0">
                <a:latin typeface="Arial"/>
                <a:cs typeface="Arial"/>
              </a:rPr>
              <a:t>of </a:t>
            </a:r>
            <a:r>
              <a:rPr sz="545" b="1" spc="-3" dirty="0">
                <a:latin typeface="Arial"/>
                <a:cs typeface="Arial"/>
              </a:rPr>
              <a:t>College </a:t>
            </a:r>
            <a:r>
              <a:rPr sz="545" b="1" dirty="0">
                <a:latin typeface="Arial"/>
                <a:cs typeface="Arial"/>
              </a:rPr>
              <a:t>Studies</a:t>
            </a:r>
            <a:r>
              <a:rPr sz="545" b="1" spc="-10" dirty="0">
                <a:latin typeface="Arial"/>
                <a:cs typeface="Arial"/>
              </a:rPr>
              <a:t> </a:t>
            </a:r>
            <a:r>
              <a:rPr sz="545" b="1" dirty="0">
                <a:latin typeface="Arial"/>
                <a:cs typeface="Arial"/>
              </a:rPr>
              <a:t>(DCS).</a:t>
            </a:r>
            <a:endParaRPr sz="545">
              <a:latin typeface="Arial"/>
              <a:cs typeface="Arial"/>
            </a:endParaRPr>
          </a:p>
          <a:p>
            <a:pPr>
              <a:spcBef>
                <a:spcPts val="17"/>
              </a:spcBef>
            </a:pPr>
            <a:endParaRPr sz="477">
              <a:latin typeface="Times New Roman"/>
              <a:cs typeface="Times New Roman"/>
            </a:endParaRPr>
          </a:p>
          <a:p>
            <a:pPr marL="8659"/>
            <a:r>
              <a:rPr sz="682" b="1" dirty="0">
                <a:solidFill>
                  <a:srgbClr val="006EB7"/>
                </a:solidFill>
                <a:latin typeface="Arial"/>
                <a:cs typeface="Arial"/>
              </a:rPr>
              <a:t>Part-time </a:t>
            </a: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studies </a:t>
            </a:r>
            <a:r>
              <a:rPr sz="682" b="1" dirty="0">
                <a:solidFill>
                  <a:srgbClr val="006EB7"/>
                </a:solidFill>
                <a:latin typeface="Arial"/>
                <a:cs typeface="Arial"/>
              </a:rPr>
              <a:t>pursued prior </a:t>
            </a: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to start </a:t>
            </a:r>
            <a:r>
              <a:rPr sz="682" b="1" dirty="0">
                <a:solidFill>
                  <a:srgbClr val="006EB7"/>
                </a:solidFill>
                <a:latin typeface="Arial"/>
                <a:cs typeface="Arial"/>
              </a:rPr>
              <a:t>of </a:t>
            </a: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full-time studies </a:t>
            </a:r>
            <a:r>
              <a:rPr sz="682" b="1" dirty="0">
                <a:solidFill>
                  <a:srgbClr val="006EB7"/>
                </a:solidFill>
                <a:latin typeface="Arial"/>
                <a:cs typeface="Arial"/>
              </a:rPr>
              <a:t>in</a:t>
            </a: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 2020-2021</a:t>
            </a:r>
            <a:endParaRPr sz="682">
              <a:latin typeface="Arial"/>
              <a:cs typeface="Arial"/>
            </a:endParaRPr>
          </a:p>
          <a:p>
            <a:pPr marL="8659" marR="144169">
              <a:spcBef>
                <a:spcPts val="279"/>
              </a:spcBef>
            </a:pP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information provided in </a:t>
            </a:r>
            <a:r>
              <a:rPr sz="545" dirty="0">
                <a:latin typeface="Arial"/>
                <a:cs typeface="Arial"/>
              </a:rPr>
              <a:t>this subsection </a:t>
            </a:r>
            <a:r>
              <a:rPr sz="545" spc="-3" dirty="0">
                <a:latin typeface="Arial"/>
                <a:cs typeface="Arial"/>
              </a:rPr>
              <a:t>will enable us </a:t>
            </a:r>
            <a:r>
              <a:rPr sz="545" dirty="0">
                <a:latin typeface="Arial"/>
                <a:cs typeface="Arial"/>
              </a:rPr>
              <a:t>to </a:t>
            </a:r>
            <a:r>
              <a:rPr sz="545" spc="-3" dirty="0">
                <a:latin typeface="Arial"/>
                <a:cs typeface="Arial"/>
              </a:rPr>
              <a:t>determine if </a:t>
            </a:r>
            <a:r>
              <a:rPr sz="545" dirty="0">
                <a:latin typeface="Arial"/>
                <a:cs typeface="Arial"/>
              </a:rPr>
              <a:t>you </a:t>
            </a:r>
            <a:r>
              <a:rPr sz="545" spc="-3" dirty="0">
                <a:latin typeface="Arial"/>
                <a:cs typeface="Arial"/>
              </a:rPr>
              <a:t>are entitled </a:t>
            </a:r>
            <a:r>
              <a:rPr sz="545" dirty="0">
                <a:latin typeface="Arial"/>
                <a:cs typeface="Arial"/>
              </a:rPr>
              <a:t>to a contribution </a:t>
            </a:r>
            <a:r>
              <a:rPr sz="545" spc="-3" dirty="0">
                <a:latin typeface="Arial"/>
                <a:cs typeface="Arial"/>
              </a:rPr>
              <a:t>reduction with regard </a:t>
            </a:r>
            <a:r>
              <a:rPr sz="545" dirty="0">
                <a:latin typeface="Arial"/>
                <a:cs typeface="Arial"/>
              </a:rPr>
              <a:t>to </a:t>
            </a:r>
            <a:r>
              <a:rPr sz="545" spc="-3" dirty="0">
                <a:latin typeface="Arial"/>
                <a:cs typeface="Arial"/>
              </a:rPr>
              <a:t>part-time  </a:t>
            </a:r>
            <a:r>
              <a:rPr sz="545" dirty="0">
                <a:latin typeface="Arial"/>
                <a:cs typeface="Arial"/>
              </a:rPr>
              <a:t>college </a:t>
            </a:r>
            <a:r>
              <a:rPr sz="545" spc="-3" dirty="0">
                <a:latin typeface="Arial"/>
                <a:cs typeface="Arial"/>
              </a:rPr>
              <a:t>or university </a:t>
            </a:r>
            <a:r>
              <a:rPr sz="545" dirty="0">
                <a:latin typeface="Arial"/>
                <a:cs typeface="Arial"/>
              </a:rPr>
              <a:t>studies </a:t>
            </a:r>
            <a:r>
              <a:rPr sz="545" spc="-3" dirty="0">
                <a:latin typeface="Arial"/>
                <a:cs typeface="Arial"/>
              </a:rPr>
              <a:t>pursued prior </a:t>
            </a:r>
            <a:r>
              <a:rPr sz="545" dirty="0">
                <a:latin typeface="Arial"/>
                <a:cs typeface="Arial"/>
              </a:rPr>
              <a:t>to the start </a:t>
            </a:r>
            <a:r>
              <a:rPr sz="545" spc="-3" dirty="0">
                <a:latin typeface="Arial"/>
                <a:cs typeface="Arial"/>
              </a:rPr>
              <a:t>of </a:t>
            </a:r>
            <a:r>
              <a:rPr sz="545" dirty="0">
                <a:latin typeface="Arial"/>
                <a:cs typeface="Arial"/>
              </a:rPr>
              <a:t>your full-time</a:t>
            </a:r>
            <a:r>
              <a:rPr sz="545" spc="-7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studies.</a:t>
            </a:r>
            <a:endParaRPr sz="545">
              <a:latin typeface="Arial"/>
              <a:cs typeface="Arial"/>
            </a:endParaRPr>
          </a:p>
          <a:p>
            <a:pPr marL="8659" marR="3464">
              <a:spcBef>
                <a:spcPts val="307"/>
              </a:spcBef>
            </a:pPr>
            <a:r>
              <a:rPr sz="545" spc="-20" dirty="0">
                <a:latin typeface="Arial"/>
                <a:cs typeface="Arial"/>
              </a:rPr>
              <a:t>You </a:t>
            </a:r>
            <a:r>
              <a:rPr sz="545" spc="-3" dirty="0">
                <a:latin typeface="Arial"/>
                <a:cs typeface="Arial"/>
              </a:rPr>
              <a:t>must </a:t>
            </a:r>
            <a:r>
              <a:rPr sz="545" dirty="0">
                <a:latin typeface="Arial"/>
                <a:cs typeface="Arial"/>
              </a:rPr>
              <a:t>fill </a:t>
            </a:r>
            <a:r>
              <a:rPr sz="545" spc="-3" dirty="0">
                <a:latin typeface="Arial"/>
                <a:cs typeface="Arial"/>
              </a:rPr>
              <a:t>out </a:t>
            </a:r>
            <a:r>
              <a:rPr sz="545" dirty="0">
                <a:latin typeface="Arial"/>
                <a:cs typeface="Arial"/>
              </a:rPr>
              <a:t>this subsection </a:t>
            </a:r>
            <a:r>
              <a:rPr sz="545" spc="-3" dirty="0">
                <a:latin typeface="Arial"/>
                <a:cs typeface="Arial"/>
              </a:rPr>
              <a:t>if </a:t>
            </a:r>
            <a:r>
              <a:rPr sz="545" dirty="0">
                <a:latin typeface="Arial"/>
                <a:cs typeface="Arial"/>
              </a:rPr>
              <a:t>you </a:t>
            </a:r>
            <a:r>
              <a:rPr sz="545" spc="-3" dirty="0">
                <a:latin typeface="Arial"/>
                <a:cs typeface="Arial"/>
              </a:rPr>
              <a:t>were enrolled, are enrolled or plan </a:t>
            </a:r>
            <a:r>
              <a:rPr sz="545" dirty="0">
                <a:latin typeface="Arial"/>
                <a:cs typeface="Arial"/>
              </a:rPr>
              <a:t>to </a:t>
            </a:r>
            <a:r>
              <a:rPr sz="545" spc="-3" dirty="0">
                <a:latin typeface="Arial"/>
                <a:cs typeface="Arial"/>
              </a:rPr>
              <a:t>enroll in </a:t>
            </a:r>
            <a:r>
              <a:rPr sz="545" dirty="0">
                <a:latin typeface="Arial"/>
                <a:cs typeface="Arial"/>
              </a:rPr>
              <a:t>a </a:t>
            </a:r>
            <a:r>
              <a:rPr sz="545" spc="-3" dirty="0">
                <a:latin typeface="Arial"/>
                <a:cs typeface="Arial"/>
              </a:rPr>
              <a:t>university program in </a:t>
            </a:r>
            <a:r>
              <a:rPr sz="545" b="1" dirty="0">
                <a:latin typeface="Arial"/>
                <a:cs typeface="Arial"/>
              </a:rPr>
              <a:t>less </a:t>
            </a:r>
            <a:r>
              <a:rPr sz="545" b="1" spc="-3" dirty="0">
                <a:latin typeface="Arial"/>
                <a:cs typeface="Arial"/>
              </a:rPr>
              <a:t>than 12 credits </a:t>
            </a:r>
            <a:r>
              <a:rPr sz="545" spc="-3" dirty="0">
                <a:latin typeface="Arial"/>
                <a:cs typeface="Arial"/>
              </a:rPr>
              <a:t>or in </a:t>
            </a:r>
            <a:r>
              <a:rPr sz="545" dirty="0">
                <a:latin typeface="Arial"/>
                <a:cs typeface="Arial"/>
              </a:rPr>
              <a:t>a college  </a:t>
            </a:r>
            <a:r>
              <a:rPr sz="545" spc="-3" dirty="0">
                <a:latin typeface="Arial"/>
                <a:cs typeface="Arial"/>
              </a:rPr>
              <a:t>program in </a:t>
            </a:r>
            <a:r>
              <a:rPr sz="545" b="1" dirty="0">
                <a:latin typeface="Arial"/>
                <a:cs typeface="Arial"/>
              </a:rPr>
              <a:t>less </a:t>
            </a:r>
            <a:r>
              <a:rPr sz="545" b="1" spc="-3" dirty="0">
                <a:latin typeface="Arial"/>
                <a:cs typeface="Arial"/>
              </a:rPr>
              <a:t>than 180 course </a:t>
            </a:r>
            <a:r>
              <a:rPr sz="545" b="1" dirty="0">
                <a:latin typeface="Arial"/>
                <a:cs typeface="Arial"/>
              </a:rPr>
              <a:t>hours </a:t>
            </a:r>
            <a:r>
              <a:rPr sz="545" spc="-3" dirty="0">
                <a:latin typeface="Arial"/>
                <a:cs typeface="Arial"/>
              </a:rPr>
              <a:t>during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4-month period preceding </a:t>
            </a:r>
            <a:r>
              <a:rPr sz="545" dirty="0">
                <a:latin typeface="Arial"/>
                <a:cs typeface="Arial"/>
              </a:rPr>
              <a:t>the start </a:t>
            </a:r>
            <a:r>
              <a:rPr sz="545" spc="-3" dirty="0">
                <a:latin typeface="Arial"/>
                <a:cs typeface="Arial"/>
              </a:rPr>
              <a:t>of </a:t>
            </a:r>
            <a:r>
              <a:rPr sz="545" dirty="0">
                <a:latin typeface="Arial"/>
                <a:cs typeface="Arial"/>
              </a:rPr>
              <a:t>your full-time studies </a:t>
            </a:r>
            <a:r>
              <a:rPr sz="545" spc="-3" dirty="0">
                <a:latin typeface="Arial"/>
                <a:cs typeface="Arial"/>
              </a:rPr>
              <a:t>in</a:t>
            </a:r>
            <a:r>
              <a:rPr sz="545" spc="-10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2020-2021.</a:t>
            </a:r>
            <a:endParaRPr sz="545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58494" y="1750965"/>
            <a:ext cx="1425719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Name of educational institution (See </a:t>
            </a:r>
            <a:r>
              <a:rPr sz="477" dirty="0">
                <a:latin typeface="Arial"/>
                <a:cs typeface="Arial"/>
              </a:rPr>
              <a:t>Guide, </a:t>
            </a:r>
            <a:r>
              <a:rPr sz="477" spc="-3" dirty="0">
                <a:latin typeface="Arial"/>
                <a:cs typeface="Arial"/>
              </a:rPr>
              <a:t>page</a:t>
            </a:r>
            <a:r>
              <a:rPr sz="477" spc="-41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6.)</a:t>
            </a:r>
            <a:endParaRPr sz="477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369750" y="1876349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" name="object 9"/>
          <p:cNvSpPr/>
          <p:nvPr/>
        </p:nvSpPr>
        <p:spPr>
          <a:xfrm>
            <a:off x="2369750" y="1973205"/>
            <a:ext cx="2182091" cy="0"/>
          </a:xfrm>
          <a:custGeom>
            <a:avLst/>
            <a:gdLst/>
            <a:ahLst/>
            <a:cxnLst/>
            <a:rect l="l" t="t" r="r" b="b"/>
            <a:pathLst>
              <a:path w="3200400">
                <a:moveTo>
                  <a:pt x="0" y="0"/>
                </a:moveTo>
                <a:lnTo>
                  <a:pt x="320040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" name="object 10"/>
          <p:cNvSpPr/>
          <p:nvPr/>
        </p:nvSpPr>
        <p:spPr>
          <a:xfrm>
            <a:off x="4549244" y="1876349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" name="object 11"/>
          <p:cNvSpPr txBox="1"/>
          <p:nvPr/>
        </p:nvSpPr>
        <p:spPr>
          <a:xfrm>
            <a:off x="4590904" y="1750965"/>
            <a:ext cx="162358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Code</a:t>
            </a:r>
            <a:endParaRPr sz="477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602161" y="1876349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" name="object 13"/>
          <p:cNvSpPr/>
          <p:nvPr/>
        </p:nvSpPr>
        <p:spPr>
          <a:xfrm>
            <a:off x="4703472" y="1918964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" name="object 14"/>
          <p:cNvSpPr/>
          <p:nvPr/>
        </p:nvSpPr>
        <p:spPr>
          <a:xfrm>
            <a:off x="4602161" y="1973205"/>
            <a:ext cx="605270" cy="0"/>
          </a:xfrm>
          <a:custGeom>
            <a:avLst/>
            <a:gdLst/>
            <a:ahLst/>
            <a:cxnLst/>
            <a:rect l="l" t="t" r="r" b="b"/>
            <a:pathLst>
              <a:path w="887729">
                <a:moveTo>
                  <a:pt x="0" y="0"/>
                </a:moveTo>
                <a:lnTo>
                  <a:pt x="88773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" name="object 15"/>
          <p:cNvSpPr/>
          <p:nvPr/>
        </p:nvSpPr>
        <p:spPr>
          <a:xfrm>
            <a:off x="4804783" y="1918964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" name="object 16"/>
          <p:cNvSpPr/>
          <p:nvPr/>
        </p:nvSpPr>
        <p:spPr>
          <a:xfrm>
            <a:off x="4906094" y="1918964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" name="object 17"/>
          <p:cNvSpPr/>
          <p:nvPr/>
        </p:nvSpPr>
        <p:spPr>
          <a:xfrm>
            <a:off x="5007406" y="1918964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" name="object 18"/>
          <p:cNvSpPr/>
          <p:nvPr/>
        </p:nvSpPr>
        <p:spPr>
          <a:xfrm>
            <a:off x="5108718" y="1918964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" name="object 19"/>
          <p:cNvSpPr/>
          <p:nvPr/>
        </p:nvSpPr>
        <p:spPr>
          <a:xfrm>
            <a:off x="5210028" y="1876349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" name="object 20"/>
          <p:cNvSpPr/>
          <p:nvPr/>
        </p:nvSpPr>
        <p:spPr>
          <a:xfrm>
            <a:off x="5262946" y="1876349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" name="object 21"/>
          <p:cNvSpPr/>
          <p:nvPr/>
        </p:nvSpPr>
        <p:spPr>
          <a:xfrm>
            <a:off x="5364257" y="1918964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" name="object 22"/>
          <p:cNvSpPr/>
          <p:nvPr/>
        </p:nvSpPr>
        <p:spPr>
          <a:xfrm>
            <a:off x="5262946" y="1973205"/>
            <a:ext cx="301336" cy="0"/>
          </a:xfrm>
          <a:custGeom>
            <a:avLst/>
            <a:gdLst/>
            <a:ahLst/>
            <a:cxnLst/>
            <a:rect l="l" t="t" r="r" b="b"/>
            <a:pathLst>
              <a:path w="441960">
                <a:moveTo>
                  <a:pt x="0" y="0"/>
                </a:moveTo>
                <a:lnTo>
                  <a:pt x="441959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" name="object 23"/>
          <p:cNvSpPr/>
          <p:nvPr/>
        </p:nvSpPr>
        <p:spPr>
          <a:xfrm>
            <a:off x="5465568" y="1918964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" name="object 24"/>
          <p:cNvSpPr/>
          <p:nvPr/>
        </p:nvSpPr>
        <p:spPr>
          <a:xfrm>
            <a:off x="5566880" y="1876349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" name="object 25"/>
          <p:cNvSpPr txBox="1"/>
          <p:nvPr/>
        </p:nvSpPr>
        <p:spPr>
          <a:xfrm>
            <a:off x="5251689" y="1676637"/>
            <a:ext cx="499197" cy="155579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marR="3464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Number of</a:t>
            </a:r>
            <a:r>
              <a:rPr sz="477" spc="-58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course  </a:t>
            </a:r>
            <a:r>
              <a:rPr sz="477" spc="-3" dirty="0">
                <a:latin typeface="Arial"/>
                <a:cs typeface="Arial"/>
              </a:rPr>
              <a:t>hours</a:t>
            </a:r>
            <a:r>
              <a:rPr sz="477" spc="-17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(college)</a:t>
            </a:r>
            <a:endParaRPr sz="477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981659" y="1676637"/>
            <a:ext cx="495733" cy="155579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marR="3464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Number of</a:t>
            </a:r>
            <a:r>
              <a:rPr sz="477" spc="-58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credits  (university)</a:t>
            </a:r>
            <a:endParaRPr sz="477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6222120" y="2121780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" name="object 28"/>
          <p:cNvSpPr/>
          <p:nvPr/>
        </p:nvSpPr>
        <p:spPr>
          <a:xfrm>
            <a:off x="6518062" y="2121780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9" name="object 29"/>
          <p:cNvSpPr/>
          <p:nvPr/>
        </p:nvSpPr>
        <p:spPr>
          <a:xfrm>
            <a:off x="6267692" y="3744768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0" name="object 30"/>
          <p:cNvSpPr/>
          <p:nvPr/>
        </p:nvSpPr>
        <p:spPr>
          <a:xfrm>
            <a:off x="6270290" y="3841624"/>
            <a:ext cx="501361" cy="0"/>
          </a:xfrm>
          <a:custGeom>
            <a:avLst/>
            <a:gdLst/>
            <a:ahLst/>
            <a:cxnLst/>
            <a:rect l="l" t="t" r="r" b="b"/>
            <a:pathLst>
              <a:path w="735329">
                <a:moveTo>
                  <a:pt x="0" y="0"/>
                </a:moveTo>
                <a:lnTo>
                  <a:pt x="73533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1" name="object 31"/>
          <p:cNvSpPr/>
          <p:nvPr/>
        </p:nvSpPr>
        <p:spPr>
          <a:xfrm>
            <a:off x="6369003" y="3787384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2" name="object 32"/>
          <p:cNvSpPr/>
          <p:nvPr/>
        </p:nvSpPr>
        <p:spPr>
          <a:xfrm>
            <a:off x="6470315" y="3787384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3" name="object 33"/>
          <p:cNvSpPr/>
          <p:nvPr/>
        </p:nvSpPr>
        <p:spPr>
          <a:xfrm>
            <a:off x="6571626" y="3787384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4" name="object 34"/>
          <p:cNvSpPr/>
          <p:nvPr/>
        </p:nvSpPr>
        <p:spPr>
          <a:xfrm>
            <a:off x="6672938" y="3787384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5" name="object 35"/>
          <p:cNvSpPr/>
          <p:nvPr/>
        </p:nvSpPr>
        <p:spPr>
          <a:xfrm>
            <a:off x="6774249" y="3744768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6" name="object 36"/>
          <p:cNvSpPr/>
          <p:nvPr/>
        </p:nvSpPr>
        <p:spPr>
          <a:xfrm>
            <a:off x="6166381" y="4002330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7" name="object 37"/>
          <p:cNvSpPr/>
          <p:nvPr/>
        </p:nvSpPr>
        <p:spPr>
          <a:xfrm>
            <a:off x="6267692" y="404494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8" name="object 38"/>
          <p:cNvSpPr/>
          <p:nvPr/>
        </p:nvSpPr>
        <p:spPr>
          <a:xfrm>
            <a:off x="6166381" y="4099187"/>
            <a:ext cx="605270" cy="0"/>
          </a:xfrm>
          <a:custGeom>
            <a:avLst/>
            <a:gdLst/>
            <a:ahLst/>
            <a:cxnLst/>
            <a:rect l="l" t="t" r="r" b="b"/>
            <a:pathLst>
              <a:path w="887729">
                <a:moveTo>
                  <a:pt x="0" y="0"/>
                </a:moveTo>
                <a:lnTo>
                  <a:pt x="88773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9" name="object 39"/>
          <p:cNvSpPr/>
          <p:nvPr/>
        </p:nvSpPr>
        <p:spPr>
          <a:xfrm>
            <a:off x="6369003" y="404494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0" name="object 40"/>
          <p:cNvSpPr/>
          <p:nvPr/>
        </p:nvSpPr>
        <p:spPr>
          <a:xfrm>
            <a:off x="6470315" y="404494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1" name="object 41"/>
          <p:cNvSpPr/>
          <p:nvPr/>
        </p:nvSpPr>
        <p:spPr>
          <a:xfrm>
            <a:off x="6571626" y="404494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2" name="object 42"/>
          <p:cNvSpPr/>
          <p:nvPr/>
        </p:nvSpPr>
        <p:spPr>
          <a:xfrm>
            <a:off x="6672938" y="404494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3" name="object 43"/>
          <p:cNvSpPr/>
          <p:nvPr/>
        </p:nvSpPr>
        <p:spPr>
          <a:xfrm>
            <a:off x="6774249" y="4002331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4" name="object 44"/>
          <p:cNvSpPr/>
          <p:nvPr/>
        </p:nvSpPr>
        <p:spPr>
          <a:xfrm>
            <a:off x="6222120" y="4144856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5" name="object 45"/>
          <p:cNvSpPr/>
          <p:nvPr/>
        </p:nvSpPr>
        <p:spPr>
          <a:xfrm>
            <a:off x="6518062" y="4144856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6" name="object 46"/>
          <p:cNvSpPr/>
          <p:nvPr/>
        </p:nvSpPr>
        <p:spPr>
          <a:xfrm>
            <a:off x="2374946" y="3743793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7" name="object 47"/>
          <p:cNvSpPr/>
          <p:nvPr/>
        </p:nvSpPr>
        <p:spPr>
          <a:xfrm>
            <a:off x="2374946" y="3840650"/>
            <a:ext cx="3740727" cy="0"/>
          </a:xfrm>
          <a:custGeom>
            <a:avLst/>
            <a:gdLst/>
            <a:ahLst/>
            <a:cxnLst/>
            <a:rect l="l" t="t" r="r" b="b"/>
            <a:pathLst>
              <a:path w="5486400">
                <a:moveTo>
                  <a:pt x="0" y="0"/>
                </a:moveTo>
                <a:lnTo>
                  <a:pt x="548640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8" name="object 48"/>
          <p:cNvSpPr/>
          <p:nvPr/>
        </p:nvSpPr>
        <p:spPr>
          <a:xfrm>
            <a:off x="6118271" y="3743794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9" name="object 49"/>
          <p:cNvSpPr/>
          <p:nvPr/>
        </p:nvSpPr>
        <p:spPr>
          <a:xfrm>
            <a:off x="2374946" y="4002330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0" name="object 50"/>
          <p:cNvSpPr/>
          <p:nvPr/>
        </p:nvSpPr>
        <p:spPr>
          <a:xfrm>
            <a:off x="2374946" y="4099187"/>
            <a:ext cx="3740727" cy="0"/>
          </a:xfrm>
          <a:custGeom>
            <a:avLst/>
            <a:gdLst/>
            <a:ahLst/>
            <a:cxnLst/>
            <a:rect l="l" t="t" r="r" b="b"/>
            <a:pathLst>
              <a:path w="5486400">
                <a:moveTo>
                  <a:pt x="0" y="0"/>
                </a:moveTo>
                <a:lnTo>
                  <a:pt x="548640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1" name="object 51"/>
          <p:cNvSpPr/>
          <p:nvPr/>
        </p:nvSpPr>
        <p:spPr>
          <a:xfrm>
            <a:off x="6118271" y="4002331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2" name="object 52"/>
          <p:cNvSpPr txBox="1"/>
          <p:nvPr/>
        </p:nvSpPr>
        <p:spPr>
          <a:xfrm>
            <a:off x="6255102" y="3601074"/>
            <a:ext cx="162358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Code</a:t>
            </a:r>
            <a:endParaRPr sz="477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317431" y="4137938"/>
            <a:ext cx="130319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spc="-51" dirty="0">
                <a:latin typeface="Arial"/>
                <a:cs typeface="Arial"/>
              </a:rPr>
              <a:t>Y</a:t>
            </a:r>
            <a:r>
              <a:rPr sz="545" spc="-3" dirty="0">
                <a:latin typeface="Arial"/>
                <a:cs typeface="Arial"/>
              </a:rPr>
              <a:t>es</a:t>
            </a:r>
            <a:endParaRPr sz="545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597985" y="4137938"/>
            <a:ext cx="106074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spc="-3" dirty="0">
                <a:latin typeface="Arial"/>
                <a:cs typeface="Arial"/>
              </a:rPr>
              <a:t>No</a:t>
            </a:r>
            <a:endParaRPr sz="545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317431" y="4343158"/>
            <a:ext cx="130319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spc="-51" dirty="0">
                <a:latin typeface="Arial"/>
                <a:cs typeface="Arial"/>
              </a:rPr>
              <a:t>Y</a:t>
            </a:r>
            <a:r>
              <a:rPr sz="545" spc="-3" dirty="0">
                <a:latin typeface="Arial"/>
                <a:cs typeface="Arial"/>
              </a:rPr>
              <a:t>es</a:t>
            </a:r>
            <a:endParaRPr sz="545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6597985" y="4343158"/>
            <a:ext cx="106074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spc="-3" dirty="0">
                <a:latin typeface="Arial"/>
                <a:cs typeface="Arial"/>
              </a:rPr>
              <a:t>No</a:t>
            </a:r>
            <a:endParaRPr sz="545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358494" y="4098972"/>
            <a:ext cx="3925166" cy="460511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8659">
              <a:spcBef>
                <a:spcPts val="375"/>
              </a:spcBef>
            </a:pPr>
            <a:r>
              <a:rPr sz="545" spc="-3" dirty="0">
                <a:latin typeface="Arial"/>
                <a:cs typeface="Arial"/>
              </a:rPr>
              <a:t>Did </a:t>
            </a:r>
            <a:r>
              <a:rPr sz="545" dirty="0">
                <a:latin typeface="Arial"/>
                <a:cs typeface="Arial"/>
              </a:rPr>
              <a:t>you </a:t>
            </a:r>
            <a:r>
              <a:rPr sz="545" spc="-3" dirty="0">
                <a:latin typeface="Arial"/>
                <a:cs typeface="Arial"/>
              </a:rPr>
              <a:t>or will </a:t>
            </a:r>
            <a:r>
              <a:rPr sz="545" dirty="0">
                <a:latin typeface="Arial"/>
                <a:cs typeface="Arial"/>
              </a:rPr>
              <a:t>you </a:t>
            </a:r>
            <a:r>
              <a:rPr sz="545" spc="-3" dirty="0">
                <a:latin typeface="Arial"/>
                <a:cs typeface="Arial"/>
              </a:rPr>
              <a:t>reside at </a:t>
            </a:r>
            <a:r>
              <a:rPr sz="545" dirty="0">
                <a:latin typeface="Arial"/>
                <a:cs typeface="Arial"/>
              </a:rPr>
              <a:t>your </a:t>
            </a:r>
            <a:r>
              <a:rPr sz="545" spc="-3" dirty="0">
                <a:latin typeface="Arial"/>
                <a:cs typeface="Arial"/>
              </a:rPr>
              <a:t>parents’ or </a:t>
            </a:r>
            <a:r>
              <a:rPr sz="545" dirty="0">
                <a:latin typeface="Arial"/>
                <a:cs typeface="Arial"/>
              </a:rPr>
              <a:t>sponsor’s </a:t>
            </a:r>
            <a:r>
              <a:rPr sz="545" spc="-3" dirty="0">
                <a:latin typeface="Arial"/>
                <a:cs typeface="Arial"/>
              </a:rPr>
              <a:t>residence during </a:t>
            </a:r>
            <a:r>
              <a:rPr sz="545" dirty="0">
                <a:latin typeface="Arial"/>
                <a:cs typeface="Arial"/>
              </a:rPr>
              <a:t>your full-time</a:t>
            </a:r>
            <a:r>
              <a:rPr sz="545" spc="-27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studies?................................................</a:t>
            </a:r>
          </a:p>
          <a:p>
            <a:pPr marL="8659">
              <a:spcBef>
                <a:spcPts val="307"/>
              </a:spcBef>
            </a:pPr>
            <a:r>
              <a:rPr sz="545" b="1" spc="-3" dirty="0">
                <a:latin typeface="Arial"/>
                <a:cs typeface="Arial"/>
              </a:rPr>
              <a:t>Do you </a:t>
            </a:r>
            <a:r>
              <a:rPr sz="545" b="1" dirty="0">
                <a:latin typeface="Arial"/>
                <a:cs typeface="Arial"/>
              </a:rPr>
              <a:t>plan </a:t>
            </a:r>
            <a:r>
              <a:rPr sz="545" b="1" spc="-3" dirty="0">
                <a:latin typeface="Arial"/>
                <a:cs typeface="Arial"/>
              </a:rPr>
              <a:t>to </a:t>
            </a:r>
            <a:r>
              <a:rPr sz="545" b="1" dirty="0">
                <a:latin typeface="Arial"/>
                <a:cs typeface="Arial"/>
              </a:rPr>
              <a:t>pursue </a:t>
            </a:r>
            <a:r>
              <a:rPr sz="545" b="1" spc="-3" dirty="0">
                <a:latin typeface="Arial"/>
                <a:cs typeface="Arial"/>
              </a:rPr>
              <a:t>to full-time </a:t>
            </a:r>
            <a:r>
              <a:rPr sz="545" b="1" dirty="0">
                <a:latin typeface="Arial"/>
                <a:cs typeface="Arial"/>
              </a:rPr>
              <a:t>or deemed </a:t>
            </a:r>
            <a:r>
              <a:rPr sz="545" b="1" spc="-3" dirty="0">
                <a:latin typeface="Arial"/>
                <a:cs typeface="Arial"/>
              </a:rPr>
              <a:t>full-time studies </a:t>
            </a:r>
            <a:r>
              <a:rPr sz="545" b="1" dirty="0">
                <a:latin typeface="Arial"/>
                <a:cs typeface="Arial"/>
              </a:rPr>
              <a:t>in </a:t>
            </a:r>
            <a:r>
              <a:rPr sz="545" b="1" spc="-3" dirty="0">
                <a:latin typeface="Arial"/>
                <a:cs typeface="Arial"/>
              </a:rPr>
              <a:t>four months </a:t>
            </a:r>
            <a:r>
              <a:rPr sz="545" b="1" dirty="0">
                <a:latin typeface="Arial"/>
                <a:cs typeface="Arial"/>
              </a:rPr>
              <a:t>or less, </a:t>
            </a:r>
            <a:r>
              <a:rPr sz="545" b="1" spc="-3" dirty="0">
                <a:latin typeface="Arial"/>
                <a:cs typeface="Arial"/>
              </a:rPr>
              <a:t>starting the</a:t>
            </a:r>
            <a:r>
              <a:rPr sz="545" b="1" dirty="0">
                <a:latin typeface="Arial"/>
                <a:cs typeface="Arial"/>
              </a:rPr>
              <a:t> </a:t>
            </a:r>
            <a:r>
              <a:rPr sz="545" b="1" spc="-3" dirty="0">
                <a:latin typeface="Arial"/>
                <a:cs typeface="Arial"/>
              </a:rPr>
              <a:t>month</a:t>
            </a:r>
            <a:endParaRPr sz="545" dirty="0">
              <a:latin typeface="Arial"/>
              <a:cs typeface="Arial"/>
            </a:endParaRPr>
          </a:p>
          <a:p>
            <a:pPr marL="8659"/>
            <a:r>
              <a:rPr sz="545" b="1" spc="-3" dirty="0">
                <a:latin typeface="Arial"/>
                <a:cs typeface="Arial"/>
              </a:rPr>
              <a:t>following the end </a:t>
            </a:r>
            <a:r>
              <a:rPr sz="545" b="1" dirty="0">
                <a:latin typeface="Arial"/>
                <a:cs typeface="Arial"/>
              </a:rPr>
              <a:t>of </a:t>
            </a:r>
            <a:r>
              <a:rPr sz="545" b="1" spc="-3" dirty="0">
                <a:latin typeface="Arial"/>
                <a:cs typeface="Arial"/>
              </a:rPr>
              <a:t>your 2020-2021</a:t>
            </a:r>
            <a:r>
              <a:rPr sz="545" b="1" spc="-20" dirty="0">
                <a:latin typeface="Arial"/>
                <a:cs typeface="Arial"/>
              </a:rPr>
              <a:t> </a:t>
            </a:r>
            <a:r>
              <a:rPr sz="545" b="1" dirty="0">
                <a:latin typeface="Arial"/>
                <a:cs typeface="Arial"/>
              </a:rPr>
              <a:t>studies?</a:t>
            </a:r>
            <a:r>
              <a:rPr sz="545" dirty="0">
                <a:latin typeface="Arial"/>
                <a:cs typeface="Arial"/>
              </a:rPr>
              <a:t>.........................................................................................................................</a:t>
            </a:r>
          </a:p>
          <a:p>
            <a:pPr marL="8659">
              <a:spcBef>
                <a:spcPts val="307"/>
              </a:spcBef>
            </a:pPr>
            <a:r>
              <a:rPr sz="545" dirty="0">
                <a:latin typeface="Arial"/>
                <a:cs typeface="Arial"/>
              </a:rPr>
              <a:t>If you </a:t>
            </a:r>
            <a:r>
              <a:rPr sz="545" spc="-3" dirty="0">
                <a:latin typeface="Arial"/>
                <a:cs typeface="Arial"/>
              </a:rPr>
              <a:t>are enrolled in one of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programs listed on page </a:t>
            </a:r>
            <a:r>
              <a:rPr sz="545" dirty="0">
                <a:latin typeface="Arial"/>
                <a:cs typeface="Arial"/>
              </a:rPr>
              <a:t>7 </a:t>
            </a:r>
            <a:r>
              <a:rPr sz="545" spc="-3" dirty="0">
                <a:latin typeface="Arial"/>
                <a:cs typeface="Arial"/>
              </a:rPr>
              <a:t>of </a:t>
            </a:r>
            <a:r>
              <a:rPr sz="545" dirty="0">
                <a:latin typeface="Arial"/>
                <a:cs typeface="Arial"/>
              </a:rPr>
              <a:t>the Guide, </a:t>
            </a:r>
            <a:r>
              <a:rPr sz="545" spc="-3" dirty="0">
                <a:latin typeface="Arial"/>
                <a:cs typeface="Arial"/>
              </a:rPr>
              <a:t>please </a:t>
            </a:r>
            <a:r>
              <a:rPr sz="545" dirty="0">
                <a:latin typeface="Arial"/>
                <a:cs typeface="Arial"/>
              </a:rPr>
              <a:t>specify </a:t>
            </a:r>
            <a:r>
              <a:rPr sz="545" spc="-3" dirty="0">
                <a:latin typeface="Arial"/>
                <a:cs typeface="Arial"/>
              </a:rPr>
              <a:t>which </a:t>
            </a:r>
            <a:r>
              <a:rPr sz="545" dirty="0">
                <a:latin typeface="Arial"/>
                <a:cs typeface="Arial"/>
              </a:rPr>
              <a:t>year </a:t>
            </a:r>
            <a:r>
              <a:rPr sz="545" spc="-3" dirty="0">
                <a:latin typeface="Arial"/>
                <a:cs typeface="Arial"/>
              </a:rPr>
              <a:t>of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program </a:t>
            </a:r>
            <a:r>
              <a:rPr sz="545" dirty="0">
                <a:latin typeface="Arial"/>
                <a:cs typeface="Arial"/>
              </a:rPr>
              <a:t>you </a:t>
            </a:r>
            <a:r>
              <a:rPr sz="545" spc="-3" dirty="0">
                <a:latin typeface="Arial"/>
                <a:cs typeface="Arial"/>
              </a:rPr>
              <a:t>will</a:t>
            </a:r>
            <a:r>
              <a:rPr sz="545" spc="-24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reach</a:t>
            </a:r>
            <a:endParaRPr sz="545" dirty="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358494" y="4548379"/>
            <a:ext cx="4157663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spc="-3" dirty="0">
                <a:latin typeface="Arial"/>
                <a:cs typeface="Arial"/>
              </a:rPr>
              <a:t>in</a:t>
            </a:r>
            <a:r>
              <a:rPr sz="545" spc="10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2020-2021..................................................................................................................................................................................................</a:t>
            </a:r>
            <a:endParaRPr sz="545">
              <a:latin typeface="Arial"/>
              <a:cs typeface="Arial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3136600" y="3188645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0" name="object 60"/>
          <p:cNvSpPr/>
          <p:nvPr/>
        </p:nvSpPr>
        <p:spPr>
          <a:xfrm>
            <a:off x="3237911" y="323126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1" name="object 61"/>
          <p:cNvSpPr/>
          <p:nvPr/>
        </p:nvSpPr>
        <p:spPr>
          <a:xfrm>
            <a:off x="3136600" y="3285501"/>
            <a:ext cx="807893" cy="0"/>
          </a:xfrm>
          <a:custGeom>
            <a:avLst/>
            <a:gdLst/>
            <a:ahLst/>
            <a:cxnLst/>
            <a:rect l="l" t="t" r="r" b="b"/>
            <a:pathLst>
              <a:path w="1184910">
                <a:moveTo>
                  <a:pt x="0" y="0"/>
                </a:moveTo>
                <a:lnTo>
                  <a:pt x="118491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2" name="object 62"/>
          <p:cNvSpPr/>
          <p:nvPr/>
        </p:nvSpPr>
        <p:spPr>
          <a:xfrm>
            <a:off x="3339222" y="323126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3" name="object 63"/>
          <p:cNvSpPr/>
          <p:nvPr/>
        </p:nvSpPr>
        <p:spPr>
          <a:xfrm>
            <a:off x="3440534" y="323126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4" name="object 64"/>
          <p:cNvSpPr/>
          <p:nvPr/>
        </p:nvSpPr>
        <p:spPr>
          <a:xfrm>
            <a:off x="3541845" y="3188645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5" name="object 65"/>
          <p:cNvSpPr/>
          <p:nvPr/>
        </p:nvSpPr>
        <p:spPr>
          <a:xfrm>
            <a:off x="3643156" y="323126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6" name="object 66"/>
          <p:cNvSpPr/>
          <p:nvPr/>
        </p:nvSpPr>
        <p:spPr>
          <a:xfrm>
            <a:off x="3744468" y="3188645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7" name="object 67"/>
          <p:cNvSpPr/>
          <p:nvPr/>
        </p:nvSpPr>
        <p:spPr>
          <a:xfrm>
            <a:off x="3845779" y="323126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8" name="object 68"/>
          <p:cNvSpPr/>
          <p:nvPr/>
        </p:nvSpPr>
        <p:spPr>
          <a:xfrm>
            <a:off x="3947090" y="3188645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9" name="object 69"/>
          <p:cNvSpPr/>
          <p:nvPr/>
        </p:nvSpPr>
        <p:spPr>
          <a:xfrm>
            <a:off x="3326635" y="3157587"/>
            <a:ext cx="27709" cy="31173"/>
          </a:xfrm>
          <a:custGeom>
            <a:avLst/>
            <a:gdLst/>
            <a:ahLst/>
            <a:cxnLst/>
            <a:rect l="l" t="t" r="r" b="b"/>
            <a:pathLst>
              <a:path w="40639" h="45720">
                <a:moveTo>
                  <a:pt x="24117" y="0"/>
                </a:moveTo>
                <a:lnTo>
                  <a:pt x="17145" y="0"/>
                </a:lnTo>
                <a:lnTo>
                  <a:pt x="0" y="45554"/>
                </a:lnTo>
                <a:lnTo>
                  <a:pt x="6324" y="45554"/>
                </a:lnTo>
                <a:lnTo>
                  <a:pt x="11264" y="31915"/>
                </a:lnTo>
                <a:lnTo>
                  <a:pt x="35692" y="31915"/>
                </a:lnTo>
                <a:lnTo>
                  <a:pt x="33868" y="26885"/>
                </a:lnTo>
                <a:lnTo>
                  <a:pt x="13081" y="26885"/>
                </a:lnTo>
                <a:lnTo>
                  <a:pt x="20370" y="6769"/>
                </a:lnTo>
                <a:lnTo>
                  <a:pt x="26572" y="6769"/>
                </a:lnTo>
                <a:lnTo>
                  <a:pt x="24117" y="0"/>
                </a:lnTo>
                <a:close/>
              </a:path>
              <a:path w="40639" h="45720">
                <a:moveTo>
                  <a:pt x="35692" y="31915"/>
                </a:moveTo>
                <a:lnTo>
                  <a:pt x="29133" y="31915"/>
                </a:lnTo>
                <a:lnTo>
                  <a:pt x="33883" y="45554"/>
                </a:lnTo>
                <a:lnTo>
                  <a:pt x="40640" y="45554"/>
                </a:lnTo>
                <a:lnTo>
                  <a:pt x="35692" y="31915"/>
                </a:lnTo>
                <a:close/>
              </a:path>
              <a:path w="40639" h="45720">
                <a:moveTo>
                  <a:pt x="26572" y="6769"/>
                </a:moveTo>
                <a:lnTo>
                  <a:pt x="20370" y="6769"/>
                </a:lnTo>
                <a:lnTo>
                  <a:pt x="27381" y="26885"/>
                </a:lnTo>
                <a:lnTo>
                  <a:pt x="33868" y="26885"/>
                </a:lnTo>
                <a:lnTo>
                  <a:pt x="26572" y="6769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0" name="object 70"/>
          <p:cNvSpPr/>
          <p:nvPr/>
        </p:nvSpPr>
        <p:spPr>
          <a:xfrm>
            <a:off x="3628316" y="3157593"/>
            <a:ext cx="29874" cy="31173"/>
          </a:xfrm>
          <a:custGeom>
            <a:avLst/>
            <a:gdLst/>
            <a:ahLst/>
            <a:cxnLst/>
            <a:rect l="l" t="t" r="r" b="b"/>
            <a:pathLst>
              <a:path w="43814" h="45720">
                <a:moveTo>
                  <a:pt x="8839" y="0"/>
                </a:moveTo>
                <a:lnTo>
                  <a:pt x="0" y="0"/>
                </a:lnTo>
                <a:lnTo>
                  <a:pt x="0" y="45542"/>
                </a:lnTo>
                <a:lnTo>
                  <a:pt x="5892" y="45542"/>
                </a:lnTo>
                <a:lnTo>
                  <a:pt x="5859" y="16192"/>
                </a:lnTo>
                <a:lnTo>
                  <a:pt x="5756" y="11887"/>
                </a:lnTo>
                <a:lnTo>
                  <a:pt x="5702" y="7124"/>
                </a:lnTo>
                <a:lnTo>
                  <a:pt x="11261" y="7124"/>
                </a:lnTo>
                <a:lnTo>
                  <a:pt x="8839" y="0"/>
                </a:lnTo>
                <a:close/>
              </a:path>
              <a:path w="43814" h="45720">
                <a:moveTo>
                  <a:pt x="11261" y="7124"/>
                </a:moveTo>
                <a:lnTo>
                  <a:pt x="5702" y="7124"/>
                </a:lnTo>
                <a:lnTo>
                  <a:pt x="18834" y="45542"/>
                </a:lnTo>
                <a:lnTo>
                  <a:pt x="24942" y="45542"/>
                </a:lnTo>
                <a:lnTo>
                  <a:pt x="27324" y="38506"/>
                </a:lnTo>
                <a:lnTo>
                  <a:pt x="21932" y="38506"/>
                </a:lnTo>
                <a:lnTo>
                  <a:pt x="11261" y="7124"/>
                </a:lnTo>
                <a:close/>
              </a:path>
              <a:path w="43814" h="45720">
                <a:moveTo>
                  <a:pt x="43713" y="7124"/>
                </a:moveTo>
                <a:lnTo>
                  <a:pt x="37947" y="7124"/>
                </a:lnTo>
                <a:lnTo>
                  <a:pt x="37833" y="45542"/>
                </a:lnTo>
                <a:lnTo>
                  <a:pt x="43713" y="45542"/>
                </a:lnTo>
                <a:lnTo>
                  <a:pt x="43713" y="7124"/>
                </a:lnTo>
                <a:close/>
              </a:path>
              <a:path w="43814" h="45720">
                <a:moveTo>
                  <a:pt x="43713" y="0"/>
                </a:moveTo>
                <a:lnTo>
                  <a:pt x="34937" y="0"/>
                </a:lnTo>
                <a:lnTo>
                  <a:pt x="21932" y="38506"/>
                </a:lnTo>
                <a:lnTo>
                  <a:pt x="27324" y="38506"/>
                </a:lnTo>
                <a:lnTo>
                  <a:pt x="37947" y="7124"/>
                </a:lnTo>
                <a:lnTo>
                  <a:pt x="43713" y="7124"/>
                </a:lnTo>
                <a:lnTo>
                  <a:pt x="43713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1" name="object 71"/>
          <p:cNvSpPr/>
          <p:nvPr/>
        </p:nvSpPr>
        <p:spPr>
          <a:xfrm>
            <a:off x="3835696" y="3157590"/>
            <a:ext cx="18184" cy="32039"/>
          </a:xfrm>
          <a:custGeom>
            <a:avLst/>
            <a:gdLst/>
            <a:ahLst/>
            <a:cxnLst/>
            <a:rect l="l" t="t" r="r" b="b"/>
            <a:pathLst>
              <a:path w="26669" h="46989">
                <a:moveTo>
                  <a:pt x="5791" y="30848"/>
                </a:moveTo>
                <a:lnTo>
                  <a:pt x="0" y="30848"/>
                </a:lnTo>
                <a:lnTo>
                  <a:pt x="0" y="38836"/>
                </a:lnTo>
                <a:lnTo>
                  <a:pt x="1206" y="42125"/>
                </a:lnTo>
                <a:lnTo>
                  <a:pt x="6057" y="45834"/>
                </a:lnTo>
                <a:lnTo>
                  <a:pt x="8966" y="46761"/>
                </a:lnTo>
                <a:lnTo>
                  <a:pt x="18300" y="46761"/>
                </a:lnTo>
                <a:lnTo>
                  <a:pt x="22313" y="44818"/>
                </a:lnTo>
                <a:lnTo>
                  <a:pt x="24081" y="41579"/>
                </a:lnTo>
                <a:lnTo>
                  <a:pt x="10286" y="41579"/>
                </a:lnTo>
                <a:lnTo>
                  <a:pt x="8572" y="40957"/>
                </a:lnTo>
                <a:lnTo>
                  <a:pt x="6349" y="38455"/>
                </a:lnTo>
                <a:lnTo>
                  <a:pt x="5859" y="36817"/>
                </a:lnTo>
                <a:lnTo>
                  <a:pt x="5791" y="30848"/>
                </a:lnTo>
                <a:close/>
              </a:path>
              <a:path w="26669" h="46989">
                <a:moveTo>
                  <a:pt x="26136" y="0"/>
                </a:moveTo>
                <a:lnTo>
                  <a:pt x="20027" y="0"/>
                </a:lnTo>
                <a:lnTo>
                  <a:pt x="20027" y="34201"/>
                </a:lnTo>
                <a:lnTo>
                  <a:pt x="19723" y="36817"/>
                </a:lnTo>
                <a:lnTo>
                  <a:pt x="18084" y="40449"/>
                </a:lnTo>
                <a:lnTo>
                  <a:pt x="15925" y="41579"/>
                </a:lnTo>
                <a:lnTo>
                  <a:pt x="24081" y="41579"/>
                </a:lnTo>
                <a:lnTo>
                  <a:pt x="25544" y="38836"/>
                </a:lnTo>
                <a:lnTo>
                  <a:pt x="26136" y="35814"/>
                </a:lnTo>
                <a:lnTo>
                  <a:pt x="26136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2" name="object 72"/>
          <p:cNvSpPr txBox="1"/>
          <p:nvPr/>
        </p:nvSpPr>
        <p:spPr>
          <a:xfrm>
            <a:off x="2358494" y="3419786"/>
            <a:ext cx="758536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End </a:t>
            </a:r>
            <a:r>
              <a:rPr sz="477" spc="-3" dirty="0">
                <a:latin typeface="Arial"/>
                <a:cs typeface="Arial"/>
              </a:rPr>
              <a:t>date of</a:t>
            </a:r>
            <a:r>
              <a:rPr sz="477" spc="-51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program...........</a:t>
            </a:r>
            <a:endParaRPr sz="477">
              <a:latin typeface="Arial"/>
              <a:cs typeface="Arial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136600" y="3389605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4" name="object 74"/>
          <p:cNvSpPr/>
          <p:nvPr/>
        </p:nvSpPr>
        <p:spPr>
          <a:xfrm>
            <a:off x="3237911" y="343221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5" name="object 75"/>
          <p:cNvSpPr/>
          <p:nvPr/>
        </p:nvSpPr>
        <p:spPr>
          <a:xfrm>
            <a:off x="3136600" y="3486460"/>
            <a:ext cx="807893" cy="0"/>
          </a:xfrm>
          <a:custGeom>
            <a:avLst/>
            <a:gdLst/>
            <a:ahLst/>
            <a:cxnLst/>
            <a:rect l="l" t="t" r="r" b="b"/>
            <a:pathLst>
              <a:path w="1184910">
                <a:moveTo>
                  <a:pt x="0" y="0"/>
                </a:moveTo>
                <a:lnTo>
                  <a:pt x="118491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6" name="object 76"/>
          <p:cNvSpPr/>
          <p:nvPr/>
        </p:nvSpPr>
        <p:spPr>
          <a:xfrm>
            <a:off x="3339222" y="343221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7" name="object 77"/>
          <p:cNvSpPr/>
          <p:nvPr/>
        </p:nvSpPr>
        <p:spPr>
          <a:xfrm>
            <a:off x="3440534" y="343221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8" name="object 78"/>
          <p:cNvSpPr/>
          <p:nvPr/>
        </p:nvSpPr>
        <p:spPr>
          <a:xfrm>
            <a:off x="3541845" y="3389605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9" name="object 79"/>
          <p:cNvSpPr/>
          <p:nvPr/>
        </p:nvSpPr>
        <p:spPr>
          <a:xfrm>
            <a:off x="3643156" y="343221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0" name="object 80"/>
          <p:cNvSpPr/>
          <p:nvPr/>
        </p:nvSpPr>
        <p:spPr>
          <a:xfrm>
            <a:off x="3744468" y="3389605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1" name="object 81"/>
          <p:cNvSpPr/>
          <p:nvPr/>
        </p:nvSpPr>
        <p:spPr>
          <a:xfrm>
            <a:off x="3845779" y="343221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2" name="object 82"/>
          <p:cNvSpPr/>
          <p:nvPr/>
        </p:nvSpPr>
        <p:spPr>
          <a:xfrm>
            <a:off x="3947090" y="3389605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3" name="object 83"/>
          <p:cNvSpPr/>
          <p:nvPr/>
        </p:nvSpPr>
        <p:spPr>
          <a:xfrm>
            <a:off x="3326635" y="3358547"/>
            <a:ext cx="27709" cy="31173"/>
          </a:xfrm>
          <a:custGeom>
            <a:avLst/>
            <a:gdLst/>
            <a:ahLst/>
            <a:cxnLst/>
            <a:rect l="l" t="t" r="r" b="b"/>
            <a:pathLst>
              <a:path w="40639" h="45720">
                <a:moveTo>
                  <a:pt x="24117" y="0"/>
                </a:moveTo>
                <a:lnTo>
                  <a:pt x="17145" y="0"/>
                </a:lnTo>
                <a:lnTo>
                  <a:pt x="0" y="45554"/>
                </a:lnTo>
                <a:lnTo>
                  <a:pt x="6324" y="45554"/>
                </a:lnTo>
                <a:lnTo>
                  <a:pt x="11264" y="31915"/>
                </a:lnTo>
                <a:lnTo>
                  <a:pt x="35692" y="31915"/>
                </a:lnTo>
                <a:lnTo>
                  <a:pt x="33868" y="26885"/>
                </a:lnTo>
                <a:lnTo>
                  <a:pt x="13081" y="26885"/>
                </a:lnTo>
                <a:lnTo>
                  <a:pt x="20370" y="6769"/>
                </a:lnTo>
                <a:lnTo>
                  <a:pt x="26572" y="6769"/>
                </a:lnTo>
                <a:lnTo>
                  <a:pt x="24117" y="0"/>
                </a:lnTo>
                <a:close/>
              </a:path>
              <a:path w="40639" h="45720">
                <a:moveTo>
                  <a:pt x="35692" y="31915"/>
                </a:moveTo>
                <a:lnTo>
                  <a:pt x="29133" y="31915"/>
                </a:lnTo>
                <a:lnTo>
                  <a:pt x="33883" y="45554"/>
                </a:lnTo>
                <a:lnTo>
                  <a:pt x="40640" y="45554"/>
                </a:lnTo>
                <a:lnTo>
                  <a:pt x="35692" y="31915"/>
                </a:lnTo>
                <a:close/>
              </a:path>
              <a:path w="40639" h="45720">
                <a:moveTo>
                  <a:pt x="26572" y="6769"/>
                </a:moveTo>
                <a:lnTo>
                  <a:pt x="20370" y="6769"/>
                </a:lnTo>
                <a:lnTo>
                  <a:pt x="27381" y="26885"/>
                </a:lnTo>
                <a:lnTo>
                  <a:pt x="33868" y="26885"/>
                </a:lnTo>
                <a:lnTo>
                  <a:pt x="26572" y="6769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4" name="object 84"/>
          <p:cNvSpPr/>
          <p:nvPr/>
        </p:nvSpPr>
        <p:spPr>
          <a:xfrm>
            <a:off x="3628316" y="3358553"/>
            <a:ext cx="29874" cy="31173"/>
          </a:xfrm>
          <a:custGeom>
            <a:avLst/>
            <a:gdLst/>
            <a:ahLst/>
            <a:cxnLst/>
            <a:rect l="l" t="t" r="r" b="b"/>
            <a:pathLst>
              <a:path w="43814" h="45720">
                <a:moveTo>
                  <a:pt x="8839" y="0"/>
                </a:moveTo>
                <a:lnTo>
                  <a:pt x="0" y="0"/>
                </a:lnTo>
                <a:lnTo>
                  <a:pt x="0" y="45542"/>
                </a:lnTo>
                <a:lnTo>
                  <a:pt x="5892" y="45542"/>
                </a:lnTo>
                <a:lnTo>
                  <a:pt x="5859" y="16192"/>
                </a:lnTo>
                <a:lnTo>
                  <a:pt x="5756" y="11887"/>
                </a:lnTo>
                <a:lnTo>
                  <a:pt x="5702" y="7124"/>
                </a:lnTo>
                <a:lnTo>
                  <a:pt x="11261" y="7124"/>
                </a:lnTo>
                <a:lnTo>
                  <a:pt x="8839" y="0"/>
                </a:lnTo>
                <a:close/>
              </a:path>
              <a:path w="43814" h="45720">
                <a:moveTo>
                  <a:pt x="11261" y="7124"/>
                </a:moveTo>
                <a:lnTo>
                  <a:pt x="5702" y="7124"/>
                </a:lnTo>
                <a:lnTo>
                  <a:pt x="18834" y="45542"/>
                </a:lnTo>
                <a:lnTo>
                  <a:pt x="24942" y="45542"/>
                </a:lnTo>
                <a:lnTo>
                  <a:pt x="27324" y="38506"/>
                </a:lnTo>
                <a:lnTo>
                  <a:pt x="21932" y="38506"/>
                </a:lnTo>
                <a:lnTo>
                  <a:pt x="11261" y="7124"/>
                </a:lnTo>
                <a:close/>
              </a:path>
              <a:path w="43814" h="45720">
                <a:moveTo>
                  <a:pt x="43713" y="7124"/>
                </a:moveTo>
                <a:lnTo>
                  <a:pt x="37947" y="7124"/>
                </a:lnTo>
                <a:lnTo>
                  <a:pt x="37833" y="45542"/>
                </a:lnTo>
                <a:lnTo>
                  <a:pt x="43713" y="45542"/>
                </a:lnTo>
                <a:lnTo>
                  <a:pt x="43713" y="7124"/>
                </a:lnTo>
                <a:close/>
              </a:path>
              <a:path w="43814" h="45720">
                <a:moveTo>
                  <a:pt x="43713" y="0"/>
                </a:moveTo>
                <a:lnTo>
                  <a:pt x="34937" y="0"/>
                </a:lnTo>
                <a:lnTo>
                  <a:pt x="21932" y="38506"/>
                </a:lnTo>
                <a:lnTo>
                  <a:pt x="27324" y="38506"/>
                </a:lnTo>
                <a:lnTo>
                  <a:pt x="37947" y="7124"/>
                </a:lnTo>
                <a:lnTo>
                  <a:pt x="43713" y="7124"/>
                </a:lnTo>
                <a:lnTo>
                  <a:pt x="43713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5" name="object 85"/>
          <p:cNvSpPr/>
          <p:nvPr/>
        </p:nvSpPr>
        <p:spPr>
          <a:xfrm>
            <a:off x="3835696" y="3358549"/>
            <a:ext cx="18184" cy="32039"/>
          </a:xfrm>
          <a:custGeom>
            <a:avLst/>
            <a:gdLst/>
            <a:ahLst/>
            <a:cxnLst/>
            <a:rect l="l" t="t" r="r" b="b"/>
            <a:pathLst>
              <a:path w="26669" h="46989">
                <a:moveTo>
                  <a:pt x="5791" y="30848"/>
                </a:moveTo>
                <a:lnTo>
                  <a:pt x="0" y="30848"/>
                </a:lnTo>
                <a:lnTo>
                  <a:pt x="0" y="38836"/>
                </a:lnTo>
                <a:lnTo>
                  <a:pt x="1206" y="42125"/>
                </a:lnTo>
                <a:lnTo>
                  <a:pt x="6057" y="45834"/>
                </a:lnTo>
                <a:lnTo>
                  <a:pt x="8966" y="46761"/>
                </a:lnTo>
                <a:lnTo>
                  <a:pt x="18300" y="46761"/>
                </a:lnTo>
                <a:lnTo>
                  <a:pt x="22313" y="44818"/>
                </a:lnTo>
                <a:lnTo>
                  <a:pt x="24081" y="41579"/>
                </a:lnTo>
                <a:lnTo>
                  <a:pt x="10286" y="41579"/>
                </a:lnTo>
                <a:lnTo>
                  <a:pt x="8572" y="40957"/>
                </a:lnTo>
                <a:lnTo>
                  <a:pt x="6349" y="38455"/>
                </a:lnTo>
                <a:lnTo>
                  <a:pt x="5859" y="36817"/>
                </a:lnTo>
                <a:lnTo>
                  <a:pt x="5791" y="30848"/>
                </a:lnTo>
                <a:close/>
              </a:path>
              <a:path w="26669" h="46989">
                <a:moveTo>
                  <a:pt x="26136" y="0"/>
                </a:moveTo>
                <a:lnTo>
                  <a:pt x="20027" y="0"/>
                </a:lnTo>
                <a:lnTo>
                  <a:pt x="20027" y="34201"/>
                </a:lnTo>
                <a:lnTo>
                  <a:pt x="19723" y="36817"/>
                </a:lnTo>
                <a:lnTo>
                  <a:pt x="18084" y="40449"/>
                </a:lnTo>
                <a:lnTo>
                  <a:pt x="15925" y="41579"/>
                </a:lnTo>
                <a:lnTo>
                  <a:pt x="24081" y="41579"/>
                </a:lnTo>
                <a:lnTo>
                  <a:pt x="25544" y="38836"/>
                </a:lnTo>
                <a:lnTo>
                  <a:pt x="26136" y="35814"/>
                </a:lnTo>
                <a:lnTo>
                  <a:pt x="26136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6" name="object 86"/>
          <p:cNvSpPr txBox="1"/>
          <p:nvPr/>
        </p:nvSpPr>
        <p:spPr>
          <a:xfrm>
            <a:off x="4379416" y="3345251"/>
            <a:ext cx="657658" cy="155579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Duration of</a:t>
            </a:r>
            <a:r>
              <a:rPr sz="477" spc="-17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program</a:t>
            </a:r>
            <a:endParaRPr sz="477">
              <a:latin typeface="Arial"/>
              <a:cs typeface="Arial"/>
            </a:endParaRPr>
          </a:p>
          <a:p>
            <a:pPr marL="8659"/>
            <a:r>
              <a:rPr sz="477" spc="-3" dirty="0">
                <a:latin typeface="Arial"/>
                <a:cs typeface="Arial"/>
              </a:rPr>
              <a:t>in</a:t>
            </a:r>
            <a:r>
              <a:rPr sz="477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weeks........................</a:t>
            </a:r>
            <a:endParaRPr sz="477">
              <a:latin typeface="Arial"/>
              <a:cs typeface="Arial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5056736" y="3389605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8" name="object 88"/>
          <p:cNvSpPr/>
          <p:nvPr/>
        </p:nvSpPr>
        <p:spPr>
          <a:xfrm>
            <a:off x="5158047" y="343221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9" name="object 89"/>
          <p:cNvSpPr/>
          <p:nvPr/>
        </p:nvSpPr>
        <p:spPr>
          <a:xfrm>
            <a:off x="5056736" y="3486460"/>
            <a:ext cx="301336" cy="0"/>
          </a:xfrm>
          <a:custGeom>
            <a:avLst/>
            <a:gdLst/>
            <a:ahLst/>
            <a:cxnLst/>
            <a:rect l="l" t="t" r="r" b="b"/>
            <a:pathLst>
              <a:path w="441960">
                <a:moveTo>
                  <a:pt x="0" y="0"/>
                </a:moveTo>
                <a:lnTo>
                  <a:pt x="441959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0" name="object 90"/>
          <p:cNvSpPr/>
          <p:nvPr/>
        </p:nvSpPr>
        <p:spPr>
          <a:xfrm>
            <a:off x="5259359" y="343221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1" name="object 91"/>
          <p:cNvSpPr/>
          <p:nvPr/>
        </p:nvSpPr>
        <p:spPr>
          <a:xfrm>
            <a:off x="5360669" y="3389605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2" name="object 92"/>
          <p:cNvSpPr txBox="1"/>
          <p:nvPr/>
        </p:nvSpPr>
        <p:spPr>
          <a:xfrm>
            <a:off x="5793001" y="3345251"/>
            <a:ext cx="657658" cy="155579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Duration of</a:t>
            </a:r>
            <a:r>
              <a:rPr sz="477" spc="-17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program</a:t>
            </a:r>
            <a:endParaRPr sz="477">
              <a:latin typeface="Arial"/>
              <a:cs typeface="Arial"/>
            </a:endParaRPr>
          </a:p>
          <a:p>
            <a:pPr marL="8659"/>
            <a:r>
              <a:rPr sz="477" spc="-3" dirty="0">
                <a:latin typeface="Arial"/>
                <a:cs typeface="Arial"/>
              </a:rPr>
              <a:t>in</a:t>
            </a:r>
            <a:r>
              <a:rPr sz="477" spc="-37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months</a:t>
            </a:r>
            <a:r>
              <a:rPr sz="477" spc="-95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......................</a:t>
            </a:r>
            <a:endParaRPr sz="477">
              <a:latin typeface="Arial"/>
              <a:cs typeface="Arial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6470315" y="3389605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4" name="object 94"/>
          <p:cNvSpPr/>
          <p:nvPr/>
        </p:nvSpPr>
        <p:spPr>
          <a:xfrm>
            <a:off x="6571626" y="343221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5" name="object 95"/>
          <p:cNvSpPr/>
          <p:nvPr/>
        </p:nvSpPr>
        <p:spPr>
          <a:xfrm>
            <a:off x="6470315" y="3486460"/>
            <a:ext cx="301336" cy="0"/>
          </a:xfrm>
          <a:custGeom>
            <a:avLst/>
            <a:gdLst/>
            <a:ahLst/>
            <a:cxnLst/>
            <a:rect l="l" t="t" r="r" b="b"/>
            <a:pathLst>
              <a:path w="441959">
                <a:moveTo>
                  <a:pt x="0" y="0"/>
                </a:moveTo>
                <a:lnTo>
                  <a:pt x="441959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6" name="object 96"/>
          <p:cNvSpPr/>
          <p:nvPr/>
        </p:nvSpPr>
        <p:spPr>
          <a:xfrm>
            <a:off x="6672938" y="343221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7" name="object 97"/>
          <p:cNvSpPr/>
          <p:nvPr/>
        </p:nvSpPr>
        <p:spPr>
          <a:xfrm>
            <a:off x="6774249" y="3389605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8" name="object 98"/>
          <p:cNvSpPr txBox="1"/>
          <p:nvPr/>
        </p:nvSpPr>
        <p:spPr>
          <a:xfrm>
            <a:off x="5522479" y="3382518"/>
            <a:ext cx="71438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or</a:t>
            </a:r>
            <a:endParaRPr sz="477">
              <a:latin typeface="Arial"/>
              <a:cs typeface="Arial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4119637" y="3382518"/>
            <a:ext cx="71438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or</a:t>
            </a:r>
            <a:endParaRPr sz="477">
              <a:latin typeface="Arial"/>
              <a:cs typeface="Arial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2233379" y="4732019"/>
            <a:ext cx="4675909" cy="171450"/>
          </a:xfrm>
          <a:custGeom>
            <a:avLst/>
            <a:gdLst/>
            <a:ahLst/>
            <a:cxnLst/>
            <a:rect l="l" t="t" r="r" b="b"/>
            <a:pathLst>
              <a:path w="6858000" h="251459">
                <a:moveTo>
                  <a:pt x="0" y="251459"/>
                </a:moveTo>
                <a:lnTo>
                  <a:pt x="6858000" y="251459"/>
                </a:lnTo>
                <a:lnTo>
                  <a:pt x="6858000" y="0"/>
                </a:lnTo>
                <a:lnTo>
                  <a:pt x="0" y="0"/>
                </a:lnTo>
                <a:lnTo>
                  <a:pt x="0" y="251459"/>
                </a:lnTo>
                <a:close/>
              </a:path>
            </a:pathLst>
          </a:custGeom>
          <a:solidFill>
            <a:srgbClr val="414042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1" name="object 101"/>
          <p:cNvSpPr/>
          <p:nvPr/>
        </p:nvSpPr>
        <p:spPr>
          <a:xfrm>
            <a:off x="2368235" y="5550469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4"/>
                </a:moveTo>
                <a:lnTo>
                  <a:pt x="111125" y="111124"/>
                </a:lnTo>
                <a:lnTo>
                  <a:pt x="111125" y="0"/>
                </a:lnTo>
                <a:lnTo>
                  <a:pt x="0" y="0"/>
                </a:lnTo>
                <a:lnTo>
                  <a:pt x="0" y="111124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2" name="object 102"/>
          <p:cNvSpPr/>
          <p:nvPr/>
        </p:nvSpPr>
        <p:spPr>
          <a:xfrm>
            <a:off x="2368235" y="5706332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4"/>
                </a:moveTo>
                <a:lnTo>
                  <a:pt x="111125" y="111124"/>
                </a:lnTo>
                <a:lnTo>
                  <a:pt x="111125" y="0"/>
                </a:lnTo>
                <a:lnTo>
                  <a:pt x="0" y="0"/>
                </a:lnTo>
                <a:lnTo>
                  <a:pt x="0" y="111124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3" name="object 103"/>
          <p:cNvSpPr/>
          <p:nvPr/>
        </p:nvSpPr>
        <p:spPr>
          <a:xfrm>
            <a:off x="2368235" y="5861555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4" name="object 104"/>
          <p:cNvSpPr/>
          <p:nvPr/>
        </p:nvSpPr>
        <p:spPr>
          <a:xfrm>
            <a:off x="2368235" y="6016778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5" name="object 105"/>
          <p:cNvSpPr/>
          <p:nvPr/>
        </p:nvSpPr>
        <p:spPr>
          <a:xfrm>
            <a:off x="6222120" y="4348639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6" name="object 106"/>
          <p:cNvSpPr/>
          <p:nvPr/>
        </p:nvSpPr>
        <p:spPr>
          <a:xfrm>
            <a:off x="6518062" y="4348639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7" name="object 107"/>
          <p:cNvSpPr/>
          <p:nvPr/>
        </p:nvSpPr>
        <p:spPr>
          <a:xfrm>
            <a:off x="5008417" y="5709579"/>
            <a:ext cx="69273" cy="692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8" name="object 108"/>
          <p:cNvSpPr/>
          <p:nvPr/>
        </p:nvSpPr>
        <p:spPr>
          <a:xfrm>
            <a:off x="4676740" y="5864801"/>
            <a:ext cx="69273" cy="6927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9" name="object 109"/>
          <p:cNvSpPr/>
          <p:nvPr/>
        </p:nvSpPr>
        <p:spPr>
          <a:xfrm>
            <a:off x="2775757" y="6019704"/>
            <a:ext cx="69273" cy="6927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0" name="object 110"/>
          <p:cNvSpPr/>
          <p:nvPr/>
        </p:nvSpPr>
        <p:spPr>
          <a:xfrm>
            <a:off x="5329645" y="5550469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4"/>
                </a:moveTo>
                <a:lnTo>
                  <a:pt x="111125" y="111124"/>
                </a:lnTo>
                <a:lnTo>
                  <a:pt x="111125" y="0"/>
                </a:lnTo>
                <a:lnTo>
                  <a:pt x="0" y="0"/>
                </a:lnTo>
                <a:lnTo>
                  <a:pt x="0" y="111124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1" name="object 111"/>
          <p:cNvSpPr/>
          <p:nvPr/>
        </p:nvSpPr>
        <p:spPr>
          <a:xfrm>
            <a:off x="5329645" y="5706332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4"/>
                </a:moveTo>
                <a:lnTo>
                  <a:pt x="111125" y="111124"/>
                </a:lnTo>
                <a:lnTo>
                  <a:pt x="111125" y="0"/>
                </a:lnTo>
                <a:lnTo>
                  <a:pt x="0" y="0"/>
                </a:lnTo>
                <a:lnTo>
                  <a:pt x="0" y="111124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2" name="object 112"/>
          <p:cNvSpPr/>
          <p:nvPr/>
        </p:nvSpPr>
        <p:spPr>
          <a:xfrm>
            <a:off x="5329645" y="5861555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3" name="object 113"/>
          <p:cNvSpPr txBox="1"/>
          <p:nvPr/>
        </p:nvSpPr>
        <p:spPr>
          <a:xfrm>
            <a:off x="2251215" y="4745077"/>
            <a:ext cx="4498398" cy="1203430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b="1" spc="-14" dirty="0">
                <a:solidFill>
                  <a:srgbClr val="FFFFFF"/>
                </a:solidFill>
                <a:latin typeface="Calibri"/>
                <a:cs typeface="Calibri"/>
              </a:rPr>
              <a:t>Section </a:t>
            </a:r>
            <a:r>
              <a:rPr sz="818" b="1" dirty="0">
                <a:solidFill>
                  <a:srgbClr val="FFFFFF"/>
                </a:solidFill>
                <a:latin typeface="Calibri"/>
                <a:cs typeface="Calibri"/>
              </a:rPr>
              <a:t>4 – </a:t>
            </a:r>
            <a:r>
              <a:rPr sz="818" b="1" spc="-14" dirty="0">
                <a:solidFill>
                  <a:srgbClr val="FFFFFF"/>
                </a:solidFill>
                <a:latin typeface="Calibri"/>
                <a:cs typeface="Calibri"/>
              </a:rPr>
              <a:t>Student’s </a:t>
            </a:r>
            <a:r>
              <a:rPr sz="818" b="1" spc="-10" dirty="0">
                <a:solidFill>
                  <a:srgbClr val="FFFFFF"/>
                </a:solidFill>
                <a:latin typeface="Calibri"/>
                <a:cs typeface="Calibri"/>
              </a:rPr>
              <a:t>Situation </a:t>
            </a:r>
            <a:r>
              <a:rPr sz="477" b="1" spc="-3" dirty="0">
                <a:solidFill>
                  <a:srgbClr val="FFFFFF"/>
                </a:solidFill>
                <a:latin typeface="Arial"/>
                <a:cs typeface="Arial"/>
              </a:rPr>
              <a:t>(See </a:t>
            </a:r>
            <a:r>
              <a:rPr sz="477" b="1" dirty="0">
                <a:solidFill>
                  <a:srgbClr val="FFFFFF"/>
                </a:solidFill>
                <a:latin typeface="Arial"/>
                <a:cs typeface="Arial"/>
              </a:rPr>
              <a:t>guide, pages 9</a:t>
            </a:r>
            <a:r>
              <a:rPr sz="477" b="1" spc="7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77" b="1" spc="-3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477" b="1" spc="-10" dirty="0">
                <a:solidFill>
                  <a:srgbClr val="FFFFFF"/>
                </a:solidFill>
                <a:latin typeface="Arial"/>
                <a:cs typeface="Arial"/>
              </a:rPr>
              <a:t>11.)</a:t>
            </a:r>
            <a:endParaRPr sz="477" dirty="0">
              <a:latin typeface="Arial"/>
              <a:cs typeface="Arial"/>
            </a:endParaRPr>
          </a:p>
          <a:p>
            <a:pPr marL="115596">
              <a:spcBef>
                <a:spcPts val="699"/>
              </a:spcBef>
            </a:pP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A. Marital</a:t>
            </a:r>
            <a:r>
              <a:rPr sz="682" b="1" spc="44" dirty="0">
                <a:solidFill>
                  <a:srgbClr val="006EB7"/>
                </a:solidFill>
                <a:latin typeface="Arial"/>
                <a:cs typeface="Arial"/>
              </a:rPr>
              <a:t> </a:t>
            </a: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status</a:t>
            </a:r>
            <a:endParaRPr sz="682" dirty="0">
              <a:latin typeface="Arial"/>
              <a:cs typeface="Arial"/>
            </a:endParaRPr>
          </a:p>
          <a:p>
            <a:pPr marL="115596" marR="3464">
              <a:spcBef>
                <a:spcPts val="279"/>
              </a:spcBef>
            </a:pP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information provided in </a:t>
            </a:r>
            <a:r>
              <a:rPr sz="545" dirty="0">
                <a:latin typeface="Arial"/>
                <a:cs typeface="Arial"/>
              </a:rPr>
              <a:t>this subsection </a:t>
            </a:r>
            <a:r>
              <a:rPr sz="545" spc="-3" dirty="0">
                <a:latin typeface="Arial"/>
                <a:cs typeface="Arial"/>
              </a:rPr>
              <a:t>will enable us </a:t>
            </a:r>
            <a:r>
              <a:rPr sz="545" dirty="0">
                <a:latin typeface="Arial"/>
                <a:cs typeface="Arial"/>
              </a:rPr>
              <a:t>to </a:t>
            </a:r>
            <a:r>
              <a:rPr sz="545" spc="-3" dirty="0">
                <a:latin typeface="Arial"/>
                <a:cs typeface="Arial"/>
              </a:rPr>
              <a:t>determine if </a:t>
            </a:r>
            <a:r>
              <a:rPr sz="545" dirty="0">
                <a:latin typeface="Arial"/>
                <a:cs typeface="Arial"/>
              </a:rPr>
              <a:t>you </a:t>
            </a:r>
            <a:r>
              <a:rPr sz="545" spc="-3" dirty="0">
                <a:latin typeface="Arial"/>
                <a:cs typeface="Arial"/>
              </a:rPr>
              <a:t>meet </a:t>
            </a:r>
            <a:r>
              <a:rPr sz="545" dirty="0">
                <a:latin typeface="Arial"/>
                <a:cs typeface="Arial"/>
              </a:rPr>
              <a:t>the criteria to </a:t>
            </a:r>
            <a:r>
              <a:rPr sz="545" spc="-3" dirty="0">
                <a:latin typeface="Arial"/>
                <a:cs typeface="Arial"/>
              </a:rPr>
              <a:t>be </a:t>
            </a:r>
            <a:r>
              <a:rPr sz="545" dirty="0">
                <a:latin typeface="Arial"/>
                <a:cs typeface="Arial"/>
              </a:rPr>
              <a:t>considered a self-supporting student </a:t>
            </a:r>
            <a:r>
              <a:rPr sz="545" spc="-3" dirty="0">
                <a:latin typeface="Arial"/>
                <a:cs typeface="Arial"/>
              </a:rPr>
              <a:t>based  on </a:t>
            </a:r>
            <a:r>
              <a:rPr sz="545" dirty="0">
                <a:latin typeface="Arial"/>
                <a:cs typeface="Arial"/>
              </a:rPr>
              <a:t>your </a:t>
            </a:r>
            <a:r>
              <a:rPr sz="545" spc="-3" dirty="0">
                <a:latin typeface="Arial"/>
                <a:cs typeface="Arial"/>
              </a:rPr>
              <a:t>marital </a:t>
            </a:r>
            <a:r>
              <a:rPr sz="545" dirty="0">
                <a:latin typeface="Arial"/>
                <a:cs typeface="Arial"/>
              </a:rPr>
              <a:t>status </a:t>
            </a:r>
            <a:r>
              <a:rPr sz="545" spc="-3" dirty="0">
                <a:latin typeface="Arial"/>
                <a:cs typeface="Arial"/>
              </a:rPr>
              <a:t>and whether or not </a:t>
            </a:r>
            <a:r>
              <a:rPr sz="545" dirty="0">
                <a:latin typeface="Arial"/>
                <a:cs typeface="Arial"/>
              </a:rPr>
              <a:t>you </a:t>
            </a:r>
            <a:r>
              <a:rPr sz="545" spc="-3" dirty="0">
                <a:latin typeface="Arial"/>
                <a:cs typeface="Arial"/>
              </a:rPr>
              <a:t>must have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i="1" spc="-3" dirty="0">
                <a:latin typeface="Arial"/>
                <a:cs typeface="Arial"/>
              </a:rPr>
              <a:t>2020-2021 Declaration of </a:t>
            </a:r>
            <a:r>
              <a:rPr sz="545" i="1" dirty="0">
                <a:latin typeface="Arial"/>
                <a:cs typeface="Arial"/>
              </a:rPr>
              <a:t>Spouse </a:t>
            </a:r>
            <a:r>
              <a:rPr sz="545" dirty="0">
                <a:latin typeface="Arial"/>
                <a:cs typeface="Arial"/>
              </a:rPr>
              <a:t>form filled </a:t>
            </a:r>
            <a:r>
              <a:rPr sz="545" spc="-3" dirty="0">
                <a:latin typeface="Arial"/>
                <a:cs typeface="Arial"/>
              </a:rPr>
              <a:t>out.</a:t>
            </a:r>
            <a:endParaRPr sz="545" dirty="0">
              <a:latin typeface="Arial"/>
              <a:cs typeface="Arial"/>
            </a:endParaRPr>
          </a:p>
          <a:p>
            <a:pPr marL="115596">
              <a:spcBef>
                <a:spcPts val="307"/>
              </a:spcBef>
            </a:pPr>
            <a:r>
              <a:rPr sz="545" spc="-3" dirty="0">
                <a:latin typeface="Arial"/>
                <a:cs typeface="Arial"/>
              </a:rPr>
              <a:t>Check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box </a:t>
            </a:r>
            <a:r>
              <a:rPr sz="545" dirty="0">
                <a:latin typeface="Arial"/>
                <a:cs typeface="Arial"/>
              </a:rPr>
              <a:t>corresponding to your current </a:t>
            </a:r>
            <a:r>
              <a:rPr sz="545" spc="-3" dirty="0">
                <a:latin typeface="Arial"/>
                <a:cs typeface="Arial"/>
              </a:rPr>
              <a:t>marital </a:t>
            </a:r>
            <a:r>
              <a:rPr sz="545" dirty="0">
                <a:latin typeface="Arial"/>
                <a:cs typeface="Arial"/>
              </a:rPr>
              <a:t>status. If you consider yourself a </a:t>
            </a:r>
            <a:r>
              <a:rPr sz="545" spc="-3" dirty="0">
                <a:latin typeface="Arial"/>
                <a:cs typeface="Arial"/>
              </a:rPr>
              <a:t>de </a:t>
            </a:r>
            <a:r>
              <a:rPr sz="545" dirty="0">
                <a:latin typeface="Arial"/>
                <a:cs typeface="Arial"/>
              </a:rPr>
              <a:t>facto spouse, see </a:t>
            </a:r>
            <a:r>
              <a:rPr sz="545" spc="-3" dirty="0">
                <a:latin typeface="Arial"/>
                <a:cs typeface="Arial"/>
              </a:rPr>
              <a:t>page </a:t>
            </a:r>
            <a:r>
              <a:rPr sz="545" dirty="0">
                <a:latin typeface="Arial"/>
                <a:cs typeface="Arial"/>
              </a:rPr>
              <a:t>9 </a:t>
            </a:r>
            <a:r>
              <a:rPr sz="545" spc="-3" dirty="0">
                <a:latin typeface="Arial"/>
                <a:cs typeface="Arial"/>
              </a:rPr>
              <a:t>of </a:t>
            </a:r>
            <a:r>
              <a:rPr sz="545" dirty="0">
                <a:latin typeface="Arial"/>
                <a:cs typeface="Arial"/>
              </a:rPr>
              <a:t>the Guide to find</a:t>
            </a:r>
            <a:r>
              <a:rPr sz="545" spc="-41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out</a:t>
            </a:r>
            <a:endParaRPr sz="545" dirty="0">
              <a:latin typeface="Arial"/>
              <a:cs typeface="Arial"/>
            </a:endParaRPr>
          </a:p>
          <a:p>
            <a:pPr marL="115596"/>
            <a:r>
              <a:rPr sz="545" spc="-3" dirty="0">
                <a:latin typeface="Arial"/>
                <a:cs typeface="Arial"/>
              </a:rPr>
              <a:t>which box </a:t>
            </a:r>
            <a:r>
              <a:rPr sz="545" dirty="0">
                <a:latin typeface="Arial"/>
                <a:cs typeface="Arial"/>
              </a:rPr>
              <a:t>to</a:t>
            </a:r>
            <a:r>
              <a:rPr sz="545" spc="-3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check.</a:t>
            </a:r>
          </a:p>
          <a:p>
            <a:pPr marL="221667">
              <a:spcBef>
                <a:spcPts val="522"/>
              </a:spcBef>
              <a:tabLst>
                <a:tab pos="3182997" algn="l"/>
              </a:tabLst>
            </a:pPr>
            <a:r>
              <a:rPr sz="545" dirty="0">
                <a:latin typeface="Arial"/>
                <a:cs typeface="Arial"/>
              </a:rPr>
              <a:t>Single	</a:t>
            </a:r>
            <a:r>
              <a:rPr sz="545" spc="-3" dirty="0">
                <a:latin typeface="Arial"/>
                <a:cs typeface="Arial"/>
              </a:rPr>
              <a:t>De </a:t>
            </a:r>
            <a:r>
              <a:rPr sz="545" dirty="0">
                <a:latin typeface="Arial"/>
                <a:cs typeface="Arial"/>
              </a:rPr>
              <a:t>facto separated </a:t>
            </a:r>
            <a:r>
              <a:rPr sz="477" spc="-3" dirty="0">
                <a:latin typeface="Arial"/>
                <a:cs typeface="Arial"/>
              </a:rPr>
              <a:t>(See </a:t>
            </a:r>
            <a:r>
              <a:rPr sz="477" dirty="0">
                <a:latin typeface="Arial"/>
                <a:cs typeface="Arial"/>
              </a:rPr>
              <a:t>Guide, </a:t>
            </a:r>
            <a:r>
              <a:rPr sz="477" spc="-3" dirty="0">
                <a:latin typeface="Arial"/>
                <a:cs typeface="Arial"/>
              </a:rPr>
              <a:t>page</a:t>
            </a:r>
            <a:r>
              <a:rPr sz="477" spc="-27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9)</a:t>
            </a:r>
            <a:endParaRPr sz="477" dirty="0">
              <a:latin typeface="Arial"/>
              <a:cs typeface="Arial"/>
            </a:endParaRPr>
          </a:p>
          <a:p>
            <a:pPr marL="221667" marR="435541">
              <a:lnSpc>
                <a:spcPct val="186900"/>
              </a:lnSpc>
              <a:spcBef>
                <a:spcPts val="3"/>
              </a:spcBef>
              <a:tabLst>
                <a:tab pos="3182997" algn="l"/>
              </a:tabLst>
            </a:pPr>
            <a:r>
              <a:rPr sz="545" spc="-3" dirty="0">
                <a:latin typeface="Arial"/>
                <a:cs typeface="Arial"/>
              </a:rPr>
              <a:t>Civil union </a:t>
            </a:r>
            <a:r>
              <a:rPr sz="545" dirty="0">
                <a:latin typeface="Arial"/>
                <a:cs typeface="Arial"/>
              </a:rPr>
              <a:t>spouse </a:t>
            </a:r>
            <a:r>
              <a:rPr sz="545" b="1" spc="-3" dirty="0">
                <a:latin typeface="Arial"/>
                <a:cs typeface="Arial"/>
              </a:rPr>
              <a:t>(Have the </a:t>
            </a:r>
            <a:r>
              <a:rPr sz="545" b="1" i="1" spc="-3" dirty="0">
                <a:latin typeface="Arial"/>
                <a:cs typeface="Arial"/>
              </a:rPr>
              <a:t>2020-2021 Declaration </a:t>
            </a:r>
            <a:r>
              <a:rPr sz="545" b="1" i="1" dirty="0">
                <a:latin typeface="Arial"/>
                <a:cs typeface="Arial"/>
              </a:rPr>
              <a:t>of Spouse </a:t>
            </a:r>
            <a:r>
              <a:rPr sz="545" b="1" spc="-3" dirty="0">
                <a:latin typeface="Arial"/>
                <a:cs typeface="Arial"/>
              </a:rPr>
              <a:t>form</a:t>
            </a:r>
            <a:r>
              <a:rPr sz="545" b="1" spc="20" dirty="0">
                <a:latin typeface="Arial"/>
                <a:cs typeface="Arial"/>
              </a:rPr>
              <a:t> </a:t>
            </a:r>
            <a:r>
              <a:rPr sz="545" b="1" dirty="0">
                <a:latin typeface="Arial"/>
                <a:cs typeface="Arial"/>
              </a:rPr>
              <a:t>filled out.)	</a:t>
            </a:r>
            <a:r>
              <a:rPr sz="545" spc="-3" dirty="0">
                <a:latin typeface="Arial"/>
                <a:cs typeface="Arial"/>
              </a:rPr>
              <a:t>Legally (judicially) </a:t>
            </a:r>
            <a:r>
              <a:rPr sz="545" dirty="0">
                <a:latin typeface="Arial"/>
                <a:cs typeface="Arial"/>
              </a:rPr>
              <a:t>separated  </a:t>
            </a:r>
            <a:r>
              <a:rPr sz="545" spc="-3" dirty="0">
                <a:latin typeface="Arial"/>
                <a:cs typeface="Arial"/>
              </a:rPr>
              <a:t>Married </a:t>
            </a:r>
            <a:r>
              <a:rPr sz="545" b="1" spc="-3" dirty="0">
                <a:latin typeface="Arial"/>
                <a:cs typeface="Arial"/>
              </a:rPr>
              <a:t>(Have the </a:t>
            </a:r>
            <a:r>
              <a:rPr sz="545" b="1" i="1" spc="-3" dirty="0">
                <a:latin typeface="Arial"/>
                <a:cs typeface="Arial"/>
              </a:rPr>
              <a:t>2020-2021 Declaration </a:t>
            </a:r>
            <a:r>
              <a:rPr sz="545" b="1" i="1" dirty="0">
                <a:latin typeface="Arial"/>
                <a:cs typeface="Arial"/>
              </a:rPr>
              <a:t>of Spouse </a:t>
            </a:r>
            <a:r>
              <a:rPr sz="545" b="1" spc="-3" dirty="0">
                <a:latin typeface="Arial"/>
                <a:cs typeface="Arial"/>
              </a:rPr>
              <a:t>form</a:t>
            </a:r>
            <a:r>
              <a:rPr sz="545" b="1" dirty="0">
                <a:latin typeface="Arial"/>
                <a:cs typeface="Arial"/>
              </a:rPr>
              <a:t> filled</a:t>
            </a:r>
            <a:r>
              <a:rPr sz="545" b="1" spc="-3" dirty="0">
                <a:latin typeface="Arial"/>
                <a:cs typeface="Arial"/>
              </a:rPr>
              <a:t> </a:t>
            </a:r>
            <a:r>
              <a:rPr sz="545" b="1" dirty="0">
                <a:latin typeface="Arial"/>
                <a:cs typeface="Arial"/>
              </a:rPr>
              <a:t>out.)	</a:t>
            </a:r>
            <a:r>
              <a:rPr sz="545" spc="-3" dirty="0">
                <a:latin typeface="Arial"/>
                <a:cs typeface="Arial"/>
              </a:rPr>
              <a:t>Divorced</a:t>
            </a:r>
            <a:endParaRPr sz="545" dirty="0">
              <a:latin typeface="Arial"/>
              <a:cs typeface="Arial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6604461" y="5553716"/>
            <a:ext cx="69273" cy="6927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5" name="object 115"/>
          <p:cNvSpPr/>
          <p:nvPr/>
        </p:nvSpPr>
        <p:spPr>
          <a:xfrm>
            <a:off x="6333258" y="5709579"/>
            <a:ext cx="69273" cy="6927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6" name="object 116"/>
          <p:cNvSpPr/>
          <p:nvPr/>
        </p:nvSpPr>
        <p:spPr>
          <a:xfrm>
            <a:off x="5725391" y="5864801"/>
            <a:ext cx="69273" cy="6927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7" name="object 117"/>
          <p:cNvSpPr/>
          <p:nvPr/>
        </p:nvSpPr>
        <p:spPr>
          <a:xfrm>
            <a:off x="5963758" y="6119088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8" name="object 118"/>
          <p:cNvSpPr/>
          <p:nvPr/>
        </p:nvSpPr>
        <p:spPr>
          <a:xfrm>
            <a:off x="6065069" y="616170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9" name="object 119"/>
          <p:cNvSpPr/>
          <p:nvPr/>
        </p:nvSpPr>
        <p:spPr>
          <a:xfrm>
            <a:off x="5963758" y="6215945"/>
            <a:ext cx="807893" cy="0"/>
          </a:xfrm>
          <a:custGeom>
            <a:avLst/>
            <a:gdLst/>
            <a:ahLst/>
            <a:cxnLst/>
            <a:rect l="l" t="t" r="r" b="b"/>
            <a:pathLst>
              <a:path w="1184909">
                <a:moveTo>
                  <a:pt x="0" y="0"/>
                </a:moveTo>
                <a:lnTo>
                  <a:pt x="118491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0" name="object 120"/>
          <p:cNvSpPr/>
          <p:nvPr/>
        </p:nvSpPr>
        <p:spPr>
          <a:xfrm>
            <a:off x="6166381" y="616170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1" name="object 121"/>
          <p:cNvSpPr/>
          <p:nvPr/>
        </p:nvSpPr>
        <p:spPr>
          <a:xfrm>
            <a:off x="6267692" y="616170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2" name="object 122"/>
          <p:cNvSpPr/>
          <p:nvPr/>
        </p:nvSpPr>
        <p:spPr>
          <a:xfrm>
            <a:off x="6369003" y="6119088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3" name="object 123"/>
          <p:cNvSpPr/>
          <p:nvPr/>
        </p:nvSpPr>
        <p:spPr>
          <a:xfrm>
            <a:off x="6470315" y="616170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4" name="object 124"/>
          <p:cNvSpPr/>
          <p:nvPr/>
        </p:nvSpPr>
        <p:spPr>
          <a:xfrm>
            <a:off x="6571626" y="6119088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5" name="object 125"/>
          <p:cNvSpPr/>
          <p:nvPr/>
        </p:nvSpPr>
        <p:spPr>
          <a:xfrm>
            <a:off x="6672938" y="616170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6" name="object 126"/>
          <p:cNvSpPr/>
          <p:nvPr/>
        </p:nvSpPr>
        <p:spPr>
          <a:xfrm>
            <a:off x="6774249" y="6119088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7" name="object 127"/>
          <p:cNvSpPr/>
          <p:nvPr/>
        </p:nvSpPr>
        <p:spPr>
          <a:xfrm>
            <a:off x="6153794" y="6088031"/>
            <a:ext cx="27709" cy="31173"/>
          </a:xfrm>
          <a:custGeom>
            <a:avLst/>
            <a:gdLst/>
            <a:ahLst/>
            <a:cxnLst/>
            <a:rect l="l" t="t" r="r" b="b"/>
            <a:pathLst>
              <a:path w="40639" h="45720">
                <a:moveTo>
                  <a:pt x="24117" y="0"/>
                </a:moveTo>
                <a:lnTo>
                  <a:pt x="17144" y="0"/>
                </a:lnTo>
                <a:lnTo>
                  <a:pt x="0" y="45554"/>
                </a:lnTo>
                <a:lnTo>
                  <a:pt x="6324" y="45554"/>
                </a:lnTo>
                <a:lnTo>
                  <a:pt x="11264" y="31915"/>
                </a:lnTo>
                <a:lnTo>
                  <a:pt x="35692" y="31915"/>
                </a:lnTo>
                <a:lnTo>
                  <a:pt x="33868" y="26885"/>
                </a:lnTo>
                <a:lnTo>
                  <a:pt x="13080" y="26885"/>
                </a:lnTo>
                <a:lnTo>
                  <a:pt x="20370" y="6769"/>
                </a:lnTo>
                <a:lnTo>
                  <a:pt x="26572" y="6769"/>
                </a:lnTo>
                <a:lnTo>
                  <a:pt x="24117" y="0"/>
                </a:lnTo>
                <a:close/>
              </a:path>
              <a:path w="40639" h="45720">
                <a:moveTo>
                  <a:pt x="35692" y="31915"/>
                </a:moveTo>
                <a:lnTo>
                  <a:pt x="29133" y="31915"/>
                </a:lnTo>
                <a:lnTo>
                  <a:pt x="33883" y="45554"/>
                </a:lnTo>
                <a:lnTo>
                  <a:pt x="40639" y="45554"/>
                </a:lnTo>
                <a:lnTo>
                  <a:pt x="35692" y="31915"/>
                </a:lnTo>
                <a:close/>
              </a:path>
              <a:path w="40639" h="45720">
                <a:moveTo>
                  <a:pt x="26572" y="6769"/>
                </a:moveTo>
                <a:lnTo>
                  <a:pt x="20370" y="6769"/>
                </a:lnTo>
                <a:lnTo>
                  <a:pt x="27381" y="26885"/>
                </a:lnTo>
                <a:lnTo>
                  <a:pt x="33868" y="26885"/>
                </a:lnTo>
                <a:lnTo>
                  <a:pt x="26572" y="6769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8" name="object 128"/>
          <p:cNvSpPr/>
          <p:nvPr/>
        </p:nvSpPr>
        <p:spPr>
          <a:xfrm>
            <a:off x="6455475" y="6088036"/>
            <a:ext cx="29874" cy="31173"/>
          </a:xfrm>
          <a:custGeom>
            <a:avLst/>
            <a:gdLst/>
            <a:ahLst/>
            <a:cxnLst/>
            <a:rect l="l" t="t" r="r" b="b"/>
            <a:pathLst>
              <a:path w="43815" h="45720">
                <a:moveTo>
                  <a:pt x="8839" y="0"/>
                </a:moveTo>
                <a:lnTo>
                  <a:pt x="0" y="0"/>
                </a:lnTo>
                <a:lnTo>
                  <a:pt x="0" y="45542"/>
                </a:lnTo>
                <a:lnTo>
                  <a:pt x="5892" y="45542"/>
                </a:lnTo>
                <a:lnTo>
                  <a:pt x="5859" y="16192"/>
                </a:lnTo>
                <a:lnTo>
                  <a:pt x="5756" y="11887"/>
                </a:lnTo>
                <a:lnTo>
                  <a:pt x="5702" y="7124"/>
                </a:lnTo>
                <a:lnTo>
                  <a:pt x="11261" y="7124"/>
                </a:lnTo>
                <a:lnTo>
                  <a:pt x="8839" y="0"/>
                </a:lnTo>
                <a:close/>
              </a:path>
              <a:path w="43815" h="45720">
                <a:moveTo>
                  <a:pt x="11261" y="7124"/>
                </a:moveTo>
                <a:lnTo>
                  <a:pt x="5702" y="7124"/>
                </a:lnTo>
                <a:lnTo>
                  <a:pt x="18834" y="45542"/>
                </a:lnTo>
                <a:lnTo>
                  <a:pt x="24942" y="45542"/>
                </a:lnTo>
                <a:lnTo>
                  <a:pt x="27324" y="38506"/>
                </a:lnTo>
                <a:lnTo>
                  <a:pt x="21932" y="38506"/>
                </a:lnTo>
                <a:lnTo>
                  <a:pt x="11261" y="7124"/>
                </a:lnTo>
                <a:close/>
              </a:path>
              <a:path w="43815" h="45720">
                <a:moveTo>
                  <a:pt x="43713" y="7124"/>
                </a:moveTo>
                <a:lnTo>
                  <a:pt x="37947" y="7124"/>
                </a:lnTo>
                <a:lnTo>
                  <a:pt x="37833" y="45542"/>
                </a:lnTo>
                <a:lnTo>
                  <a:pt x="43713" y="45542"/>
                </a:lnTo>
                <a:lnTo>
                  <a:pt x="43713" y="7124"/>
                </a:lnTo>
                <a:close/>
              </a:path>
              <a:path w="43815" h="45720">
                <a:moveTo>
                  <a:pt x="43713" y="0"/>
                </a:moveTo>
                <a:lnTo>
                  <a:pt x="34937" y="0"/>
                </a:lnTo>
                <a:lnTo>
                  <a:pt x="21932" y="38506"/>
                </a:lnTo>
                <a:lnTo>
                  <a:pt x="27324" y="38506"/>
                </a:lnTo>
                <a:lnTo>
                  <a:pt x="37947" y="7124"/>
                </a:lnTo>
                <a:lnTo>
                  <a:pt x="43713" y="7124"/>
                </a:lnTo>
                <a:lnTo>
                  <a:pt x="43713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9" name="object 129"/>
          <p:cNvSpPr/>
          <p:nvPr/>
        </p:nvSpPr>
        <p:spPr>
          <a:xfrm>
            <a:off x="6662854" y="6088033"/>
            <a:ext cx="18184" cy="32039"/>
          </a:xfrm>
          <a:custGeom>
            <a:avLst/>
            <a:gdLst/>
            <a:ahLst/>
            <a:cxnLst/>
            <a:rect l="l" t="t" r="r" b="b"/>
            <a:pathLst>
              <a:path w="26670" h="46990">
                <a:moveTo>
                  <a:pt x="5791" y="30848"/>
                </a:moveTo>
                <a:lnTo>
                  <a:pt x="0" y="30848"/>
                </a:lnTo>
                <a:lnTo>
                  <a:pt x="0" y="38836"/>
                </a:lnTo>
                <a:lnTo>
                  <a:pt x="1206" y="42125"/>
                </a:lnTo>
                <a:lnTo>
                  <a:pt x="6057" y="45834"/>
                </a:lnTo>
                <a:lnTo>
                  <a:pt x="8966" y="46761"/>
                </a:lnTo>
                <a:lnTo>
                  <a:pt x="18300" y="46761"/>
                </a:lnTo>
                <a:lnTo>
                  <a:pt x="22313" y="44818"/>
                </a:lnTo>
                <a:lnTo>
                  <a:pt x="24081" y="41579"/>
                </a:lnTo>
                <a:lnTo>
                  <a:pt x="10286" y="41579"/>
                </a:lnTo>
                <a:lnTo>
                  <a:pt x="8572" y="40957"/>
                </a:lnTo>
                <a:lnTo>
                  <a:pt x="6349" y="38455"/>
                </a:lnTo>
                <a:lnTo>
                  <a:pt x="5859" y="36817"/>
                </a:lnTo>
                <a:lnTo>
                  <a:pt x="5791" y="30848"/>
                </a:lnTo>
                <a:close/>
              </a:path>
              <a:path w="26670" h="46990">
                <a:moveTo>
                  <a:pt x="26136" y="0"/>
                </a:moveTo>
                <a:lnTo>
                  <a:pt x="20027" y="0"/>
                </a:lnTo>
                <a:lnTo>
                  <a:pt x="20027" y="34201"/>
                </a:lnTo>
                <a:lnTo>
                  <a:pt x="19723" y="36817"/>
                </a:lnTo>
                <a:lnTo>
                  <a:pt x="18084" y="40449"/>
                </a:lnTo>
                <a:lnTo>
                  <a:pt x="15925" y="41579"/>
                </a:lnTo>
                <a:lnTo>
                  <a:pt x="24081" y="41579"/>
                </a:lnTo>
                <a:lnTo>
                  <a:pt x="25544" y="38836"/>
                </a:lnTo>
                <a:lnTo>
                  <a:pt x="26136" y="35813"/>
                </a:lnTo>
                <a:lnTo>
                  <a:pt x="26136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0" name="object 130"/>
          <p:cNvSpPr txBox="1"/>
          <p:nvPr/>
        </p:nvSpPr>
        <p:spPr>
          <a:xfrm>
            <a:off x="2224718" y="237492"/>
            <a:ext cx="1166379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Permanent code </a:t>
            </a:r>
            <a:r>
              <a:rPr sz="477" spc="-3" dirty="0">
                <a:latin typeface="Arial"/>
                <a:cs typeface="Arial"/>
              </a:rPr>
              <a:t>assigned by </a:t>
            </a:r>
            <a:r>
              <a:rPr sz="477" dirty="0">
                <a:latin typeface="Arial"/>
                <a:cs typeface="Arial"/>
              </a:rPr>
              <a:t>the</a:t>
            </a:r>
            <a:r>
              <a:rPr sz="477" spc="-55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Ministère</a:t>
            </a:r>
            <a:endParaRPr sz="477">
              <a:latin typeface="Arial"/>
              <a:cs typeface="Arial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3483552" y="212909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2" name="object 132"/>
          <p:cNvSpPr/>
          <p:nvPr/>
        </p:nvSpPr>
        <p:spPr>
          <a:xfrm>
            <a:off x="3584864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3" name="object 133"/>
          <p:cNvSpPr/>
          <p:nvPr/>
        </p:nvSpPr>
        <p:spPr>
          <a:xfrm>
            <a:off x="3483552" y="309765"/>
            <a:ext cx="1213139" cy="0"/>
          </a:xfrm>
          <a:custGeom>
            <a:avLst/>
            <a:gdLst/>
            <a:ahLst/>
            <a:cxnLst/>
            <a:rect l="l" t="t" r="r" b="b"/>
            <a:pathLst>
              <a:path w="1779270">
                <a:moveTo>
                  <a:pt x="0" y="0"/>
                </a:moveTo>
                <a:lnTo>
                  <a:pt x="177927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4" name="object 134"/>
          <p:cNvSpPr/>
          <p:nvPr/>
        </p:nvSpPr>
        <p:spPr>
          <a:xfrm>
            <a:off x="3686174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5" name="object 135"/>
          <p:cNvSpPr/>
          <p:nvPr/>
        </p:nvSpPr>
        <p:spPr>
          <a:xfrm>
            <a:off x="3787486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6" name="object 136"/>
          <p:cNvSpPr/>
          <p:nvPr/>
        </p:nvSpPr>
        <p:spPr>
          <a:xfrm>
            <a:off x="3888798" y="212909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7" name="object 137"/>
          <p:cNvSpPr/>
          <p:nvPr/>
        </p:nvSpPr>
        <p:spPr>
          <a:xfrm>
            <a:off x="3990109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8" name="object 138"/>
          <p:cNvSpPr/>
          <p:nvPr/>
        </p:nvSpPr>
        <p:spPr>
          <a:xfrm>
            <a:off x="4091420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9" name="object 139"/>
          <p:cNvSpPr/>
          <p:nvPr/>
        </p:nvSpPr>
        <p:spPr>
          <a:xfrm>
            <a:off x="4192732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0" name="object 140"/>
          <p:cNvSpPr/>
          <p:nvPr/>
        </p:nvSpPr>
        <p:spPr>
          <a:xfrm>
            <a:off x="4294043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1" name="object 141"/>
          <p:cNvSpPr/>
          <p:nvPr/>
        </p:nvSpPr>
        <p:spPr>
          <a:xfrm>
            <a:off x="4395355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2" name="object 142"/>
          <p:cNvSpPr/>
          <p:nvPr/>
        </p:nvSpPr>
        <p:spPr>
          <a:xfrm>
            <a:off x="4496665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3" name="object 143"/>
          <p:cNvSpPr/>
          <p:nvPr/>
        </p:nvSpPr>
        <p:spPr>
          <a:xfrm>
            <a:off x="4597977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4" name="object 144"/>
          <p:cNvSpPr/>
          <p:nvPr/>
        </p:nvSpPr>
        <p:spPr>
          <a:xfrm>
            <a:off x="4699289" y="212909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5" name="object 145"/>
          <p:cNvSpPr/>
          <p:nvPr/>
        </p:nvSpPr>
        <p:spPr>
          <a:xfrm>
            <a:off x="6574224" y="4628747"/>
            <a:ext cx="197427" cy="0"/>
          </a:xfrm>
          <a:custGeom>
            <a:avLst/>
            <a:gdLst/>
            <a:ahLst/>
            <a:cxnLst/>
            <a:rect l="l" t="t" r="r" b="b"/>
            <a:pathLst>
              <a:path w="289559">
                <a:moveTo>
                  <a:pt x="0" y="0"/>
                </a:moveTo>
                <a:lnTo>
                  <a:pt x="28956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6" name="object 146"/>
          <p:cNvSpPr/>
          <p:nvPr/>
        </p:nvSpPr>
        <p:spPr>
          <a:xfrm>
            <a:off x="6571626" y="4531891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7" name="object 147"/>
          <p:cNvSpPr/>
          <p:nvPr/>
        </p:nvSpPr>
        <p:spPr>
          <a:xfrm>
            <a:off x="6774249" y="4531891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8" name="object 148"/>
          <p:cNvSpPr/>
          <p:nvPr/>
        </p:nvSpPr>
        <p:spPr>
          <a:xfrm>
            <a:off x="5992906" y="1876349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9" name="object 149"/>
          <p:cNvSpPr/>
          <p:nvPr/>
        </p:nvSpPr>
        <p:spPr>
          <a:xfrm>
            <a:off x="6094218" y="1918964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0" name="object 150"/>
          <p:cNvSpPr/>
          <p:nvPr/>
        </p:nvSpPr>
        <p:spPr>
          <a:xfrm>
            <a:off x="5992907" y="1973205"/>
            <a:ext cx="207818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1" name="object 151"/>
          <p:cNvSpPr/>
          <p:nvPr/>
        </p:nvSpPr>
        <p:spPr>
          <a:xfrm>
            <a:off x="6195580" y="1876349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2" name="object 152"/>
          <p:cNvSpPr txBox="1"/>
          <p:nvPr/>
        </p:nvSpPr>
        <p:spPr>
          <a:xfrm>
            <a:off x="2363689" y="1909091"/>
            <a:ext cx="4386695" cy="1148479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3221096">
              <a:spcBef>
                <a:spcPts val="68"/>
              </a:spcBef>
              <a:tabLst>
                <a:tab pos="3857522" algn="l"/>
              </a:tabLst>
            </a:pPr>
            <a:r>
              <a:rPr sz="477" spc="-3" dirty="0">
                <a:latin typeface="Arial"/>
                <a:cs typeface="Arial"/>
              </a:rPr>
              <a:t>(Max.</a:t>
            </a:r>
            <a:r>
              <a:rPr sz="477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179 h)	(Max. </a:t>
            </a:r>
            <a:r>
              <a:rPr sz="477" spc="-20" dirty="0">
                <a:latin typeface="Arial"/>
                <a:cs typeface="Arial"/>
              </a:rPr>
              <a:t>11 </a:t>
            </a:r>
            <a:r>
              <a:rPr sz="477" dirty="0">
                <a:latin typeface="Arial"/>
                <a:cs typeface="Arial"/>
              </a:rPr>
              <a:t>credits)</a:t>
            </a:r>
          </a:p>
          <a:p>
            <a:pPr>
              <a:lnSpc>
                <a:spcPct val="100000"/>
              </a:lnSpc>
            </a:pPr>
            <a:endParaRPr sz="545" dirty="0">
              <a:latin typeface="Times New Roman"/>
              <a:cs typeface="Times New Roman"/>
            </a:endParaRPr>
          </a:p>
          <a:p>
            <a:pPr marL="8659">
              <a:spcBef>
                <a:spcPts val="443"/>
              </a:spcBef>
              <a:tabLst>
                <a:tab pos="3967057" algn="l"/>
                <a:tab pos="4247604" algn="l"/>
              </a:tabLst>
            </a:pPr>
            <a:r>
              <a:rPr sz="545" spc="-3" dirty="0">
                <a:latin typeface="Arial"/>
                <a:cs typeface="Arial"/>
              </a:rPr>
              <a:t>Did </a:t>
            </a:r>
            <a:r>
              <a:rPr sz="545" dirty="0">
                <a:latin typeface="Arial"/>
                <a:cs typeface="Arial"/>
              </a:rPr>
              <a:t>you, </a:t>
            </a:r>
            <a:r>
              <a:rPr sz="545" spc="-3" dirty="0">
                <a:latin typeface="Arial"/>
                <a:cs typeface="Arial"/>
              </a:rPr>
              <a:t>do </a:t>
            </a:r>
            <a:r>
              <a:rPr sz="545" dirty="0">
                <a:latin typeface="Arial"/>
                <a:cs typeface="Arial"/>
              </a:rPr>
              <a:t>you </a:t>
            </a:r>
            <a:r>
              <a:rPr sz="545" spc="-3" dirty="0">
                <a:latin typeface="Arial"/>
                <a:cs typeface="Arial"/>
              </a:rPr>
              <a:t>or will </a:t>
            </a:r>
            <a:r>
              <a:rPr sz="545" dirty="0">
                <a:latin typeface="Arial"/>
                <a:cs typeface="Arial"/>
              </a:rPr>
              <a:t>you </a:t>
            </a:r>
            <a:r>
              <a:rPr sz="545" spc="-3" dirty="0">
                <a:latin typeface="Arial"/>
                <a:cs typeface="Arial"/>
              </a:rPr>
              <a:t>reside at </a:t>
            </a:r>
            <a:r>
              <a:rPr sz="545" dirty="0">
                <a:latin typeface="Arial"/>
                <a:cs typeface="Arial"/>
              </a:rPr>
              <a:t>your </a:t>
            </a:r>
            <a:r>
              <a:rPr sz="545" spc="-3" dirty="0">
                <a:latin typeface="Arial"/>
                <a:cs typeface="Arial"/>
              </a:rPr>
              <a:t>parents’ or </a:t>
            </a:r>
            <a:r>
              <a:rPr sz="545" dirty="0">
                <a:latin typeface="Arial"/>
                <a:cs typeface="Arial"/>
              </a:rPr>
              <a:t>sponsor’s </a:t>
            </a:r>
            <a:r>
              <a:rPr sz="545" spc="-3" dirty="0">
                <a:latin typeface="Arial"/>
                <a:cs typeface="Arial"/>
              </a:rPr>
              <a:t>residence during </a:t>
            </a:r>
            <a:r>
              <a:rPr sz="545" dirty="0">
                <a:latin typeface="Arial"/>
                <a:cs typeface="Arial"/>
              </a:rPr>
              <a:t>this</a:t>
            </a:r>
            <a:r>
              <a:rPr sz="545" spc="27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period?</a:t>
            </a:r>
            <a:r>
              <a:rPr sz="545" spc="-58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...................................................	</a:t>
            </a:r>
            <a:r>
              <a:rPr sz="545" spc="-20" dirty="0">
                <a:latin typeface="Arial"/>
                <a:cs typeface="Arial"/>
              </a:rPr>
              <a:t>Yes	</a:t>
            </a:r>
            <a:r>
              <a:rPr sz="545" spc="-3" dirty="0">
                <a:latin typeface="Arial"/>
                <a:cs typeface="Arial"/>
              </a:rPr>
              <a:t>No</a:t>
            </a:r>
            <a:endParaRPr sz="545" dirty="0">
              <a:latin typeface="Arial"/>
              <a:cs typeface="Arial"/>
            </a:endParaRPr>
          </a:p>
          <a:p>
            <a:pPr marL="8659" marR="3464">
              <a:spcBef>
                <a:spcPts val="307"/>
              </a:spcBef>
            </a:pPr>
            <a:r>
              <a:rPr sz="545" dirty="0">
                <a:latin typeface="Arial"/>
                <a:cs typeface="Arial"/>
              </a:rPr>
              <a:t>If you </a:t>
            </a:r>
            <a:r>
              <a:rPr sz="545" spc="-3" dirty="0">
                <a:latin typeface="Arial"/>
                <a:cs typeface="Arial"/>
              </a:rPr>
              <a:t>pursued or plan </a:t>
            </a:r>
            <a:r>
              <a:rPr sz="545" dirty="0">
                <a:latin typeface="Arial"/>
                <a:cs typeface="Arial"/>
              </a:rPr>
              <a:t>to </a:t>
            </a:r>
            <a:r>
              <a:rPr sz="545" spc="-3" dirty="0">
                <a:latin typeface="Arial"/>
                <a:cs typeface="Arial"/>
              </a:rPr>
              <a:t>pursue part-time </a:t>
            </a:r>
            <a:r>
              <a:rPr sz="545" dirty="0">
                <a:latin typeface="Arial"/>
                <a:cs typeface="Arial"/>
              </a:rPr>
              <a:t>studies </a:t>
            </a:r>
            <a:r>
              <a:rPr sz="545" spc="-3" dirty="0">
                <a:latin typeface="Arial"/>
                <a:cs typeface="Arial"/>
              </a:rPr>
              <a:t>in more </a:t>
            </a:r>
            <a:r>
              <a:rPr sz="545" dirty="0">
                <a:latin typeface="Arial"/>
                <a:cs typeface="Arial"/>
              </a:rPr>
              <a:t>than </a:t>
            </a:r>
            <a:r>
              <a:rPr sz="545" spc="-3" dirty="0">
                <a:latin typeface="Arial"/>
                <a:cs typeface="Arial"/>
              </a:rPr>
              <a:t>one educational institution during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4-month period preceding </a:t>
            </a:r>
            <a:r>
              <a:rPr sz="545" dirty="0">
                <a:latin typeface="Arial"/>
                <a:cs typeface="Arial"/>
              </a:rPr>
              <a:t>the start </a:t>
            </a:r>
            <a:r>
              <a:rPr sz="545" spc="-3" dirty="0">
                <a:latin typeface="Arial"/>
                <a:cs typeface="Arial"/>
              </a:rPr>
              <a:t>of </a:t>
            </a:r>
            <a:r>
              <a:rPr sz="545" dirty="0">
                <a:latin typeface="Arial"/>
                <a:cs typeface="Arial"/>
              </a:rPr>
              <a:t>your  full-time studies, see </a:t>
            </a:r>
            <a:r>
              <a:rPr sz="545" spc="-3" dirty="0">
                <a:latin typeface="Arial"/>
                <a:cs typeface="Arial"/>
              </a:rPr>
              <a:t>page </a:t>
            </a:r>
            <a:r>
              <a:rPr sz="545" dirty="0">
                <a:latin typeface="Arial"/>
                <a:cs typeface="Arial"/>
              </a:rPr>
              <a:t>6 </a:t>
            </a:r>
            <a:r>
              <a:rPr sz="545" spc="-3" dirty="0">
                <a:latin typeface="Arial"/>
                <a:cs typeface="Arial"/>
              </a:rPr>
              <a:t>of </a:t>
            </a:r>
            <a:r>
              <a:rPr sz="545" dirty="0">
                <a:latin typeface="Arial"/>
                <a:cs typeface="Arial"/>
              </a:rPr>
              <a:t>the</a:t>
            </a:r>
            <a:r>
              <a:rPr sz="545" spc="-7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Guide.</a:t>
            </a:r>
          </a:p>
          <a:p>
            <a:pPr>
              <a:spcBef>
                <a:spcPts val="17"/>
              </a:spcBef>
            </a:pPr>
            <a:endParaRPr sz="477" dirty="0">
              <a:latin typeface="Times New Roman"/>
              <a:cs typeface="Times New Roman"/>
            </a:endParaRPr>
          </a:p>
          <a:p>
            <a:pPr marL="8659"/>
            <a:r>
              <a:rPr sz="682" b="1" dirty="0">
                <a:solidFill>
                  <a:srgbClr val="006EB7"/>
                </a:solidFill>
                <a:latin typeface="Arial"/>
                <a:cs typeface="Arial"/>
              </a:rPr>
              <a:t>Full-time</a:t>
            </a: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 studies</a:t>
            </a:r>
            <a:endParaRPr sz="682" dirty="0">
              <a:latin typeface="Arial"/>
              <a:cs typeface="Arial"/>
            </a:endParaRPr>
          </a:p>
          <a:p>
            <a:pPr marL="8659" marR="83990">
              <a:lnSpc>
                <a:spcPts val="961"/>
              </a:lnSpc>
              <a:spcBef>
                <a:spcPts val="58"/>
              </a:spcBef>
            </a:pP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information provided in </a:t>
            </a:r>
            <a:r>
              <a:rPr sz="545" dirty="0">
                <a:latin typeface="Arial"/>
                <a:cs typeface="Arial"/>
              </a:rPr>
              <a:t>this subsection </a:t>
            </a:r>
            <a:r>
              <a:rPr sz="545" spc="-3" dirty="0">
                <a:latin typeface="Arial"/>
                <a:cs typeface="Arial"/>
              </a:rPr>
              <a:t>will enable us </a:t>
            </a:r>
            <a:r>
              <a:rPr sz="545" dirty="0">
                <a:latin typeface="Arial"/>
                <a:cs typeface="Arial"/>
              </a:rPr>
              <a:t>to </a:t>
            </a:r>
            <a:r>
              <a:rPr sz="545" spc="-3" dirty="0">
                <a:latin typeface="Arial"/>
                <a:cs typeface="Arial"/>
              </a:rPr>
              <a:t>determine </a:t>
            </a:r>
            <a:r>
              <a:rPr sz="545" dirty="0">
                <a:latin typeface="Arial"/>
                <a:cs typeface="Arial"/>
              </a:rPr>
              <a:t>the study </a:t>
            </a:r>
            <a:r>
              <a:rPr sz="545" spc="-3" dirty="0">
                <a:latin typeface="Arial"/>
                <a:cs typeface="Arial"/>
              </a:rPr>
              <a:t>period during which </a:t>
            </a:r>
            <a:r>
              <a:rPr sz="545" dirty="0">
                <a:latin typeface="Arial"/>
                <a:cs typeface="Arial"/>
              </a:rPr>
              <a:t>you </a:t>
            </a:r>
            <a:r>
              <a:rPr sz="545" spc="-3" dirty="0">
                <a:latin typeface="Arial"/>
                <a:cs typeface="Arial"/>
              </a:rPr>
              <a:t>are </a:t>
            </a:r>
            <a:r>
              <a:rPr sz="545" dirty="0">
                <a:latin typeface="Arial"/>
                <a:cs typeface="Arial"/>
              </a:rPr>
              <a:t>studying full-time </a:t>
            </a:r>
            <a:r>
              <a:rPr sz="545" spc="-3" dirty="0">
                <a:latin typeface="Arial"/>
                <a:cs typeface="Arial"/>
              </a:rPr>
              <a:t>in 2020-2021  </a:t>
            </a:r>
            <a:r>
              <a:rPr sz="545" dirty="0">
                <a:latin typeface="Arial"/>
                <a:cs typeface="Arial"/>
              </a:rPr>
              <a:t>If you </a:t>
            </a:r>
            <a:r>
              <a:rPr sz="545" spc="-3" dirty="0">
                <a:latin typeface="Arial"/>
                <a:cs typeface="Arial"/>
              </a:rPr>
              <a:t>plan </a:t>
            </a:r>
            <a:r>
              <a:rPr sz="545" dirty="0">
                <a:latin typeface="Arial"/>
                <a:cs typeface="Arial"/>
              </a:rPr>
              <a:t>to change </a:t>
            </a:r>
            <a:r>
              <a:rPr sz="545" spc="-3" dirty="0">
                <a:latin typeface="Arial"/>
                <a:cs typeface="Arial"/>
              </a:rPr>
              <a:t>program or educational institution during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2020-2021 award </a:t>
            </a:r>
            <a:r>
              <a:rPr sz="545" spc="-7" dirty="0">
                <a:latin typeface="Arial"/>
                <a:cs typeface="Arial"/>
              </a:rPr>
              <a:t>year, </a:t>
            </a:r>
            <a:r>
              <a:rPr sz="545" dirty="0">
                <a:latin typeface="Arial"/>
                <a:cs typeface="Arial"/>
              </a:rPr>
              <a:t>see </a:t>
            </a:r>
            <a:r>
              <a:rPr sz="545" spc="-3" dirty="0">
                <a:latin typeface="Arial"/>
                <a:cs typeface="Arial"/>
              </a:rPr>
              <a:t>page </a:t>
            </a:r>
            <a:r>
              <a:rPr sz="545" dirty="0">
                <a:latin typeface="Arial"/>
                <a:cs typeface="Arial"/>
              </a:rPr>
              <a:t>8 </a:t>
            </a:r>
            <a:r>
              <a:rPr sz="545" spc="-3" dirty="0">
                <a:latin typeface="Arial"/>
                <a:cs typeface="Arial"/>
              </a:rPr>
              <a:t>of </a:t>
            </a:r>
            <a:r>
              <a:rPr sz="545" dirty="0">
                <a:latin typeface="Arial"/>
                <a:cs typeface="Arial"/>
              </a:rPr>
              <a:t>the</a:t>
            </a:r>
            <a:r>
              <a:rPr sz="545" spc="-7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Guide.</a:t>
            </a:r>
          </a:p>
          <a:p>
            <a:pPr marL="8659" marR="82259">
              <a:spcBef>
                <a:spcPts val="222"/>
              </a:spcBef>
            </a:pPr>
            <a:r>
              <a:rPr sz="545" spc="-20" dirty="0">
                <a:latin typeface="Arial"/>
                <a:cs typeface="Arial"/>
              </a:rPr>
              <a:t>You </a:t>
            </a:r>
            <a:r>
              <a:rPr sz="545" spc="-3" dirty="0">
                <a:latin typeface="Arial"/>
                <a:cs typeface="Arial"/>
              </a:rPr>
              <a:t>must provide </a:t>
            </a:r>
            <a:r>
              <a:rPr sz="545" dirty="0">
                <a:latin typeface="Arial"/>
                <a:cs typeface="Arial"/>
              </a:rPr>
              <a:t>the start </a:t>
            </a:r>
            <a:r>
              <a:rPr sz="545" spc="-3" dirty="0">
                <a:latin typeface="Arial"/>
                <a:cs typeface="Arial"/>
              </a:rPr>
              <a:t>date and end date of </a:t>
            </a:r>
            <a:r>
              <a:rPr sz="545" dirty="0">
                <a:latin typeface="Arial"/>
                <a:cs typeface="Arial"/>
              </a:rPr>
              <a:t>your </a:t>
            </a:r>
            <a:r>
              <a:rPr sz="545" spc="-3" dirty="0">
                <a:latin typeface="Arial"/>
                <a:cs typeface="Arial"/>
              </a:rPr>
              <a:t>program. </a:t>
            </a:r>
            <a:r>
              <a:rPr sz="545" dirty="0">
                <a:latin typeface="Arial"/>
                <a:cs typeface="Arial"/>
              </a:rPr>
              <a:t>If you </a:t>
            </a:r>
            <a:r>
              <a:rPr sz="545" spc="-3" dirty="0">
                <a:latin typeface="Arial"/>
                <a:cs typeface="Arial"/>
              </a:rPr>
              <a:t>do not </a:t>
            </a:r>
            <a:r>
              <a:rPr sz="545" dirty="0">
                <a:latin typeface="Arial"/>
                <a:cs typeface="Arial"/>
              </a:rPr>
              <a:t>know the </a:t>
            </a:r>
            <a:r>
              <a:rPr sz="545" spc="-3" dirty="0">
                <a:latin typeface="Arial"/>
                <a:cs typeface="Arial"/>
              </a:rPr>
              <a:t>program end date, provide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duration of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program  in weeks or </a:t>
            </a:r>
            <a:r>
              <a:rPr sz="545" dirty="0">
                <a:latin typeface="Arial"/>
                <a:cs typeface="Arial"/>
              </a:rPr>
              <a:t>months.</a:t>
            </a:r>
          </a:p>
        </p:txBody>
      </p:sp>
      <p:sp>
        <p:nvSpPr>
          <p:cNvPr id="153" name="object 153"/>
          <p:cNvSpPr txBox="1"/>
          <p:nvPr/>
        </p:nvSpPr>
        <p:spPr>
          <a:xfrm>
            <a:off x="3503469" y="203550"/>
            <a:ext cx="1183697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dirty="0">
                <a:latin typeface="Arial"/>
                <a:cs typeface="Arial"/>
              </a:rPr>
              <a:t>M O S M 0 7 0 5 8 2 0</a:t>
            </a:r>
            <a:r>
              <a:rPr sz="545" spc="123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1</a:t>
            </a:r>
            <a:endParaRPr sz="545">
              <a:latin typeface="Arial"/>
              <a:cs typeface="Arial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2358494" y="3210167"/>
            <a:ext cx="857683" cy="92677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Start </a:t>
            </a:r>
            <a:r>
              <a:rPr sz="477" spc="-3" dirty="0">
                <a:latin typeface="Arial"/>
                <a:cs typeface="Arial"/>
              </a:rPr>
              <a:t>date of program..........</a:t>
            </a:r>
            <a:r>
              <a:rPr sz="477" spc="51" dirty="0">
                <a:latin typeface="Arial"/>
                <a:cs typeface="Arial"/>
              </a:rPr>
              <a:t> </a:t>
            </a:r>
            <a:r>
              <a:rPr sz="818" baseline="24305" dirty="0">
                <a:latin typeface="Arial"/>
                <a:cs typeface="Arial"/>
              </a:rPr>
              <a:t>2</a:t>
            </a:r>
            <a:endParaRPr sz="818" baseline="24305">
              <a:latin typeface="Arial"/>
              <a:cs typeface="Arial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3159953" y="3177843"/>
            <a:ext cx="775422" cy="297156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110400">
              <a:spcBef>
                <a:spcPts val="68"/>
              </a:spcBef>
            </a:pPr>
            <a:r>
              <a:rPr sz="545" dirty="0">
                <a:latin typeface="Arial"/>
                <a:cs typeface="Arial"/>
              </a:rPr>
              <a:t>0   2   0   0    1   0  </a:t>
            </a:r>
            <a:r>
              <a:rPr sz="545" spc="78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1</a:t>
            </a:r>
            <a:endParaRPr sz="545">
              <a:latin typeface="Arial"/>
              <a:cs typeface="Arial"/>
            </a:endParaRPr>
          </a:p>
          <a:p>
            <a:pPr>
              <a:spcBef>
                <a:spcPts val="14"/>
              </a:spcBef>
            </a:pPr>
            <a:endParaRPr sz="784">
              <a:latin typeface="Times New Roman"/>
              <a:cs typeface="Times New Roman"/>
            </a:endParaRPr>
          </a:p>
          <a:p>
            <a:pPr marL="8659"/>
            <a:r>
              <a:rPr sz="545" dirty="0">
                <a:latin typeface="Arial"/>
                <a:cs typeface="Arial"/>
              </a:rPr>
              <a:t>2   0   2   0   0   5  </a:t>
            </a:r>
            <a:r>
              <a:rPr sz="545" spc="119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0    1</a:t>
            </a:r>
            <a:endParaRPr sz="545">
              <a:latin typeface="Arial"/>
              <a:cs typeface="Arial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2358494" y="3601074"/>
            <a:ext cx="1068532" cy="217327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Name of program (See </a:t>
            </a:r>
            <a:r>
              <a:rPr sz="477" dirty="0">
                <a:latin typeface="Arial"/>
                <a:cs typeface="Arial"/>
              </a:rPr>
              <a:t>Guide, </a:t>
            </a:r>
            <a:r>
              <a:rPr sz="477" spc="-3" dirty="0">
                <a:latin typeface="Arial"/>
                <a:cs typeface="Arial"/>
              </a:rPr>
              <a:t>page</a:t>
            </a:r>
            <a:r>
              <a:rPr sz="477" spc="-44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6.)</a:t>
            </a:r>
            <a:endParaRPr sz="477">
              <a:latin typeface="Arial"/>
              <a:cs typeface="Arial"/>
            </a:endParaRPr>
          </a:p>
          <a:p>
            <a:pPr marL="32471">
              <a:spcBef>
                <a:spcPts val="436"/>
              </a:spcBef>
            </a:pPr>
            <a:r>
              <a:rPr sz="545" dirty="0">
                <a:latin typeface="Arial"/>
                <a:cs typeface="Arial"/>
              </a:rPr>
              <a:t>STARTING A</a:t>
            </a:r>
            <a:r>
              <a:rPr sz="545" spc="-20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BUSINESS</a:t>
            </a:r>
            <a:endParaRPr sz="545">
              <a:latin typeface="Arial"/>
              <a:cs typeface="Arial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6289124" y="3733878"/>
            <a:ext cx="458932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dirty="0">
                <a:latin typeface="Arial"/>
                <a:cs typeface="Arial"/>
              </a:rPr>
              <a:t>0 5 7 6</a:t>
            </a:r>
            <a:r>
              <a:rPr sz="545" spc="61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4</a:t>
            </a:r>
            <a:endParaRPr sz="545">
              <a:latin typeface="Arial"/>
              <a:cs typeface="Arial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2358494" y="3868640"/>
            <a:ext cx="4400550" cy="217390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  <a:tabLst>
                <a:tab pos="3808167" algn="l"/>
              </a:tabLst>
            </a:pPr>
            <a:r>
              <a:rPr sz="477" spc="-3" dirty="0">
                <a:latin typeface="Arial"/>
                <a:cs typeface="Arial"/>
              </a:rPr>
              <a:t>Name of educational institution (See </a:t>
            </a:r>
            <a:r>
              <a:rPr sz="477" dirty="0">
                <a:latin typeface="Arial"/>
                <a:cs typeface="Arial"/>
              </a:rPr>
              <a:t>Guide,</a:t>
            </a:r>
            <a:r>
              <a:rPr sz="477" spc="17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page 6.)	Code</a:t>
            </a:r>
            <a:endParaRPr sz="477">
              <a:latin typeface="Arial"/>
              <a:cs typeface="Arial"/>
            </a:endParaRPr>
          </a:p>
          <a:p>
            <a:pPr marL="33770">
              <a:spcBef>
                <a:spcPts val="419"/>
              </a:spcBef>
              <a:tabLst>
                <a:tab pos="3836308" algn="l"/>
              </a:tabLst>
            </a:pPr>
            <a:r>
              <a:rPr sz="818" baseline="3472" dirty="0">
                <a:latin typeface="Arial"/>
                <a:cs typeface="Arial"/>
              </a:rPr>
              <a:t>ST.PIUS X</a:t>
            </a:r>
            <a:r>
              <a:rPr sz="818" spc="-15" baseline="3472" dirty="0">
                <a:latin typeface="Arial"/>
                <a:cs typeface="Arial"/>
              </a:rPr>
              <a:t> </a:t>
            </a:r>
            <a:r>
              <a:rPr sz="818" baseline="3472" dirty="0">
                <a:latin typeface="Arial"/>
                <a:cs typeface="Arial"/>
              </a:rPr>
              <a:t>CAREER</a:t>
            </a:r>
            <a:r>
              <a:rPr sz="818" spc="-5" baseline="3472" dirty="0">
                <a:latin typeface="Arial"/>
                <a:cs typeface="Arial"/>
              </a:rPr>
              <a:t> </a:t>
            </a:r>
            <a:r>
              <a:rPr sz="818" baseline="3472" dirty="0">
                <a:latin typeface="Arial"/>
                <a:cs typeface="Arial"/>
              </a:rPr>
              <a:t>CENTER	</a:t>
            </a:r>
            <a:r>
              <a:rPr sz="545" dirty="0">
                <a:latin typeface="Arial"/>
                <a:cs typeface="Arial"/>
              </a:rPr>
              <a:t>8 8 7 4 0</a:t>
            </a:r>
            <a:r>
              <a:rPr sz="545" spc="44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8</a:t>
            </a:r>
            <a:endParaRPr sz="545">
              <a:latin typeface="Arial"/>
              <a:cs typeface="Arial"/>
            </a:endParaRPr>
          </a:p>
        </p:txBody>
      </p:sp>
      <p:sp>
        <p:nvSpPr>
          <p:cNvPr id="159" name="object 159"/>
          <p:cNvSpPr/>
          <p:nvPr/>
        </p:nvSpPr>
        <p:spPr>
          <a:xfrm>
            <a:off x="6532097" y="4158533"/>
            <a:ext cx="44161" cy="44161"/>
          </a:xfrm>
          <a:custGeom>
            <a:avLst/>
            <a:gdLst/>
            <a:ahLst/>
            <a:cxnLst/>
            <a:rect l="l" t="t" r="r" b="b"/>
            <a:pathLst>
              <a:path w="64770" h="64770">
                <a:moveTo>
                  <a:pt x="0" y="0"/>
                </a:moveTo>
                <a:lnTo>
                  <a:pt x="64769" y="6477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0" name="object 160"/>
          <p:cNvSpPr/>
          <p:nvPr/>
        </p:nvSpPr>
        <p:spPr>
          <a:xfrm>
            <a:off x="6532097" y="4158533"/>
            <a:ext cx="44161" cy="44161"/>
          </a:xfrm>
          <a:custGeom>
            <a:avLst/>
            <a:gdLst/>
            <a:ahLst/>
            <a:cxnLst/>
            <a:rect l="l" t="t" r="r" b="b"/>
            <a:pathLst>
              <a:path w="64770" h="64770">
                <a:moveTo>
                  <a:pt x="64769" y="0"/>
                </a:moveTo>
                <a:lnTo>
                  <a:pt x="0" y="6477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1" name="object 161"/>
          <p:cNvSpPr/>
          <p:nvPr/>
        </p:nvSpPr>
        <p:spPr>
          <a:xfrm>
            <a:off x="6532097" y="4365857"/>
            <a:ext cx="44161" cy="44161"/>
          </a:xfrm>
          <a:custGeom>
            <a:avLst/>
            <a:gdLst/>
            <a:ahLst/>
            <a:cxnLst/>
            <a:rect l="l" t="t" r="r" b="b"/>
            <a:pathLst>
              <a:path w="64770" h="64770">
                <a:moveTo>
                  <a:pt x="0" y="0"/>
                </a:moveTo>
                <a:lnTo>
                  <a:pt x="64769" y="6477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2" name="object 162"/>
          <p:cNvSpPr/>
          <p:nvPr/>
        </p:nvSpPr>
        <p:spPr>
          <a:xfrm>
            <a:off x="6532097" y="4365857"/>
            <a:ext cx="44161" cy="44161"/>
          </a:xfrm>
          <a:custGeom>
            <a:avLst/>
            <a:gdLst/>
            <a:ahLst/>
            <a:cxnLst/>
            <a:rect l="l" t="t" r="r" b="b"/>
            <a:pathLst>
              <a:path w="64770" h="64770">
                <a:moveTo>
                  <a:pt x="64769" y="0"/>
                </a:moveTo>
                <a:lnTo>
                  <a:pt x="0" y="6477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3" name="object 163"/>
          <p:cNvSpPr/>
          <p:nvPr/>
        </p:nvSpPr>
        <p:spPr>
          <a:xfrm>
            <a:off x="2383020" y="5876343"/>
            <a:ext cx="44161" cy="44594"/>
          </a:xfrm>
          <a:custGeom>
            <a:avLst/>
            <a:gdLst/>
            <a:ahLst/>
            <a:cxnLst/>
            <a:rect l="l" t="t" r="r" b="b"/>
            <a:pathLst>
              <a:path w="64770" h="65404">
                <a:moveTo>
                  <a:pt x="0" y="0"/>
                </a:moveTo>
                <a:lnTo>
                  <a:pt x="64769" y="64776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4" name="object 164"/>
          <p:cNvSpPr/>
          <p:nvPr/>
        </p:nvSpPr>
        <p:spPr>
          <a:xfrm>
            <a:off x="2383020" y="5876343"/>
            <a:ext cx="44161" cy="44594"/>
          </a:xfrm>
          <a:custGeom>
            <a:avLst/>
            <a:gdLst/>
            <a:ahLst/>
            <a:cxnLst/>
            <a:rect l="l" t="t" r="r" b="b"/>
            <a:pathLst>
              <a:path w="64770" h="65404">
                <a:moveTo>
                  <a:pt x="64769" y="0"/>
                </a:moveTo>
                <a:lnTo>
                  <a:pt x="0" y="64776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5" name="object 165"/>
          <p:cNvSpPr txBox="1"/>
          <p:nvPr/>
        </p:nvSpPr>
        <p:spPr>
          <a:xfrm>
            <a:off x="2358494" y="6001916"/>
            <a:ext cx="3686608" cy="22784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114297">
              <a:spcBef>
                <a:spcPts val="68"/>
              </a:spcBef>
            </a:pPr>
            <a:r>
              <a:rPr sz="545" dirty="0">
                <a:latin typeface="Arial"/>
                <a:cs typeface="Arial"/>
              </a:rPr>
              <a:t>Widowed</a:t>
            </a:r>
            <a:endParaRPr sz="545">
              <a:latin typeface="Arial"/>
              <a:cs typeface="Arial"/>
            </a:endParaRPr>
          </a:p>
          <a:p>
            <a:pPr marL="8659">
              <a:spcBef>
                <a:spcPts val="416"/>
              </a:spcBef>
            </a:pPr>
            <a:r>
              <a:rPr sz="545" dirty="0">
                <a:latin typeface="Arial"/>
                <a:cs typeface="Arial"/>
              </a:rPr>
              <a:t>Enter the </a:t>
            </a:r>
            <a:r>
              <a:rPr sz="545" spc="-3" dirty="0">
                <a:latin typeface="Arial"/>
                <a:cs typeface="Arial"/>
              </a:rPr>
              <a:t>date on which </a:t>
            </a:r>
            <a:r>
              <a:rPr sz="545" dirty="0">
                <a:latin typeface="Arial"/>
                <a:cs typeface="Arial"/>
              </a:rPr>
              <a:t>this </a:t>
            </a:r>
            <a:r>
              <a:rPr sz="545" spc="-3" dirty="0">
                <a:latin typeface="Arial"/>
                <a:cs typeface="Arial"/>
              </a:rPr>
              <a:t>marital </a:t>
            </a:r>
            <a:r>
              <a:rPr sz="545" dirty="0">
                <a:latin typeface="Arial"/>
                <a:cs typeface="Arial"/>
              </a:rPr>
              <a:t>status </a:t>
            </a:r>
            <a:r>
              <a:rPr sz="545" spc="-3" dirty="0">
                <a:latin typeface="Arial"/>
                <a:cs typeface="Arial"/>
              </a:rPr>
              <a:t>became effective (unless </a:t>
            </a:r>
            <a:r>
              <a:rPr sz="545" dirty="0">
                <a:latin typeface="Arial"/>
                <a:cs typeface="Arial"/>
              </a:rPr>
              <a:t>you </a:t>
            </a:r>
            <a:r>
              <a:rPr sz="545" spc="-3" dirty="0">
                <a:latin typeface="Arial"/>
                <a:cs typeface="Arial"/>
              </a:rPr>
              <a:t>are </a:t>
            </a:r>
            <a:r>
              <a:rPr sz="545" dirty="0">
                <a:latin typeface="Arial"/>
                <a:cs typeface="Arial"/>
              </a:rPr>
              <a:t>single). ....................................................</a:t>
            </a:r>
            <a:r>
              <a:rPr sz="545" spc="41" dirty="0">
                <a:latin typeface="Arial"/>
                <a:cs typeface="Arial"/>
              </a:rPr>
              <a:t> </a:t>
            </a:r>
            <a:r>
              <a:rPr sz="818" baseline="20833" dirty="0">
                <a:latin typeface="Arial"/>
                <a:cs typeface="Arial"/>
              </a:rPr>
              <a:t>2</a:t>
            </a:r>
            <a:endParaRPr sz="818" baseline="20833">
              <a:latin typeface="Arial"/>
              <a:cs typeface="Arial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6091082" y="6110812"/>
            <a:ext cx="673244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dirty="0">
                <a:latin typeface="Arial"/>
                <a:cs typeface="Arial"/>
              </a:rPr>
              <a:t>0 0 9 1 2 0</a:t>
            </a:r>
            <a:r>
              <a:rPr sz="545" spc="78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1</a:t>
            </a:r>
            <a:endParaRPr sz="545">
              <a:latin typeface="Arial"/>
              <a:cs typeface="Arial"/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4083002" y="3612816"/>
            <a:ext cx="1675941" cy="344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818" dirty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مشخصات دوره ای که درآن تحصیل میکنید</a:t>
            </a:r>
            <a:endParaRPr lang="en-US" sz="818" dirty="0">
              <a:ln w="0"/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8" name="Rectangle 167"/>
          <p:cNvSpPr/>
          <p:nvPr/>
        </p:nvSpPr>
        <p:spPr>
          <a:xfrm>
            <a:off x="4758718" y="4094284"/>
            <a:ext cx="1299306" cy="188823"/>
          </a:xfrm>
          <a:prstGeom prst="rect">
            <a:avLst/>
          </a:prstGeom>
          <a:noFill/>
        </p:spPr>
        <p:txBody>
          <a:bodyPr wrap="none" lIns="62345" tIns="31173" rIns="62345" bIns="31173">
            <a:spAutoFit/>
          </a:bodyPr>
          <a:lstStyle/>
          <a:p>
            <a:pPr algn="ctr"/>
            <a:r>
              <a:rPr lang="fa-IR" sz="818" dirty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آیا با پدر و مادر زندگی میکنید</a:t>
            </a:r>
            <a:endParaRPr lang="en-US" sz="818" dirty="0">
              <a:ln w="0"/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9" name="Rectangle 168"/>
          <p:cNvSpPr/>
          <p:nvPr/>
        </p:nvSpPr>
        <p:spPr>
          <a:xfrm>
            <a:off x="4407016" y="4294602"/>
            <a:ext cx="1488059" cy="230821"/>
          </a:xfrm>
          <a:prstGeom prst="rect">
            <a:avLst/>
          </a:prstGeom>
          <a:noFill/>
        </p:spPr>
        <p:txBody>
          <a:bodyPr wrap="square" lIns="62345" tIns="31173" rIns="62345" bIns="31173">
            <a:spAutoFit/>
          </a:bodyPr>
          <a:lstStyle/>
          <a:p>
            <a:pPr algn="ctr"/>
            <a:r>
              <a:rPr lang="fa-IR" sz="1091" dirty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آیا قصد ادامه تحصیل دارید</a:t>
            </a:r>
            <a:endParaRPr lang="en-US" sz="1091" dirty="0">
              <a:ln w="0"/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4423715" y="5374439"/>
            <a:ext cx="924204" cy="272884"/>
          </a:xfrm>
          <a:prstGeom prst="rect">
            <a:avLst/>
          </a:prstGeom>
          <a:noFill/>
        </p:spPr>
        <p:txBody>
          <a:bodyPr wrap="none" lIns="62345" tIns="31173" rIns="62345" bIns="31173">
            <a:spAutoFit/>
          </a:bodyPr>
          <a:lstStyle/>
          <a:p>
            <a:pPr algn="ctr"/>
            <a:r>
              <a:rPr lang="fa-IR" sz="1364" dirty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وضعیت تاهل</a:t>
            </a:r>
            <a:endParaRPr lang="en-US" sz="1364" dirty="0">
              <a:ln w="0"/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8231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7708" y="378403"/>
            <a:ext cx="4675909" cy="5695949"/>
          </a:xfrm>
          <a:custGeom>
            <a:avLst/>
            <a:gdLst/>
            <a:ahLst/>
            <a:cxnLst/>
            <a:rect l="l" t="t" r="r" b="b"/>
            <a:pathLst>
              <a:path w="6858000" h="8354059">
                <a:moveTo>
                  <a:pt x="0" y="8354059"/>
                </a:moveTo>
                <a:lnTo>
                  <a:pt x="6858000" y="8354059"/>
                </a:lnTo>
                <a:lnTo>
                  <a:pt x="6858000" y="0"/>
                </a:lnTo>
                <a:lnTo>
                  <a:pt x="0" y="0"/>
                </a:lnTo>
                <a:lnTo>
                  <a:pt x="0" y="8354059"/>
                </a:lnTo>
                <a:close/>
              </a:path>
            </a:pathLst>
          </a:custGeom>
          <a:ln w="12700">
            <a:solidFill>
              <a:srgbClr val="414042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" name="object 3"/>
          <p:cNvSpPr txBox="1"/>
          <p:nvPr/>
        </p:nvSpPr>
        <p:spPr>
          <a:xfrm>
            <a:off x="6347147" y="196104"/>
            <a:ext cx="559377" cy="13461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b="1" dirty="0">
                <a:latin typeface="Calibri"/>
                <a:cs typeface="Calibri"/>
              </a:rPr>
              <a:t>1001 </a:t>
            </a:r>
            <a:r>
              <a:rPr sz="818" b="1" spc="-10" dirty="0">
                <a:latin typeface="Calibri"/>
                <a:cs typeface="Calibri"/>
              </a:rPr>
              <a:t>(5 </a:t>
            </a:r>
            <a:r>
              <a:rPr sz="818" b="1" spc="-17" dirty="0">
                <a:latin typeface="Calibri"/>
                <a:cs typeface="Calibri"/>
              </a:rPr>
              <a:t>of</a:t>
            </a:r>
            <a:r>
              <a:rPr sz="818" b="1" spc="20" dirty="0">
                <a:latin typeface="Calibri"/>
                <a:cs typeface="Calibri"/>
              </a:rPr>
              <a:t> </a:t>
            </a:r>
            <a:r>
              <a:rPr sz="818" b="1" spc="-10" dirty="0">
                <a:latin typeface="Calibri"/>
                <a:cs typeface="Calibri"/>
              </a:rPr>
              <a:t>9)</a:t>
            </a:r>
            <a:endParaRPr sz="818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33379" y="374073"/>
            <a:ext cx="4675909" cy="171450"/>
          </a:xfrm>
          <a:custGeom>
            <a:avLst/>
            <a:gdLst/>
            <a:ahLst/>
            <a:cxnLst/>
            <a:rect l="l" t="t" r="r" b="b"/>
            <a:pathLst>
              <a:path w="6858000" h="251459">
                <a:moveTo>
                  <a:pt x="0" y="251459"/>
                </a:moveTo>
                <a:lnTo>
                  <a:pt x="6858000" y="251459"/>
                </a:lnTo>
                <a:lnTo>
                  <a:pt x="6858000" y="0"/>
                </a:lnTo>
                <a:lnTo>
                  <a:pt x="0" y="0"/>
                </a:lnTo>
                <a:lnTo>
                  <a:pt x="0" y="251459"/>
                </a:lnTo>
                <a:close/>
              </a:path>
            </a:pathLst>
          </a:custGeom>
          <a:solidFill>
            <a:srgbClr val="414042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" name="object 5"/>
          <p:cNvSpPr txBox="1"/>
          <p:nvPr/>
        </p:nvSpPr>
        <p:spPr>
          <a:xfrm>
            <a:off x="4291769" y="2449312"/>
            <a:ext cx="96549" cy="769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603"/>
              </a:lnSpc>
            </a:pPr>
            <a:r>
              <a:rPr sz="545" dirty="0">
                <a:latin typeface="Arial"/>
                <a:cs typeface="Arial"/>
              </a:rPr>
              <a:t>.....</a:t>
            </a:r>
            <a:endParaRPr sz="545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99324" y="2610371"/>
            <a:ext cx="96549" cy="769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603"/>
              </a:lnSpc>
            </a:pPr>
            <a:r>
              <a:rPr sz="545" dirty="0">
                <a:latin typeface="Arial"/>
                <a:cs typeface="Arial"/>
              </a:rPr>
              <a:t>.....</a:t>
            </a:r>
            <a:endParaRPr sz="545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202720" y="2765947"/>
            <a:ext cx="77932" cy="77932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114300"/>
                </a:moveTo>
                <a:lnTo>
                  <a:pt x="114300" y="114300"/>
                </a:lnTo>
                <a:lnTo>
                  <a:pt x="1143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" name="object 8"/>
          <p:cNvSpPr/>
          <p:nvPr/>
        </p:nvSpPr>
        <p:spPr>
          <a:xfrm>
            <a:off x="3540762" y="2765947"/>
            <a:ext cx="77932" cy="77932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114300"/>
                </a:moveTo>
                <a:lnTo>
                  <a:pt x="114300" y="114300"/>
                </a:lnTo>
                <a:lnTo>
                  <a:pt x="1143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" name="object 9"/>
          <p:cNvSpPr txBox="1"/>
          <p:nvPr/>
        </p:nvSpPr>
        <p:spPr>
          <a:xfrm>
            <a:off x="2358494" y="2434091"/>
            <a:ext cx="3561917" cy="428217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  <a:tabLst>
                <a:tab pos="242015" algn="l"/>
                <a:tab pos="2029204" algn="l"/>
              </a:tabLst>
            </a:pPr>
            <a:r>
              <a:rPr sz="545" spc="-3" dirty="0">
                <a:latin typeface="Arial"/>
                <a:cs typeface="Arial"/>
              </a:rPr>
              <a:t>1.	</a:t>
            </a:r>
            <a:r>
              <a:rPr sz="545" dirty="0">
                <a:latin typeface="Arial"/>
                <a:cs typeface="Arial"/>
              </a:rPr>
              <a:t>I </a:t>
            </a:r>
            <a:r>
              <a:rPr sz="545" spc="-3" dirty="0">
                <a:latin typeface="Arial"/>
                <a:cs typeface="Arial"/>
              </a:rPr>
              <a:t>am or was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biological or adoptive parent of</a:t>
            </a:r>
            <a:r>
              <a:rPr sz="545" spc="17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a</a:t>
            </a:r>
            <a:r>
              <a:rPr sz="545" spc="-3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child.	..........................................................Parent</a:t>
            </a:r>
            <a:r>
              <a:rPr sz="545" spc="-51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since:</a:t>
            </a:r>
          </a:p>
          <a:p>
            <a:pPr>
              <a:spcBef>
                <a:spcPts val="24"/>
              </a:spcBef>
            </a:pPr>
            <a:endParaRPr sz="511" dirty="0">
              <a:latin typeface="Times New Roman"/>
              <a:cs typeface="Times New Roman"/>
            </a:endParaRPr>
          </a:p>
          <a:p>
            <a:pPr marL="8659">
              <a:tabLst>
                <a:tab pos="242015" algn="l"/>
                <a:tab pos="1836977" algn="l"/>
              </a:tabLst>
            </a:pPr>
            <a:r>
              <a:rPr sz="545" spc="-3" dirty="0">
                <a:latin typeface="Arial"/>
                <a:cs typeface="Arial"/>
              </a:rPr>
              <a:t>2</a:t>
            </a:r>
            <a:r>
              <a:rPr sz="545" dirty="0">
                <a:latin typeface="Arial"/>
                <a:cs typeface="Arial"/>
              </a:rPr>
              <a:t>.	I </a:t>
            </a:r>
            <a:r>
              <a:rPr sz="545" spc="-3" dirty="0">
                <a:latin typeface="Arial"/>
                <a:cs typeface="Arial"/>
              </a:rPr>
              <a:t>a</a:t>
            </a:r>
            <a:r>
              <a:rPr sz="545" dirty="0">
                <a:latin typeface="Arial"/>
                <a:cs typeface="Arial"/>
              </a:rPr>
              <a:t>m</a:t>
            </a:r>
            <a:r>
              <a:rPr sz="545" spc="-3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single </a:t>
            </a:r>
            <a:r>
              <a:rPr sz="545" spc="-3" dirty="0">
                <a:latin typeface="Arial"/>
                <a:cs typeface="Arial"/>
              </a:rPr>
              <a:t>an</a:t>
            </a:r>
            <a:r>
              <a:rPr sz="545" dirty="0">
                <a:latin typeface="Arial"/>
                <a:cs typeface="Arial"/>
              </a:rPr>
              <a:t>d </a:t>
            </a:r>
            <a:r>
              <a:rPr sz="545" b="1" dirty="0">
                <a:latin typeface="Arial"/>
                <a:cs typeface="Arial"/>
              </a:rPr>
              <a:t>both </a:t>
            </a:r>
            <a:r>
              <a:rPr sz="545" b="1" spc="-3" dirty="0">
                <a:latin typeface="Arial"/>
                <a:cs typeface="Arial"/>
              </a:rPr>
              <a:t>m</a:t>
            </a:r>
            <a:r>
              <a:rPr sz="545" b="1" dirty="0">
                <a:latin typeface="Arial"/>
                <a:cs typeface="Arial"/>
              </a:rPr>
              <a:t>y</a:t>
            </a:r>
            <a:r>
              <a:rPr sz="545" b="1" spc="-3" dirty="0">
                <a:latin typeface="Arial"/>
                <a:cs typeface="Arial"/>
              </a:rPr>
              <a:t> </a:t>
            </a:r>
            <a:r>
              <a:rPr sz="545" b="1" dirty="0">
                <a:latin typeface="Arial"/>
                <a:cs typeface="Arial"/>
              </a:rPr>
              <a:t>parents </a:t>
            </a:r>
            <a:r>
              <a:rPr sz="545" spc="-3" dirty="0">
                <a:latin typeface="Arial"/>
                <a:cs typeface="Arial"/>
              </a:rPr>
              <a:t>ar</a:t>
            </a:r>
            <a:r>
              <a:rPr sz="545" dirty="0">
                <a:latin typeface="Arial"/>
                <a:cs typeface="Arial"/>
              </a:rPr>
              <a:t>e</a:t>
            </a:r>
            <a:r>
              <a:rPr sz="545" spc="-3" dirty="0">
                <a:latin typeface="Arial"/>
                <a:cs typeface="Arial"/>
              </a:rPr>
              <a:t> deceased</a:t>
            </a:r>
            <a:r>
              <a:rPr sz="545" dirty="0">
                <a:latin typeface="Arial"/>
                <a:cs typeface="Arial"/>
              </a:rPr>
              <a:t>.	.........................................................................................</a:t>
            </a:r>
          </a:p>
          <a:p>
            <a:pPr>
              <a:spcBef>
                <a:spcPts val="34"/>
              </a:spcBef>
            </a:pPr>
            <a:endParaRPr sz="580" dirty="0">
              <a:latin typeface="Times New Roman"/>
              <a:cs typeface="Times New Roman"/>
            </a:endParaRPr>
          </a:p>
          <a:p>
            <a:pPr marL="242448">
              <a:tabLst>
                <a:tab pos="942084" algn="l"/>
                <a:tab pos="1280212" algn="l"/>
              </a:tabLst>
            </a:pPr>
            <a:r>
              <a:rPr sz="545" spc="-3" dirty="0">
                <a:latin typeface="Arial"/>
                <a:cs typeface="Arial"/>
              </a:rPr>
              <a:t>Capacity of parent:	</a:t>
            </a:r>
            <a:r>
              <a:rPr sz="545" dirty="0">
                <a:latin typeface="Arial"/>
                <a:cs typeface="Arial"/>
              </a:rPr>
              <a:t>Father	Mother</a:t>
            </a:r>
            <a:r>
              <a:rPr sz="545" spc="-61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...................................................................................</a:t>
            </a:r>
            <a:r>
              <a:rPr sz="545" spc="-89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Date</a:t>
            </a:r>
            <a:r>
              <a:rPr sz="545" spc="-24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of</a:t>
            </a:r>
            <a:r>
              <a:rPr sz="545" spc="-24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death:</a:t>
            </a:r>
            <a:endParaRPr sz="545" dirty="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202720" y="2937830"/>
            <a:ext cx="77932" cy="77932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114300"/>
                </a:moveTo>
                <a:lnTo>
                  <a:pt x="114300" y="114300"/>
                </a:lnTo>
                <a:lnTo>
                  <a:pt x="1143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" name="object 11"/>
          <p:cNvSpPr/>
          <p:nvPr/>
        </p:nvSpPr>
        <p:spPr>
          <a:xfrm>
            <a:off x="3540762" y="2937830"/>
            <a:ext cx="77932" cy="77932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114300"/>
                </a:moveTo>
                <a:lnTo>
                  <a:pt x="114300" y="114300"/>
                </a:lnTo>
                <a:lnTo>
                  <a:pt x="1143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" name="object 12"/>
          <p:cNvSpPr txBox="1"/>
          <p:nvPr/>
        </p:nvSpPr>
        <p:spPr>
          <a:xfrm>
            <a:off x="2358494" y="3099975"/>
            <a:ext cx="75333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spc="-3" dirty="0">
                <a:latin typeface="Arial"/>
                <a:cs typeface="Arial"/>
              </a:rPr>
              <a:t>3.</a:t>
            </a:r>
            <a:endParaRPr sz="545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618124" y="3115196"/>
            <a:ext cx="96549" cy="769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603"/>
              </a:lnSpc>
            </a:pPr>
            <a:r>
              <a:rPr sz="545" dirty="0">
                <a:latin typeface="Arial"/>
                <a:cs typeface="Arial"/>
              </a:rPr>
              <a:t>.....</a:t>
            </a:r>
            <a:endParaRPr sz="545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92289" y="2938916"/>
            <a:ext cx="3327689" cy="25509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  <a:tabLst>
                <a:tab pos="708295" algn="l"/>
                <a:tab pos="1046423" algn="l"/>
              </a:tabLst>
            </a:pPr>
            <a:r>
              <a:rPr sz="545" spc="-3" dirty="0">
                <a:latin typeface="Arial"/>
                <a:cs typeface="Arial"/>
              </a:rPr>
              <a:t>Capacity of parent:	</a:t>
            </a:r>
            <a:r>
              <a:rPr sz="545" dirty="0">
                <a:latin typeface="Arial"/>
                <a:cs typeface="Arial"/>
              </a:rPr>
              <a:t>Father	Mother</a:t>
            </a:r>
            <a:r>
              <a:rPr sz="545" spc="-61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...................................................................................</a:t>
            </a:r>
            <a:r>
              <a:rPr sz="545" spc="-89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Date</a:t>
            </a:r>
            <a:r>
              <a:rPr sz="545" spc="-24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of</a:t>
            </a:r>
            <a:r>
              <a:rPr sz="545" spc="-24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death:</a:t>
            </a:r>
            <a:endParaRPr sz="545" dirty="0">
              <a:latin typeface="Arial"/>
              <a:cs typeface="Arial"/>
            </a:endParaRPr>
          </a:p>
          <a:p>
            <a:pPr>
              <a:spcBef>
                <a:spcPts val="24"/>
              </a:spcBef>
            </a:pPr>
            <a:endParaRPr sz="511" dirty="0">
              <a:latin typeface="Times New Roman"/>
              <a:cs typeface="Times New Roman"/>
            </a:endParaRPr>
          </a:p>
          <a:p>
            <a:pPr marL="8659">
              <a:tabLst>
                <a:tab pos="1121755" algn="l"/>
              </a:tabLst>
            </a:pPr>
            <a:r>
              <a:rPr sz="545" dirty="0">
                <a:latin typeface="Arial"/>
                <a:cs typeface="Arial"/>
              </a:rPr>
              <a:t>I </a:t>
            </a:r>
            <a:r>
              <a:rPr sz="545" spc="-3" dirty="0">
                <a:latin typeface="Arial"/>
                <a:cs typeface="Arial"/>
              </a:rPr>
              <a:t>am at least 20</a:t>
            </a:r>
            <a:r>
              <a:rPr sz="545" spc="3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weeks pregnant.	</a:t>
            </a:r>
            <a:r>
              <a:rPr sz="545" dirty="0">
                <a:latin typeface="Arial"/>
                <a:cs typeface="Arial"/>
              </a:rPr>
              <a:t>.....................................................</a:t>
            </a:r>
            <a:r>
              <a:rPr sz="545" spc="-130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I </a:t>
            </a:r>
            <a:r>
              <a:rPr sz="545" spc="-3" dirty="0">
                <a:latin typeface="Arial"/>
                <a:cs typeface="Arial"/>
              </a:rPr>
              <a:t>have been 20 weeks pregnant </a:t>
            </a:r>
            <a:r>
              <a:rPr sz="545" dirty="0">
                <a:latin typeface="Arial"/>
                <a:cs typeface="Arial"/>
              </a:rPr>
              <a:t>since: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869182" y="3276255"/>
            <a:ext cx="96549" cy="769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603"/>
              </a:lnSpc>
            </a:pPr>
            <a:r>
              <a:rPr sz="545" dirty="0">
                <a:latin typeface="Arial"/>
                <a:cs typeface="Arial"/>
              </a:rPr>
              <a:t>.....</a:t>
            </a:r>
            <a:endParaRPr sz="545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358494" y="3261034"/>
            <a:ext cx="3561917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  <a:tabLst>
                <a:tab pos="242015" algn="l"/>
                <a:tab pos="2606750" algn="l"/>
              </a:tabLst>
            </a:pPr>
            <a:r>
              <a:rPr sz="545" spc="-3" dirty="0">
                <a:latin typeface="Arial"/>
                <a:cs typeface="Arial"/>
              </a:rPr>
              <a:t>4.	</a:t>
            </a:r>
            <a:r>
              <a:rPr sz="545" dirty="0">
                <a:latin typeface="Arial"/>
                <a:cs typeface="Arial"/>
              </a:rPr>
              <a:t>I </a:t>
            </a:r>
            <a:r>
              <a:rPr sz="545" spc="-3" dirty="0">
                <a:latin typeface="Arial"/>
                <a:cs typeface="Arial"/>
              </a:rPr>
              <a:t>am </a:t>
            </a:r>
            <a:r>
              <a:rPr sz="545" dirty="0">
                <a:latin typeface="Arial"/>
                <a:cs typeface="Arial"/>
              </a:rPr>
              <a:t>a single </a:t>
            </a:r>
            <a:r>
              <a:rPr sz="545" spc="-3" dirty="0">
                <a:latin typeface="Arial"/>
                <a:cs typeface="Arial"/>
              </a:rPr>
              <a:t>parent and have at least one dependent </a:t>
            </a:r>
            <a:r>
              <a:rPr sz="545" dirty="0">
                <a:latin typeface="Arial"/>
                <a:cs typeface="Arial"/>
              </a:rPr>
              <a:t>child </a:t>
            </a:r>
            <a:r>
              <a:rPr sz="545" spc="-3" dirty="0">
                <a:latin typeface="Arial"/>
                <a:cs typeface="Arial"/>
              </a:rPr>
              <a:t>living</a:t>
            </a:r>
            <a:r>
              <a:rPr sz="545" spc="17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with </a:t>
            </a:r>
            <a:r>
              <a:rPr sz="545" dirty="0">
                <a:latin typeface="Arial"/>
                <a:cs typeface="Arial"/>
              </a:rPr>
              <a:t>me.	.......................................Since: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358494" y="3422094"/>
            <a:ext cx="75333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spc="-3" dirty="0">
                <a:latin typeface="Arial"/>
                <a:cs typeface="Arial"/>
              </a:rPr>
              <a:t>5.</a:t>
            </a:r>
            <a:endParaRPr sz="545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592289" y="3422093"/>
            <a:ext cx="2134899" cy="260351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marR="103473">
              <a:spcBef>
                <a:spcPts val="68"/>
              </a:spcBef>
            </a:pPr>
            <a:r>
              <a:rPr sz="545" dirty="0">
                <a:latin typeface="Arial"/>
                <a:cs typeface="Arial"/>
              </a:rPr>
              <a:t>I </a:t>
            </a:r>
            <a:r>
              <a:rPr sz="545" spc="-3" dirty="0">
                <a:latin typeface="Arial"/>
                <a:cs typeface="Arial"/>
              </a:rPr>
              <a:t>am living with </a:t>
            </a:r>
            <a:r>
              <a:rPr sz="545" dirty="0">
                <a:latin typeface="Arial"/>
                <a:cs typeface="Arial"/>
              </a:rPr>
              <a:t>a spouse </a:t>
            </a:r>
            <a:r>
              <a:rPr sz="545" spc="-3" dirty="0">
                <a:latin typeface="Arial"/>
                <a:cs typeface="Arial"/>
              </a:rPr>
              <a:t>(without being married or in </a:t>
            </a:r>
            <a:r>
              <a:rPr sz="545" dirty="0">
                <a:latin typeface="Arial"/>
                <a:cs typeface="Arial"/>
              </a:rPr>
              <a:t>a civil </a:t>
            </a:r>
            <a:r>
              <a:rPr sz="545" spc="-3" dirty="0">
                <a:latin typeface="Arial"/>
                <a:cs typeface="Arial"/>
              </a:rPr>
              <a:t>union)  and at least one </a:t>
            </a:r>
            <a:r>
              <a:rPr sz="545" dirty="0">
                <a:latin typeface="Arial"/>
                <a:cs typeface="Arial"/>
              </a:rPr>
              <a:t>child </a:t>
            </a:r>
            <a:r>
              <a:rPr sz="545" spc="-3" dirty="0">
                <a:latin typeface="Arial"/>
                <a:cs typeface="Arial"/>
              </a:rPr>
              <a:t>(my de </a:t>
            </a:r>
            <a:r>
              <a:rPr sz="545" dirty="0">
                <a:latin typeface="Arial"/>
                <a:cs typeface="Arial"/>
              </a:rPr>
              <a:t>facto </a:t>
            </a:r>
            <a:r>
              <a:rPr sz="545" spc="-3" dirty="0">
                <a:latin typeface="Arial"/>
                <a:cs typeface="Arial"/>
              </a:rPr>
              <a:t>spouse’s or</a:t>
            </a:r>
            <a:r>
              <a:rPr sz="545" spc="-7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mine).</a:t>
            </a:r>
            <a:endParaRPr sz="545">
              <a:latin typeface="Arial"/>
              <a:cs typeface="Arial"/>
            </a:endParaRPr>
          </a:p>
          <a:p>
            <a:pPr marL="8659"/>
            <a:r>
              <a:rPr sz="545" b="1" spc="-3" dirty="0">
                <a:latin typeface="Arial"/>
                <a:cs typeface="Arial"/>
              </a:rPr>
              <a:t>(Have spouse </a:t>
            </a:r>
            <a:r>
              <a:rPr sz="545" b="1" dirty="0">
                <a:latin typeface="Arial"/>
                <a:cs typeface="Arial"/>
              </a:rPr>
              <a:t>fill out </a:t>
            </a:r>
            <a:r>
              <a:rPr sz="545" b="1" spc="-3" dirty="0">
                <a:latin typeface="Arial"/>
                <a:cs typeface="Arial"/>
              </a:rPr>
              <a:t>the </a:t>
            </a:r>
            <a:r>
              <a:rPr sz="545" b="1" i="1" spc="-3" dirty="0">
                <a:latin typeface="Arial"/>
                <a:cs typeface="Arial"/>
              </a:rPr>
              <a:t>2020-2021 Declaration </a:t>
            </a:r>
            <a:r>
              <a:rPr sz="545" b="1" i="1" dirty="0">
                <a:latin typeface="Arial"/>
                <a:cs typeface="Arial"/>
              </a:rPr>
              <a:t>of Spouse</a:t>
            </a:r>
            <a:r>
              <a:rPr sz="545" b="1" i="1" spc="-44" dirty="0">
                <a:latin typeface="Arial"/>
                <a:cs typeface="Arial"/>
              </a:rPr>
              <a:t> </a:t>
            </a:r>
            <a:r>
              <a:rPr sz="545" b="1" dirty="0">
                <a:latin typeface="Arial"/>
                <a:cs typeface="Arial"/>
              </a:rPr>
              <a:t>form.)</a:t>
            </a:r>
            <a:endParaRPr sz="545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734443" y="3603569"/>
            <a:ext cx="96549" cy="769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603"/>
              </a:lnSpc>
            </a:pPr>
            <a:r>
              <a:rPr sz="545" dirty="0">
                <a:latin typeface="Arial"/>
                <a:cs typeface="Arial"/>
              </a:rPr>
              <a:t>.....</a:t>
            </a:r>
            <a:endParaRPr sz="545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822073" y="3588348"/>
            <a:ext cx="1098406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dirty="0">
                <a:latin typeface="Arial"/>
                <a:cs typeface="Arial"/>
              </a:rPr>
              <a:t>.............................................</a:t>
            </a:r>
            <a:r>
              <a:rPr sz="545" spc="17" dirty="0">
                <a:latin typeface="Arial"/>
                <a:cs typeface="Arial"/>
              </a:rPr>
              <a:t>.</a:t>
            </a:r>
            <a:r>
              <a:rPr sz="545" dirty="0">
                <a:latin typeface="Arial"/>
                <a:cs typeface="Arial"/>
              </a:rPr>
              <a:t>Since:</a:t>
            </a:r>
            <a:endParaRPr sz="545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214797" y="4098003"/>
            <a:ext cx="96549" cy="769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603"/>
              </a:lnSpc>
            </a:pPr>
            <a:r>
              <a:rPr sz="545" dirty="0">
                <a:latin typeface="Arial"/>
                <a:cs typeface="Arial"/>
              </a:rPr>
              <a:t>.....</a:t>
            </a:r>
            <a:endParaRPr sz="545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358494" y="3737933"/>
            <a:ext cx="3561917" cy="443123"/>
          </a:xfrm>
          <a:prstGeom prst="rect">
            <a:avLst/>
          </a:prstGeom>
        </p:spPr>
        <p:txBody>
          <a:bodyPr vert="horz" wrap="square" lIns="0" tIns="52820" rIns="0" bIns="0" rtlCol="0">
            <a:spAutoFit/>
          </a:bodyPr>
          <a:lstStyle/>
          <a:p>
            <a:pPr marL="8659">
              <a:spcBef>
                <a:spcPts val="416"/>
              </a:spcBef>
            </a:pP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D. </a:t>
            </a:r>
            <a:r>
              <a:rPr sz="682" b="1" dirty="0">
                <a:solidFill>
                  <a:srgbClr val="006EB7"/>
                </a:solidFill>
                <a:latin typeface="Arial"/>
                <a:cs typeface="Arial"/>
              </a:rPr>
              <a:t>Self-supporting </a:t>
            </a: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student (based </a:t>
            </a:r>
            <a:r>
              <a:rPr sz="682" b="1" dirty="0">
                <a:solidFill>
                  <a:srgbClr val="006EB7"/>
                </a:solidFill>
                <a:latin typeface="Arial"/>
                <a:cs typeface="Arial"/>
              </a:rPr>
              <a:t>on</a:t>
            </a:r>
            <a:r>
              <a:rPr sz="682" b="1" spc="-55" dirty="0">
                <a:solidFill>
                  <a:srgbClr val="006EB7"/>
                </a:solidFill>
                <a:latin typeface="Arial"/>
                <a:cs typeface="Arial"/>
              </a:rPr>
              <a:t> </a:t>
            </a: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studies)</a:t>
            </a:r>
            <a:endParaRPr sz="682">
              <a:latin typeface="Arial"/>
              <a:cs typeface="Arial"/>
            </a:endParaRPr>
          </a:p>
          <a:p>
            <a:pPr marL="8659">
              <a:spcBef>
                <a:spcPts val="279"/>
              </a:spcBef>
            </a:pPr>
            <a:r>
              <a:rPr sz="545" spc="-20" dirty="0">
                <a:latin typeface="Arial"/>
                <a:cs typeface="Arial"/>
              </a:rPr>
              <a:t>You </a:t>
            </a:r>
            <a:r>
              <a:rPr sz="545" spc="-3" dirty="0">
                <a:latin typeface="Arial"/>
                <a:cs typeface="Arial"/>
              </a:rPr>
              <a:t>must </a:t>
            </a:r>
            <a:r>
              <a:rPr sz="545" dirty="0">
                <a:latin typeface="Arial"/>
                <a:cs typeface="Arial"/>
              </a:rPr>
              <a:t>check </a:t>
            </a:r>
            <a:r>
              <a:rPr sz="545" b="1" dirty="0">
                <a:latin typeface="Arial"/>
                <a:cs typeface="Arial"/>
              </a:rPr>
              <a:t>only one </a:t>
            </a:r>
            <a:r>
              <a:rPr sz="545" spc="-3" dirty="0">
                <a:latin typeface="Arial"/>
                <a:cs typeface="Arial"/>
              </a:rPr>
              <a:t>of </a:t>
            </a:r>
            <a:r>
              <a:rPr sz="545" dirty="0">
                <a:latin typeface="Arial"/>
                <a:cs typeface="Arial"/>
              </a:rPr>
              <a:t>the statements that </a:t>
            </a:r>
            <a:r>
              <a:rPr sz="545" spc="-3" dirty="0">
                <a:latin typeface="Arial"/>
                <a:cs typeface="Arial"/>
              </a:rPr>
              <a:t>apply </a:t>
            </a:r>
            <a:r>
              <a:rPr sz="545" dirty="0">
                <a:latin typeface="Arial"/>
                <a:cs typeface="Arial"/>
              </a:rPr>
              <a:t>to</a:t>
            </a:r>
            <a:r>
              <a:rPr sz="545" spc="-31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you.</a:t>
            </a:r>
            <a:endParaRPr sz="545">
              <a:latin typeface="Arial"/>
              <a:cs typeface="Arial"/>
            </a:endParaRPr>
          </a:p>
          <a:p>
            <a:pPr>
              <a:spcBef>
                <a:spcPts val="27"/>
              </a:spcBef>
            </a:pPr>
            <a:endParaRPr sz="511">
              <a:latin typeface="Times New Roman"/>
              <a:cs typeface="Times New Roman"/>
            </a:endParaRPr>
          </a:p>
          <a:p>
            <a:pPr marL="8659">
              <a:tabLst>
                <a:tab pos="242015" algn="l"/>
                <a:tab pos="1952140" algn="l"/>
              </a:tabLst>
            </a:pPr>
            <a:r>
              <a:rPr sz="545" spc="-3" dirty="0">
                <a:latin typeface="Arial"/>
                <a:cs typeface="Arial"/>
              </a:rPr>
              <a:t>1.	</a:t>
            </a:r>
            <a:r>
              <a:rPr sz="545" dirty="0">
                <a:latin typeface="Arial"/>
                <a:cs typeface="Arial"/>
              </a:rPr>
              <a:t>I </a:t>
            </a:r>
            <a:r>
              <a:rPr sz="545" spc="-3" dirty="0">
                <a:latin typeface="Arial"/>
                <a:cs typeface="Arial"/>
              </a:rPr>
              <a:t>hold </a:t>
            </a:r>
            <a:r>
              <a:rPr sz="545" dirty="0">
                <a:latin typeface="Arial"/>
                <a:cs typeface="Arial"/>
              </a:rPr>
              <a:t>a </a:t>
            </a:r>
            <a:r>
              <a:rPr sz="545" spc="-3" dirty="0">
                <a:latin typeface="Arial"/>
                <a:cs typeface="Arial"/>
              </a:rPr>
              <a:t>bachelor’s degree </a:t>
            </a:r>
            <a:r>
              <a:rPr sz="545" dirty="0">
                <a:latin typeface="Arial"/>
                <a:cs typeface="Arial"/>
              </a:rPr>
              <a:t>from a</a:t>
            </a:r>
            <a:r>
              <a:rPr sz="545" spc="17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Québec </a:t>
            </a:r>
            <a:r>
              <a:rPr sz="545" spc="-7" dirty="0">
                <a:latin typeface="Arial"/>
                <a:cs typeface="Arial"/>
              </a:rPr>
              <a:t>university.	</a:t>
            </a:r>
            <a:r>
              <a:rPr sz="545" dirty="0">
                <a:latin typeface="Arial"/>
                <a:cs typeface="Arial"/>
              </a:rPr>
              <a:t>..............................................................</a:t>
            </a:r>
            <a:r>
              <a:rPr sz="545" spc="-126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Obtained </a:t>
            </a:r>
            <a:r>
              <a:rPr sz="545" spc="-3" dirty="0">
                <a:latin typeface="Arial"/>
                <a:cs typeface="Arial"/>
              </a:rPr>
              <a:t>on:</a:t>
            </a:r>
            <a:endParaRPr sz="545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358494" y="4243841"/>
            <a:ext cx="75333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spc="-3" dirty="0">
                <a:latin typeface="Arial"/>
                <a:cs typeface="Arial"/>
              </a:rPr>
              <a:t>2.</a:t>
            </a:r>
            <a:endParaRPr sz="545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350306" y="4342189"/>
            <a:ext cx="96549" cy="769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603"/>
              </a:lnSpc>
            </a:pPr>
            <a:r>
              <a:rPr sz="545" dirty="0">
                <a:latin typeface="Arial"/>
                <a:cs typeface="Arial"/>
              </a:rPr>
              <a:t>.....</a:t>
            </a:r>
            <a:endParaRPr sz="545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592289" y="4243841"/>
            <a:ext cx="3328122" cy="17648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dirty="0">
                <a:latin typeface="Arial"/>
                <a:cs typeface="Arial"/>
              </a:rPr>
              <a:t>I </a:t>
            </a:r>
            <a:r>
              <a:rPr sz="545" spc="-3" dirty="0">
                <a:latin typeface="Arial"/>
                <a:cs typeface="Arial"/>
              </a:rPr>
              <a:t>hold </a:t>
            </a:r>
            <a:r>
              <a:rPr sz="545" dirty="0">
                <a:latin typeface="Arial"/>
                <a:cs typeface="Arial"/>
              </a:rPr>
              <a:t>a </a:t>
            </a:r>
            <a:r>
              <a:rPr sz="545" spc="-3" dirty="0">
                <a:latin typeface="Arial"/>
                <a:cs typeface="Arial"/>
              </a:rPr>
              <a:t>bachelor’s degree or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equivalent </a:t>
            </a:r>
            <a:r>
              <a:rPr sz="545" dirty="0">
                <a:latin typeface="Arial"/>
                <a:cs typeface="Arial"/>
              </a:rPr>
              <a:t>from </a:t>
            </a:r>
            <a:r>
              <a:rPr sz="545" spc="-3" dirty="0">
                <a:latin typeface="Arial"/>
                <a:cs typeface="Arial"/>
              </a:rPr>
              <a:t>an institution outside</a:t>
            </a:r>
            <a:r>
              <a:rPr sz="545" spc="-10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Québec.</a:t>
            </a:r>
            <a:endParaRPr sz="545">
              <a:latin typeface="Arial"/>
              <a:cs typeface="Arial"/>
            </a:endParaRPr>
          </a:p>
          <a:p>
            <a:pPr marL="8659">
              <a:tabLst>
                <a:tab pos="2853960" algn="l"/>
              </a:tabLst>
            </a:pPr>
            <a:r>
              <a:rPr sz="545" spc="-3" dirty="0">
                <a:latin typeface="Arial"/>
                <a:cs typeface="Arial"/>
              </a:rPr>
              <a:t>(This generally involves </a:t>
            </a:r>
            <a:r>
              <a:rPr sz="545" dirty="0">
                <a:latin typeface="Arial"/>
                <a:cs typeface="Arial"/>
              </a:rPr>
              <a:t>a </a:t>
            </a:r>
            <a:r>
              <a:rPr sz="545" spc="-3" dirty="0">
                <a:latin typeface="Arial"/>
                <a:cs typeface="Arial"/>
              </a:rPr>
              <a:t>diploma requiring </a:t>
            </a:r>
            <a:r>
              <a:rPr sz="545" dirty="0">
                <a:latin typeface="Arial"/>
                <a:cs typeface="Arial"/>
              </a:rPr>
              <a:t>a </a:t>
            </a:r>
            <a:r>
              <a:rPr sz="545" spc="-3" dirty="0">
                <a:latin typeface="Arial"/>
                <a:cs typeface="Arial"/>
              </a:rPr>
              <a:t>minimum of </a:t>
            </a:r>
            <a:r>
              <a:rPr sz="545" dirty="0">
                <a:latin typeface="Arial"/>
                <a:cs typeface="Arial"/>
              </a:rPr>
              <a:t>three years </a:t>
            </a:r>
            <a:r>
              <a:rPr sz="545" spc="-3" dirty="0">
                <a:latin typeface="Arial"/>
                <a:cs typeface="Arial"/>
              </a:rPr>
              <a:t>of</a:t>
            </a:r>
            <a:r>
              <a:rPr sz="545" spc="24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university </a:t>
            </a:r>
            <a:r>
              <a:rPr sz="545" spc="-7" dirty="0">
                <a:latin typeface="Arial"/>
                <a:cs typeface="Arial"/>
              </a:rPr>
              <a:t>study.)	</a:t>
            </a:r>
            <a:r>
              <a:rPr sz="545" dirty="0">
                <a:latin typeface="Arial"/>
                <a:cs typeface="Arial"/>
              </a:rPr>
              <a:t>...</a:t>
            </a:r>
            <a:r>
              <a:rPr sz="545" spc="-123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Obtained </a:t>
            </a:r>
            <a:r>
              <a:rPr sz="545" spc="-3" dirty="0">
                <a:latin typeface="Arial"/>
                <a:cs typeface="Arial"/>
              </a:rPr>
              <a:t>on:</a:t>
            </a:r>
            <a:endParaRPr sz="545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869188" y="4747434"/>
            <a:ext cx="96549" cy="769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603"/>
              </a:lnSpc>
            </a:pPr>
            <a:r>
              <a:rPr sz="545" dirty="0">
                <a:latin typeface="Arial"/>
                <a:cs typeface="Arial"/>
              </a:rPr>
              <a:t>.....</a:t>
            </a:r>
            <a:endParaRPr sz="545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358494" y="4488027"/>
            <a:ext cx="4426094" cy="669181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242448" indent="-233789">
              <a:spcBef>
                <a:spcPts val="68"/>
              </a:spcBef>
              <a:buAutoNum type="arabicPeriod" startAt="3"/>
              <a:tabLst>
                <a:tab pos="242015" algn="l"/>
                <a:tab pos="242448" algn="l"/>
              </a:tabLst>
            </a:pPr>
            <a:r>
              <a:rPr sz="545" dirty="0">
                <a:latin typeface="Arial"/>
                <a:cs typeface="Arial"/>
              </a:rPr>
              <a:t>I </a:t>
            </a:r>
            <a:r>
              <a:rPr sz="545" spc="-3" dirty="0">
                <a:latin typeface="Arial"/>
                <a:cs typeface="Arial"/>
              </a:rPr>
              <a:t>will be pursuing </a:t>
            </a:r>
            <a:r>
              <a:rPr sz="545" dirty="0">
                <a:latin typeface="Arial"/>
                <a:cs typeface="Arial"/>
              </a:rPr>
              <a:t>master’s </a:t>
            </a:r>
            <a:r>
              <a:rPr sz="545" spc="-3" dirty="0">
                <a:latin typeface="Arial"/>
                <a:cs typeface="Arial"/>
              </a:rPr>
              <a:t>or doctoral </a:t>
            </a:r>
            <a:r>
              <a:rPr sz="545" dirty="0">
                <a:latin typeface="Arial"/>
                <a:cs typeface="Arial"/>
              </a:rPr>
              <a:t>studies </a:t>
            </a:r>
            <a:r>
              <a:rPr sz="545" b="1" spc="-3" dirty="0">
                <a:latin typeface="Arial"/>
                <a:cs typeface="Arial"/>
              </a:rPr>
              <a:t>throughout the year</a:t>
            </a:r>
            <a:r>
              <a:rPr sz="545" spc="-3" dirty="0">
                <a:latin typeface="Arial"/>
                <a:cs typeface="Arial"/>
              </a:rPr>
              <a:t>, but do not hold </a:t>
            </a:r>
            <a:r>
              <a:rPr sz="545" dirty="0">
                <a:latin typeface="Arial"/>
                <a:cs typeface="Arial"/>
              </a:rPr>
              <a:t>a </a:t>
            </a:r>
            <a:r>
              <a:rPr sz="545" spc="-3" dirty="0">
                <a:latin typeface="Arial"/>
                <a:cs typeface="Arial"/>
              </a:rPr>
              <a:t>bachelor’s</a:t>
            </a:r>
            <a:r>
              <a:rPr sz="545" spc="3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degree.</a:t>
            </a:r>
            <a:endParaRPr sz="545">
              <a:latin typeface="Arial"/>
              <a:cs typeface="Arial"/>
            </a:endParaRPr>
          </a:p>
          <a:p>
            <a:pPr>
              <a:spcBef>
                <a:spcPts val="24"/>
              </a:spcBef>
              <a:buFont typeface="Arial"/>
              <a:buAutoNum type="arabicPeriod" startAt="3"/>
            </a:pPr>
            <a:endParaRPr sz="511">
              <a:latin typeface="Times New Roman"/>
              <a:cs typeface="Times New Roman"/>
            </a:endParaRPr>
          </a:p>
          <a:p>
            <a:pPr marL="242448" indent="-233789">
              <a:buAutoNum type="arabicPeriod" startAt="3"/>
              <a:tabLst>
                <a:tab pos="242015" algn="l"/>
                <a:tab pos="242448" algn="l"/>
              </a:tabLst>
            </a:pPr>
            <a:r>
              <a:rPr sz="545" dirty="0">
                <a:latin typeface="Arial"/>
                <a:cs typeface="Arial"/>
              </a:rPr>
              <a:t>I </a:t>
            </a:r>
            <a:r>
              <a:rPr sz="545" spc="-3" dirty="0">
                <a:latin typeface="Arial"/>
                <a:cs typeface="Arial"/>
              </a:rPr>
              <a:t>hold </a:t>
            </a:r>
            <a:r>
              <a:rPr sz="545" dirty="0">
                <a:latin typeface="Arial"/>
                <a:cs typeface="Arial"/>
              </a:rPr>
              <a:t>a </a:t>
            </a:r>
            <a:r>
              <a:rPr sz="545" spc="-3" dirty="0">
                <a:latin typeface="Arial"/>
                <a:cs typeface="Arial"/>
              </a:rPr>
              <a:t>Diploma of </a:t>
            </a:r>
            <a:r>
              <a:rPr sz="545" dirty="0">
                <a:latin typeface="Arial"/>
                <a:cs typeface="Arial"/>
              </a:rPr>
              <a:t>Advanced Studies I </a:t>
            </a:r>
            <a:r>
              <a:rPr sz="545" spc="-3" dirty="0">
                <a:latin typeface="Arial"/>
                <a:cs typeface="Arial"/>
              </a:rPr>
              <a:t>in Music or an attestation issued upon </a:t>
            </a:r>
            <a:r>
              <a:rPr sz="545" dirty="0">
                <a:latin typeface="Arial"/>
                <a:cs typeface="Arial"/>
              </a:rPr>
              <a:t>completion </a:t>
            </a:r>
            <a:r>
              <a:rPr sz="545" spc="-3" dirty="0">
                <a:latin typeface="Arial"/>
                <a:cs typeface="Arial"/>
              </a:rPr>
              <a:t>of </a:t>
            </a:r>
            <a:r>
              <a:rPr sz="545" dirty="0">
                <a:latin typeface="Arial"/>
                <a:cs typeface="Arial"/>
              </a:rPr>
              <a:t>three</a:t>
            </a:r>
            <a:r>
              <a:rPr sz="545" spc="-37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years</a:t>
            </a:r>
            <a:endParaRPr sz="545">
              <a:latin typeface="Arial"/>
              <a:cs typeface="Arial"/>
            </a:endParaRPr>
          </a:p>
          <a:p>
            <a:pPr marL="242448">
              <a:tabLst>
                <a:tab pos="2606750" algn="l"/>
              </a:tabLst>
            </a:pPr>
            <a:r>
              <a:rPr sz="545" spc="-3" dirty="0">
                <a:latin typeface="Arial"/>
                <a:cs typeface="Arial"/>
              </a:rPr>
              <a:t>of university-level </a:t>
            </a:r>
            <a:r>
              <a:rPr sz="545" dirty="0">
                <a:latin typeface="Arial"/>
                <a:cs typeface="Arial"/>
              </a:rPr>
              <a:t>studies </a:t>
            </a:r>
            <a:r>
              <a:rPr sz="545" spc="-3" dirty="0">
                <a:latin typeface="Arial"/>
                <a:cs typeface="Arial"/>
              </a:rPr>
              <a:t>at </a:t>
            </a:r>
            <a:r>
              <a:rPr sz="545" dirty="0">
                <a:latin typeface="Arial"/>
                <a:cs typeface="Arial"/>
              </a:rPr>
              <a:t>a Québec </a:t>
            </a:r>
            <a:r>
              <a:rPr sz="545" spc="-3" dirty="0">
                <a:latin typeface="Arial"/>
                <a:cs typeface="Arial"/>
              </a:rPr>
              <a:t>music or </a:t>
            </a:r>
            <a:r>
              <a:rPr sz="545" dirty="0">
                <a:latin typeface="Arial"/>
                <a:cs typeface="Arial"/>
              </a:rPr>
              <a:t>theatre</a:t>
            </a:r>
            <a:r>
              <a:rPr sz="545" spc="17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arts conservatory.	</a:t>
            </a:r>
            <a:r>
              <a:rPr sz="545" dirty="0">
                <a:latin typeface="Arial"/>
                <a:cs typeface="Arial"/>
              </a:rPr>
              <a:t>............................ Obtained</a:t>
            </a:r>
            <a:r>
              <a:rPr sz="545" spc="-78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on:</a:t>
            </a:r>
            <a:endParaRPr sz="545">
              <a:latin typeface="Arial"/>
              <a:cs typeface="Arial"/>
            </a:endParaRPr>
          </a:p>
          <a:p>
            <a:pPr>
              <a:spcBef>
                <a:spcPts val="27"/>
              </a:spcBef>
            </a:pPr>
            <a:endParaRPr sz="511">
              <a:latin typeface="Times New Roman"/>
              <a:cs typeface="Times New Roman"/>
            </a:endParaRPr>
          </a:p>
          <a:p>
            <a:pPr marL="8659" marR="3464"/>
            <a:r>
              <a:rPr sz="545" b="1" dirty="0">
                <a:latin typeface="Arial"/>
                <a:cs typeface="Arial"/>
              </a:rPr>
              <a:t>If </a:t>
            </a:r>
            <a:r>
              <a:rPr sz="545" b="1" spc="-3" dirty="0">
                <a:latin typeface="Arial"/>
                <a:cs typeface="Arial"/>
              </a:rPr>
              <a:t>you are single and </a:t>
            </a:r>
            <a:r>
              <a:rPr sz="545" b="1" dirty="0">
                <a:latin typeface="Arial"/>
                <a:cs typeface="Arial"/>
              </a:rPr>
              <a:t>none of </a:t>
            </a:r>
            <a:r>
              <a:rPr sz="545" b="1" spc="-3" dirty="0">
                <a:latin typeface="Arial"/>
                <a:cs typeface="Arial"/>
              </a:rPr>
              <a:t>the statements </a:t>
            </a:r>
            <a:r>
              <a:rPr sz="545" b="1" dirty="0">
                <a:latin typeface="Arial"/>
                <a:cs typeface="Arial"/>
              </a:rPr>
              <a:t>in </a:t>
            </a:r>
            <a:r>
              <a:rPr sz="545" b="1" spc="-3" dirty="0">
                <a:latin typeface="Arial"/>
                <a:cs typeface="Arial"/>
              </a:rPr>
              <a:t>subsections </a:t>
            </a:r>
            <a:r>
              <a:rPr sz="545" b="1" dirty="0">
                <a:latin typeface="Arial"/>
                <a:cs typeface="Arial"/>
              </a:rPr>
              <a:t>C </a:t>
            </a:r>
            <a:r>
              <a:rPr sz="545" b="1" spc="-3" dirty="0">
                <a:latin typeface="Arial"/>
                <a:cs typeface="Arial"/>
              </a:rPr>
              <a:t>and </a:t>
            </a:r>
            <a:r>
              <a:rPr sz="545" b="1" dirty="0">
                <a:latin typeface="Arial"/>
                <a:cs typeface="Arial"/>
              </a:rPr>
              <a:t>D </a:t>
            </a:r>
            <a:r>
              <a:rPr sz="545" b="1" spc="-3" dirty="0">
                <a:latin typeface="Arial"/>
                <a:cs typeface="Arial"/>
              </a:rPr>
              <a:t>apply to you, check </a:t>
            </a:r>
            <a:r>
              <a:rPr sz="545" b="1" dirty="0">
                <a:latin typeface="Arial"/>
                <a:cs typeface="Arial"/>
              </a:rPr>
              <a:t>one of </a:t>
            </a:r>
            <a:r>
              <a:rPr sz="545" b="1" spc="-3" dirty="0">
                <a:latin typeface="Arial"/>
                <a:cs typeface="Arial"/>
              </a:rPr>
              <a:t>the following statements, </a:t>
            </a:r>
            <a:r>
              <a:rPr sz="545" b="1" dirty="0">
                <a:latin typeface="Arial"/>
                <a:cs typeface="Arial"/>
              </a:rPr>
              <a:t>if </a:t>
            </a:r>
            <a:r>
              <a:rPr sz="545" b="1" spc="-3" dirty="0">
                <a:latin typeface="Arial"/>
                <a:cs typeface="Arial"/>
              </a:rPr>
              <a:t>applicable.  </a:t>
            </a:r>
            <a:r>
              <a:rPr sz="545" b="1" dirty="0">
                <a:latin typeface="Arial"/>
                <a:cs typeface="Arial"/>
              </a:rPr>
              <a:t>If neither of </a:t>
            </a:r>
            <a:r>
              <a:rPr sz="545" b="1" spc="-3" dirty="0">
                <a:latin typeface="Arial"/>
                <a:cs typeface="Arial"/>
              </a:rPr>
              <a:t>these two situations apply to you, </a:t>
            </a:r>
            <a:r>
              <a:rPr sz="545" b="1" dirty="0">
                <a:latin typeface="Arial"/>
                <a:cs typeface="Arial"/>
              </a:rPr>
              <a:t>go directly </a:t>
            </a:r>
            <a:r>
              <a:rPr sz="545" b="1" spc="-3" dirty="0">
                <a:latin typeface="Arial"/>
                <a:cs typeface="Arial"/>
              </a:rPr>
              <a:t>to subsection </a:t>
            </a:r>
            <a:r>
              <a:rPr sz="545" b="1" dirty="0">
                <a:latin typeface="Arial"/>
                <a:cs typeface="Arial"/>
              </a:rPr>
              <a:t>E. If </a:t>
            </a:r>
            <a:r>
              <a:rPr sz="545" b="1" spc="-3" dirty="0">
                <a:latin typeface="Arial"/>
                <a:cs typeface="Arial"/>
              </a:rPr>
              <a:t>you are recognized </a:t>
            </a:r>
            <a:r>
              <a:rPr sz="545" b="1" dirty="0">
                <a:latin typeface="Arial"/>
                <a:cs typeface="Arial"/>
              </a:rPr>
              <a:t>by </a:t>
            </a:r>
            <a:r>
              <a:rPr sz="545" b="1" spc="-3" dirty="0">
                <a:latin typeface="Arial"/>
                <a:cs typeface="Arial"/>
              </a:rPr>
              <a:t>Aide </a:t>
            </a:r>
            <a:r>
              <a:rPr sz="545" b="1" dirty="0">
                <a:latin typeface="Arial"/>
                <a:cs typeface="Arial"/>
              </a:rPr>
              <a:t>financière </a:t>
            </a:r>
            <a:r>
              <a:rPr sz="545" b="1" spc="-3" dirty="0">
                <a:latin typeface="Arial"/>
                <a:cs typeface="Arial"/>
              </a:rPr>
              <a:t>aux études as  </a:t>
            </a:r>
            <a:r>
              <a:rPr sz="545" b="1" dirty="0">
                <a:latin typeface="Arial"/>
                <a:cs typeface="Arial"/>
              </a:rPr>
              <a:t>having a </a:t>
            </a:r>
            <a:r>
              <a:rPr sz="545" b="1" spc="-3" dirty="0">
                <a:latin typeface="Arial"/>
                <a:cs typeface="Arial"/>
              </a:rPr>
              <a:t>major functional </a:t>
            </a:r>
            <a:r>
              <a:rPr sz="545" b="1" spc="-7" dirty="0">
                <a:latin typeface="Arial"/>
                <a:cs typeface="Arial"/>
              </a:rPr>
              <a:t>disability, </a:t>
            </a:r>
            <a:r>
              <a:rPr sz="545" b="1" spc="-3" dirty="0">
                <a:latin typeface="Arial"/>
                <a:cs typeface="Arial"/>
              </a:rPr>
              <a:t>see </a:t>
            </a:r>
            <a:r>
              <a:rPr sz="545" b="1" dirty="0">
                <a:latin typeface="Arial"/>
                <a:cs typeface="Arial"/>
              </a:rPr>
              <a:t>page </a:t>
            </a:r>
            <a:r>
              <a:rPr sz="545" b="1" spc="-3" dirty="0">
                <a:latin typeface="Arial"/>
                <a:cs typeface="Arial"/>
              </a:rPr>
              <a:t>10 </a:t>
            </a:r>
            <a:r>
              <a:rPr sz="545" b="1" dirty="0">
                <a:latin typeface="Arial"/>
                <a:cs typeface="Arial"/>
              </a:rPr>
              <a:t>of </a:t>
            </a:r>
            <a:r>
              <a:rPr sz="545" b="1" spc="-3" dirty="0">
                <a:latin typeface="Arial"/>
                <a:cs typeface="Arial"/>
              </a:rPr>
              <a:t>the</a:t>
            </a:r>
            <a:r>
              <a:rPr sz="545" b="1" dirty="0">
                <a:latin typeface="Arial"/>
                <a:cs typeface="Arial"/>
              </a:rPr>
              <a:t> Guide.</a:t>
            </a:r>
            <a:endParaRPr sz="545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358494" y="5220587"/>
            <a:ext cx="75333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spc="-3" dirty="0">
                <a:latin typeface="Arial"/>
                <a:cs typeface="Arial"/>
              </a:rPr>
              <a:t>5.</a:t>
            </a:r>
            <a:endParaRPr sz="545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079283" y="5318934"/>
            <a:ext cx="96549" cy="769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603"/>
              </a:lnSpc>
            </a:pPr>
            <a:r>
              <a:rPr sz="545" dirty="0">
                <a:latin typeface="Arial"/>
                <a:cs typeface="Arial"/>
              </a:rPr>
              <a:t>.....</a:t>
            </a:r>
            <a:endParaRPr sz="545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592282" y="5220587"/>
            <a:ext cx="3327689" cy="17648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dirty="0">
                <a:latin typeface="Arial"/>
                <a:cs typeface="Arial"/>
              </a:rPr>
              <a:t>I </a:t>
            </a:r>
            <a:r>
              <a:rPr sz="545" spc="-3" dirty="0">
                <a:latin typeface="Arial"/>
                <a:cs typeface="Arial"/>
              </a:rPr>
              <a:t>have </a:t>
            </a:r>
            <a:r>
              <a:rPr sz="545" dirty="0">
                <a:latin typeface="Arial"/>
                <a:cs typeface="Arial"/>
              </a:rPr>
              <a:t>studied </a:t>
            </a:r>
            <a:r>
              <a:rPr sz="545" spc="-3" dirty="0">
                <a:latin typeface="Arial"/>
                <a:cs typeface="Arial"/>
              </a:rPr>
              <a:t>at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university level in </a:t>
            </a:r>
            <a:r>
              <a:rPr sz="545" dirty="0">
                <a:latin typeface="Arial"/>
                <a:cs typeface="Arial"/>
              </a:rPr>
              <a:t>Québec for </a:t>
            </a:r>
            <a:r>
              <a:rPr sz="545" spc="-3" dirty="0">
                <a:latin typeface="Arial"/>
                <a:cs typeface="Arial"/>
              </a:rPr>
              <a:t>at least </a:t>
            </a:r>
            <a:r>
              <a:rPr sz="545" dirty="0">
                <a:latin typeface="Arial"/>
                <a:cs typeface="Arial"/>
              </a:rPr>
              <a:t>three years </a:t>
            </a:r>
            <a:r>
              <a:rPr sz="545" spc="-3" dirty="0">
                <a:latin typeface="Arial"/>
                <a:cs typeface="Arial"/>
              </a:rPr>
              <a:t>and earned 90 </a:t>
            </a:r>
            <a:r>
              <a:rPr sz="545" dirty="0">
                <a:latin typeface="Arial"/>
                <a:cs typeface="Arial"/>
              </a:rPr>
              <a:t>credits </a:t>
            </a:r>
            <a:r>
              <a:rPr sz="545" spc="-3" dirty="0">
                <a:latin typeface="Arial"/>
                <a:cs typeface="Arial"/>
              </a:rPr>
              <a:t>in</a:t>
            </a:r>
            <a:r>
              <a:rPr sz="545" spc="-20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a</a:t>
            </a:r>
            <a:endParaRPr sz="545">
              <a:latin typeface="Arial"/>
              <a:cs typeface="Arial"/>
            </a:endParaRPr>
          </a:p>
          <a:p>
            <a:pPr marL="8659">
              <a:tabLst>
                <a:tab pos="583174" algn="l"/>
              </a:tabLst>
            </a:pPr>
            <a:r>
              <a:rPr sz="545" dirty="0">
                <a:latin typeface="Arial"/>
                <a:cs typeface="Arial"/>
              </a:rPr>
              <a:t>single </a:t>
            </a:r>
            <a:r>
              <a:rPr sz="545" spc="-3" dirty="0">
                <a:latin typeface="Arial"/>
                <a:cs typeface="Arial"/>
              </a:rPr>
              <a:t>program.	</a:t>
            </a:r>
            <a:r>
              <a:rPr sz="545" dirty="0">
                <a:latin typeface="Arial"/>
                <a:cs typeface="Arial"/>
              </a:rPr>
              <a:t>......................................................................................................... </a:t>
            </a:r>
            <a:r>
              <a:rPr sz="545" spc="-3" dirty="0">
                <a:latin typeface="Arial"/>
                <a:cs typeface="Arial"/>
              </a:rPr>
              <a:t>90 </a:t>
            </a:r>
            <a:r>
              <a:rPr sz="545" dirty="0">
                <a:latin typeface="Arial"/>
                <a:cs typeface="Arial"/>
              </a:rPr>
              <a:t>credits </a:t>
            </a:r>
            <a:r>
              <a:rPr sz="545" spc="-3" dirty="0">
                <a:latin typeface="Arial"/>
                <a:cs typeface="Arial"/>
              </a:rPr>
              <a:t>obtained</a:t>
            </a:r>
            <a:r>
              <a:rPr sz="545" spc="-106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on:</a:t>
            </a:r>
            <a:endParaRPr sz="545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358494" y="5464773"/>
            <a:ext cx="75333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spc="-3" dirty="0">
                <a:latin typeface="Arial"/>
                <a:cs typeface="Arial"/>
              </a:rPr>
              <a:t>6.</a:t>
            </a:r>
            <a:endParaRPr sz="545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592289" y="5464773"/>
            <a:ext cx="3174856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dirty="0">
                <a:latin typeface="Arial"/>
                <a:cs typeface="Arial"/>
              </a:rPr>
              <a:t>I </a:t>
            </a:r>
            <a:r>
              <a:rPr sz="545" spc="-3" dirty="0">
                <a:latin typeface="Arial"/>
                <a:cs typeface="Arial"/>
              </a:rPr>
              <a:t>have </a:t>
            </a:r>
            <a:r>
              <a:rPr sz="545" dirty="0">
                <a:latin typeface="Arial"/>
                <a:cs typeface="Arial"/>
              </a:rPr>
              <a:t>studied full time </a:t>
            </a:r>
            <a:r>
              <a:rPr sz="545" spc="-3" dirty="0">
                <a:latin typeface="Arial"/>
                <a:cs typeface="Arial"/>
              </a:rPr>
              <a:t>at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university level outside </a:t>
            </a:r>
            <a:r>
              <a:rPr sz="545" dirty="0">
                <a:latin typeface="Arial"/>
                <a:cs typeface="Arial"/>
              </a:rPr>
              <a:t>Québec for </a:t>
            </a:r>
            <a:r>
              <a:rPr sz="545" spc="-3" dirty="0">
                <a:latin typeface="Arial"/>
                <a:cs typeface="Arial"/>
              </a:rPr>
              <a:t>at least </a:t>
            </a:r>
            <a:r>
              <a:rPr sz="545" dirty="0">
                <a:latin typeface="Arial"/>
                <a:cs typeface="Arial"/>
              </a:rPr>
              <a:t>four years </a:t>
            </a:r>
            <a:r>
              <a:rPr sz="545" spc="-3" dirty="0">
                <a:latin typeface="Arial"/>
                <a:cs typeface="Arial"/>
              </a:rPr>
              <a:t>in </a:t>
            </a:r>
            <a:r>
              <a:rPr sz="545" dirty="0">
                <a:latin typeface="Arial"/>
                <a:cs typeface="Arial"/>
              </a:rPr>
              <a:t>a single</a:t>
            </a:r>
            <a:r>
              <a:rPr sz="545" spc="-41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program.</a:t>
            </a:r>
            <a:endParaRPr sz="545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945352" y="5885239"/>
            <a:ext cx="96549" cy="769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603"/>
              </a:lnSpc>
            </a:pPr>
            <a:r>
              <a:rPr sz="545" dirty="0">
                <a:latin typeface="Arial"/>
                <a:cs typeface="Arial"/>
              </a:rPr>
              <a:t>.....</a:t>
            </a:r>
            <a:endParaRPr sz="545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592289" y="5625832"/>
            <a:ext cx="3328122" cy="3389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b="1" dirty="0">
                <a:latin typeface="Arial"/>
                <a:cs typeface="Arial"/>
              </a:rPr>
              <a:t>OR</a:t>
            </a:r>
            <a:endParaRPr sz="545">
              <a:latin typeface="Arial"/>
              <a:cs typeface="Arial"/>
            </a:endParaRPr>
          </a:p>
          <a:p>
            <a:pPr>
              <a:spcBef>
                <a:spcPts val="24"/>
              </a:spcBef>
            </a:pPr>
            <a:endParaRPr sz="511">
              <a:latin typeface="Times New Roman"/>
              <a:cs typeface="Times New Roman"/>
            </a:endParaRPr>
          </a:p>
          <a:p>
            <a:pPr marL="8659" marR="3464">
              <a:tabLst>
                <a:tab pos="1449060" algn="l"/>
              </a:tabLst>
            </a:pPr>
            <a:r>
              <a:rPr sz="545" dirty="0">
                <a:latin typeface="Arial"/>
                <a:cs typeface="Arial"/>
              </a:rPr>
              <a:t>I </a:t>
            </a:r>
            <a:r>
              <a:rPr sz="545" spc="-3" dirty="0">
                <a:latin typeface="Arial"/>
                <a:cs typeface="Arial"/>
              </a:rPr>
              <a:t>have </a:t>
            </a:r>
            <a:r>
              <a:rPr sz="545" dirty="0">
                <a:latin typeface="Arial"/>
                <a:cs typeface="Arial"/>
              </a:rPr>
              <a:t>studied full time </a:t>
            </a:r>
            <a:r>
              <a:rPr sz="545" spc="-3" dirty="0">
                <a:latin typeface="Arial"/>
                <a:cs typeface="Arial"/>
              </a:rPr>
              <a:t>at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university level outside </a:t>
            </a:r>
            <a:r>
              <a:rPr sz="545" dirty="0">
                <a:latin typeface="Arial"/>
                <a:cs typeface="Arial"/>
              </a:rPr>
              <a:t>Québec for </a:t>
            </a:r>
            <a:r>
              <a:rPr sz="545" spc="-3" dirty="0">
                <a:latin typeface="Arial"/>
                <a:cs typeface="Arial"/>
              </a:rPr>
              <a:t>at least </a:t>
            </a:r>
            <a:r>
              <a:rPr sz="545" dirty="0">
                <a:latin typeface="Arial"/>
                <a:cs typeface="Arial"/>
              </a:rPr>
              <a:t>three years </a:t>
            </a:r>
            <a:r>
              <a:rPr sz="545" spc="-3" dirty="0">
                <a:latin typeface="Arial"/>
                <a:cs typeface="Arial"/>
              </a:rPr>
              <a:t>in </a:t>
            </a:r>
            <a:r>
              <a:rPr sz="545" dirty="0">
                <a:latin typeface="Arial"/>
                <a:cs typeface="Arial"/>
              </a:rPr>
              <a:t>a single </a:t>
            </a:r>
            <a:r>
              <a:rPr sz="545" spc="-3" dirty="0">
                <a:latin typeface="Arial"/>
                <a:cs typeface="Arial"/>
              </a:rPr>
              <a:t>program  while holding </a:t>
            </a:r>
            <a:r>
              <a:rPr sz="545" dirty="0">
                <a:latin typeface="Arial"/>
                <a:cs typeface="Arial"/>
              </a:rPr>
              <a:t>a </a:t>
            </a:r>
            <a:r>
              <a:rPr sz="545" spc="-3" dirty="0">
                <a:latin typeface="Arial"/>
                <a:cs typeface="Arial"/>
              </a:rPr>
              <a:t>Diploma of</a:t>
            </a:r>
            <a:r>
              <a:rPr sz="545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College </a:t>
            </a:r>
            <a:r>
              <a:rPr sz="545" dirty="0">
                <a:latin typeface="Arial"/>
                <a:cs typeface="Arial"/>
              </a:rPr>
              <a:t>Studies.	............................................................................</a:t>
            </a:r>
            <a:r>
              <a:rPr sz="545" spc="-99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Obtained</a:t>
            </a:r>
            <a:r>
              <a:rPr sz="545" spc="-41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on:</a:t>
            </a:r>
            <a:endParaRPr sz="545"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489497" y="2435724"/>
            <a:ext cx="77932" cy="77932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114300"/>
                </a:moveTo>
                <a:lnTo>
                  <a:pt x="114300" y="114300"/>
                </a:lnTo>
                <a:lnTo>
                  <a:pt x="1143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6" name="object 36"/>
          <p:cNvSpPr/>
          <p:nvPr/>
        </p:nvSpPr>
        <p:spPr>
          <a:xfrm>
            <a:off x="2489497" y="2596575"/>
            <a:ext cx="77932" cy="77932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114300"/>
                </a:moveTo>
                <a:lnTo>
                  <a:pt x="114300" y="114300"/>
                </a:lnTo>
                <a:lnTo>
                  <a:pt x="1143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7" name="object 37"/>
          <p:cNvSpPr/>
          <p:nvPr/>
        </p:nvSpPr>
        <p:spPr>
          <a:xfrm>
            <a:off x="2489497" y="3100985"/>
            <a:ext cx="77932" cy="77932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114300"/>
                </a:moveTo>
                <a:lnTo>
                  <a:pt x="114300" y="114300"/>
                </a:lnTo>
                <a:lnTo>
                  <a:pt x="1143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8" name="object 38"/>
          <p:cNvSpPr/>
          <p:nvPr/>
        </p:nvSpPr>
        <p:spPr>
          <a:xfrm>
            <a:off x="2489497" y="3260589"/>
            <a:ext cx="77932" cy="77932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114300"/>
                </a:moveTo>
                <a:lnTo>
                  <a:pt x="114300" y="114300"/>
                </a:lnTo>
                <a:lnTo>
                  <a:pt x="1143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9" name="object 39"/>
          <p:cNvSpPr/>
          <p:nvPr/>
        </p:nvSpPr>
        <p:spPr>
          <a:xfrm>
            <a:off x="2489497" y="3421856"/>
            <a:ext cx="77932" cy="77932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114300"/>
                </a:moveTo>
                <a:lnTo>
                  <a:pt x="114300" y="114300"/>
                </a:lnTo>
                <a:lnTo>
                  <a:pt x="1143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0" name="object 40"/>
          <p:cNvSpPr/>
          <p:nvPr/>
        </p:nvSpPr>
        <p:spPr>
          <a:xfrm>
            <a:off x="2489497" y="4082718"/>
            <a:ext cx="77932" cy="77932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114300"/>
                </a:moveTo>
                <a:lnTo>
                  <a:pt x="114300" y="114300"/>
                </a:lnTo>
                <a:lnTo>
                  <a:pt x="1143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1" name="object 41"/>
          <p:cNvSpPr/>
          <p:nvPr/>
        </p:nvSpPr>
        <p:spPr>
          <a:xfrm>
            <a:off x="2489497" y="4243569"/>
            <a:ext cx="77932" cy="77932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114300"/>
                </a:moveTo>
                <a:lnTo>
                  <a:pt x="114300" y="114300"/>
                </a:lnTo>
                <a:lnTo>
                  <a:pt x="1143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2" name="object 42"/>
          <p:cNvSpPr/>
          <p:nvPr/>
        </p:nvSpPr>
        <p:spPr>
          <a:xfrm>
            <a:off x="2489497" y="4487963"/>
            <a:ext cx="77932" cy="77932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114299"/>
                </a:moveTo>
                <a:lnTo>
                  <a:pt x="114300" y="114299"/>
                </a:lnTo>
                <a:lnTo>
                  <a:pt x="114300" y="0"/>
                </a:lnTo>
                <a:lnTo>
                  <a:pt x="0" y="0"/>
                </a:lnTo>
                <a:lnTo>
                  <a:pt x="0" y="11429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3" name="object 43"/>
          <p:cNvSpPr/>
          <p:nvPr/>
        </p:nvSpPr>
        <p:spPr>
          <a:xfrm>
            <a:off x="2489497" y="4648814"/>
            <a:ext cx="77932" cy="77932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114300"/>
                </a:moveTo>
                <a:lnTo>
                  <a:pt x="114300" y="114300"/>
                </a:lnTo>
                <a:lnTo>
                  <a:pt x="1143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4" name="object 44"/>
          <p:cNvSpPr/>
          <p:nvPr/>
        </p:nvSpPr>
        <p:spPr>
          <a:xfrm>
            <a:off x="2489497" y="5464709"/>
            <a:ext cx="77932" cy="77932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114299"/>
                </a:moveTo>
                <a:lnTo>
                  <a:pt x="114300" y="114299"/>
                </a:lnTo>
                <a:lnTo>
                  <a:pt x="114300" y="0"/>
                </a:lnTo>
                <a:lnTo>
                  <a:pt x="0" y="0"/>
                </a:lnTo>
                <a:lnTo>
                  <a:pt x="0" y="11429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5" name="object 45"/>
          <p:cNvSpPr/>
          <p:nvPr/>
        </p:nvSpPr>
        <p:spPr>
          <a:xfrm>
            <a:off x="2369750" y="1080820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6" name="object 46"/>
          <p:cNvSpPr/>
          <p:nvPr/>
        </p:nvSpPr>
        <p:spPr>
          <a:xfrm>
            <a:off x="2471062" y="112343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7" name="object 47"/>
          <p:cNvSpPr/>
          <p:nvPr/>
        </p:nvSpPr>
        <p:spPr>
          <a:xfrm>
            <a:off x="2369750" y="1177676"/>
            <a:ext cx="3041939" cy="0"/>
          </a:xfrm>
          <a:custGeom>
            <a:avLst/>
            <a:gdLst/>
            <a:ahLst/>
            <a:cxnLst/>
            <a:rect l="l" t="t" r="r" b="b"/>
            <a:pathLst>
              <a:path w="4461510">
                <a:moveTo>
                  <a:pt x="0" y="0"/>
                </a:moveTo>
                <a:lnTo>
                  <a:pt x="446151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8" name="object 48"/>
          <p:cNvSpPr/>
          <p:nvPr/>
        </p:nvSpPr>
        <p:spPr>
          <a:xfrm>
            <a:off x="2572373" y="112343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9" name="object 49"/>
          <p:cNvSpPr/>
          <p:nvPr/>
        </p:nvSpPr>
        <p:spPr>
          <a:xfrm>
            <a:off x="2673685" y="112343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0" name="object 50"/>
          <p:cNvSpPr/>
          <p:nvPr/>
        </p:nvSpPr>
        <p:spPr>
          <a:xfrm>
            <a:off x="2774996" y="112343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1" name="object 51"/>
          <p:cNvSpPr/>
          <p:nvPr/>
        </p:nvSpPr>
        <p:spPr>
          <a:xfrm>
            <a:off x="2876307" y="112343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2" name="object 52"/>
          <p:cNvSpPr/>
          <p:nvPr/>
        </p:nvSpPr>
        <p:spPr>
          <a:xfrm>
            <a:off x="2977619" y="112343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3" name="object 53"/>
          <p:cNvSpPr/>
          <p:nvPr/>
        </p:nvSpPr>
        <p:spPr>
          <a:xfrm>
            <a:off x="3078930" y="112343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4" name="object 54"/>
          <p:cNvSpPr/>
          <p:nvPr/>
        </p:nvSpPr>
        <p:spPr>
          <a:xfrm>
            <a:off x="3180241" y="112343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5" name="object 55"/>
          <p:cNvSpPr/>
          <p:nvPr/>
        </p:nvSpPr>
        <p:spPr>
          <a:xfrm>
            <a:off x="3281553" y="112343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6" name="object 56"/>
          <p:cNvSpPr/>
          <p:nvPr/>
        </p:nvSpPr>
        <p:spPr>
          <a:xfrm>
            <a:off x="3382864" y="112343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7" name="object 57"/>
          <p:cNvSpPr/>
          <p:nvPr/>
        </p:nvSpPr>
        <p:spPr>
          <a:xfrm>
            <a:off x="3484175" y="112343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8" name="object 58"/>
          <p:cNvSpPr/>
          <p:nvPr/>
        </p:nvSpPr>
        <p:spPr>
          <a:xfrm>
            <a:off x="3585487" y="112343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9" name="object 59"/>
          <p:cNvSpPr/>
          <p:nvPr/>
        </p:nvSpPr>
        <p:spPr>
          <a:xfrm>
            <a:off x="3686798" y="112343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0" name="object 60"/>
          <p:cNvSpPr/>
          <p:nvPr/>
        </p:nvSpPr>
        <p:spPr>
          <a:xfrm>
            <a:off x="3788110" y="112343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1" name="object 61"/>
          <p:cNvSpPr/>
          <p:nvPr/>
        </p:nvSpPr>
        <p:spPr>
          <a:xfrm>
            <a:off x="3889421" y="112343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2" name="object 62"/>
          <p:cNvSpPr/>
          <p:nvPr/>
        </p:nvSpPr>
        <p:spPr>
          <a:xfrm>
            <a:off x="3990732" y="112343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3" name="object 63"/>
          <p:cNvSpPr/>
          <p:nvPr/>
        </p:nvSpPr>
        <p:spPr>
          <a:xfrm>
            <a:off x="4092044" y="112343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4" name="object 64"/>
          <p:cNvSpPr/>
          <p:nvPr/>
        </p:nvSpPr>
        <p:spPr>
          <a:xfrm>
            <a:off x="4193355" y="112343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5" name="object 65"/>
          <p:cNvSpPr/>
          <p:nvPr/>
        </p:nvSpPr>
        <p:spPr>
          <a:xfrm>
            <a:off x="4294666" y="112343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6" name="object 66"/>
          <p:cNvSpPr/>
          <p:nvPr/>
        </p:nvSpPr>
        <p:spPr>
          <a:xfrm>
            <a:off x="4395978" y="112343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7" name="object 67"/>
          <p:cNvSpPr/>
          <p:nvPr/>
        </p:nvSpPr>
        <p:spPr>
          <a:xfrm>
            <a:off x="4497289" y="112343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8" name="object 68"/>
          <p:cNvSpPr/>
          <p:nvPr/>
        </p:nvSpPr>
        <p:spPr>
          <a:xfrm>
            <a:off x="4598600" y="112343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9" name="object 69"/>
          <p:cNvSpPr/>
          <p:nvPr/>
        </p:nvSpPr>
        <p:spPr>
          <a:xfrm>
            <a:off x="4699912" y="112343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0" name="object 70"/>
          <p:cNvSpPr/>
          <p:nvPr/>
        </p:nvSpPr>
        <p:spPr>
          <a:xfrm>
            <a:off x="4801223" y="112343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1" name="object 71"/>
          <p:cNvSpPr/>
          <p:nvPr/>
        </p:nvSpPr>
        <p:spPr>
          <a:xfrm>
            <a:off x="4902535" y="112343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2" name="object 72"/>
          <p:cNvSpPr/>
          <p:nvPr/>
        </p:nvSpPr>
        <p:spPr>
          <a:xfrm>
            <a:off x="5003846" y="112343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3" name="object 73"/>
          <p:cNvSpPr/>
          <p:nvPr/>
        </p:nvSpPr>
        <p:spPr>
          <a:xfrm>
            <a:off x="5105157" y="112343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4" name="object 74"/>
          <p:cNvSpPr/>
          <p:nvPr/>
        </p:nvSpPr>
        <p:spPr>
          <a:xfrm>
            <a:off x="5206469" y="112343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5" name="object 75"/>
          <p:cNvSpPr/>
          <p:nvPr/>
        </p:nvSpPr>
        <p:spPr>
          <a:xfrm>
            <a:off x="5307780" y="112343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6" name="object 76"/>
          <p:cNvSpPr/>
          <p:nvPr/>
        </p:nvSpPr>
        <p:spPr>
          <a:xfrm>
            <a:off x="5409091" y="1080820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7" name="object 77"/>
          <p:cNvSpPr/>
          <p:nvPr/>
        </p:nvSpPr>
        <p:spPr>
          <a:xfrm>
            <a:off x="2369750" y="1338381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8" name="object 78"/>
          <p:cNvSpPr/>
          <p:nvPr/>
        </p:nvSpPr>
        <p:spPr>
          <a:xfrm>
            <a:off x="2471062" y="138099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9" name="object 79"/>
          <p:cNvSpPr/>
          <p:nvPr/>
        </p:nvSpPr>
        <p:spPr>
          <a:xfrm>
            <a:off x="2369751" y="1435238"/>
            <a:ext cx="2026227" cy="0"/>
          </a:xfrm>
          <a:custGeom>
            <a:avLst/>
            <a:gdLst/>
            <a:ahLst/>
            <a:cxnLst/>
            <a:rect l="l" t="t" r="r" b="b"/>
            <a:pathLst>
              <a:path w="2971800">
                <a:moveTo>
                  <a:pt x="0" y="0"/>
                </a:moveTo>
                <a:lnTo>
                  <a:pt x="297180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0" name="object 80"/>
          <p:cNvSpPr/>
          <p:nvPr/>
        </p:nvSpPr>
        <p:spPr>
          <a:xfrm>
            <a:off x="2572373" y="138099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1" name="object 81"/>
          <p:cNvSpPr/>
          <p:nvPr/>
        </p:nvSpPr>
        <p:spPr>
          <a:xfrm>
            <a:off x="2673685" y="138099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2" name="object 82"/>
          <p:cNvSpPr/>
          <p:nvPr/>
        </p:nvSpPr>
        <p:spPr>
          <a:xfrm>
            <a:off x="2774996" y="138099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3" name="object 83"/>
          <p:cNvSpPr/>
          <p:nvPr/>
        </p:nvSpPr>
        <p:spPr>
          <a:xfrm>
            <a:off x="2876307" y="138099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4" name="object 84"/>
          <p:cNvSpPr/>
          <p:nvPr/>
        </p:nvSpPr>
        <p:spPr>
          <a:xfrm>
            <a:off x="2977619" y="138099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5" name="object 85"/>
          <p:cNvSpPr/>
          <p:nvPr/>
        </p:nvSpPr>
        <p:spPr>
          <a:xfrm>
            <a:off x="3078930" y="138099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6" name="object 86"/>
          <p:cNvSpPr/>
          <p:nvPr/>
        </p:nvSpPr>
        <p:spPr>
          <a:xfrm>
            <a:off x="3180241" y="138099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7" name="object 87"/>
          <p:cNvSpPr/>
          <p:nvPr/>
        </p:nvSpPr>
        <p:spPr>
          <a:xfrm>
            <a:off x="3281553" y="138099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8" name="object 88"/>
          <p:cNvSpPr/>
          <p:nvPr/>
        </p:nvSpPr>
        <p:spPr>
          <a:xfrm>
            <a:off x="3382864" y="138099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9" name="object 89"/>
          <p:cNvSpPr/>
          <p:nvPr/>
        </p:nvSpPr>
        <p:spPr>
          <a:xfrm>
            <a:off x="3484175" y="138099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0" name="object 90"/>
          <p:cNvSpPr/>
          <p:nvPr/>
        </p:nvSpPr>
        <p:spPr>
          <a:xfrm>
            <a:off x="3585487" y="138099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1" name="object 91"/>
          <p:cNvSpPr/>
          <p:nvPr/>
        </p:nvSpPr>
        <p:spPr>
          <a:xfrm>
            <a:off x="3686798" y="138099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2" name="object 92"/>
          <p:cNvSpPr/>
          <p:nvPr/>
        </p:nvSpPr>
        <p:spPr>
          <a:xfrm>
            <a:off x="3788110" y="138099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3" name="object 93"/>
          <p:cNvSpPr/>
          <p:nvPr/>
        </p:nvSpPr>
        <p:spPr>
          <a:xfrm>
            <a:off x="3889421" y="138099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4" name="object 94"/>
          <p:cNvSpPr/>
          <p:nvPr/>
        </p:nvSpPr>
        <p:spPr>
          <a:xfrm>
            <a:off x="3990732" y="138099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5" name="object 95"/>
          <p:cNvSpPr/>
          <p:nvPr/>
        </p:nvSpPr>
        <p:spPr>
          <a:xfrm>
            <a:off x="4092044" y="138099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6" name="object 96"/>
          <p:cNvSpPr/>
          <p:nvPr/>
        </p:nvSpPr>
        <p:spPr>
          <a:xfrm>
            <a:off x="4193355" y="138099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7" name="object 97"/>
          <p:cNvSpPr/>
          <p:nvPr/>
        </p:nvSpPr>
        <p:spPr>
          <a:xfrm>
            <a:off x="4294666" y="138099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8" name="object 98"/>
          <p:cNvSpPr/>
          <p:nvPr/>
        </p:nvSpPr>
        <p:spPr>
          <a:xfrm>
            <a:off x="4395978" y="1338382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9" name="object 99"/>
          <p:cNvSpPr/>
          <p:nvPr/>
        </p:nvSpPr>
        <p:spPr>
          <a:xfrm>
            <a:off x="4598600" y="1338381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0" name="object 100"/>
          <p:cNvSpPr/>
          <p:nvPr/>
        </p:nvSpPr>
        <p:spPr>
          <a:xfrm>
            <a:off x="4699912" y="138099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1" name="object 101"/>
          <p:cNvSpPr/>
          <p:nvPr/>
        </p:nvSpPr>
        <p:spPr>
          <a:xfrm>
            <a:off x="4598601" y="1435238"/>
            <a:ext cx="807893" cy="0"/>
          </a:xfrm>
          <a:custGeom>
            <a:avLst/>
            <a:gdLst/>
            <a:ahLst/>
            <a:cxnLst/>
            <a:rect l="l" t="t" r="r" b="b"/>
            <a:pathLst>
              <a:path w="1184910">
                <a:moveTo>
                  <a:pt x="0" y="0"/>
                </a:moveTo>
                <a:lnTo>
                  <a:pt x="118491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2" name="object 102"/>
          <p:cNvSpPr/>
          <p:nvPr/>
        </p:nvSpPr>
        <p:spPr>
          <a:xfrm>
            <a:off x="4801223" y="138099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3" name="object 103"/>
          <p:cNvSpPr/>
          <p:nvPr/>
        </p:nvSpPr>
        <p:spPr>
          <a:xfrm>
            <a:off x="4902535" y="138099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4" name="object 104"/>
          <p:cNvSpPr/>
          <p:nvPr/>
        </p:nvSpPr>
        <p:spPr>
          <a:xfrm>
            <a:off x="5003846" y="1338382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5" name="object 105"/>
          <p:cNvSpPr/>
          <p:nvPr/>
        </p:nvSpPr>
        <p:spPr>
          <a:xfrm>
            <a:off x="5105157" y="138099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6" name="object 106"/>
          <p:cNvSpPr/>
          <p:nvPr/>
        </p:nvSpPr>
        <p:spPr>
          <a:xfrm>
            <a:off x="5206469" y="1338382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7" name="object 107"/>
          <p:cNvSpPr/>
          <p:nvPr/>
        </p:nvSpPr>
        <p:spPr>
          <a:xfrm>
            <a:off x="5307780" y="138099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8" name="object 108"/>
          <p:cNvSpPr/>
          <p:nvPr/>
        </p:nvSpPr>
        <p:spPr>
          <a:xfrm>
            <a:off x="5409091" y="1338382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9" name="object 109"/>
          <p:cNvSpPr/>
          <p:nvPr/>
        </p:nvSpPr>
        <p:spPr>
          <a:xfrm>
            <a:off x="5556850" y="1338381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0" name="object 110"/>
          <p:cNvSpPr/>
          <p:nvPr/>
        </p:nvSpPr>
        <p:spPr>
          <a:xfrm>
            <a:off x="5658162" y="138099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1" name="object 111"/>
          <p:cNvSpPr/>
          <p:nvPr/>
        </p:nvSpPr>
        <p:spPr>
          <a:xfrm>
            <a:off x="5556850" y="1435238"/>
            <a:ext cx="1213139" cy="0"/>
          </a:xfrm>
          <a:custGeom>
            <a:avLst/>
            <a:gdLst/>
            <a:ahLst/>
            <a:cxnLst/>
            <a:rect l="l" t="t" r="r" b="b"/>
            <a:pathLst>
              <a:path w="1779270">
                <a:moveTo>
                  <a:pt x="0" y="0"/>
                </a:moveTo>
                <a:lnTo>
                  <a:pt x="177927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2" name="object 112"/>
          <p:cNvSpPr/>
          <p:nvPr/>
        </p:nvSpPr>
        <p:spPr>
          <a:xfrm>
            <a:off x="5759473" y="138099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3" name="object 113"/>
          <p:cNvSpPr/>
          <p:nvPr/>
        </p:nvSpPr>
        <p:spPr>
          <a:xfrm>
            <a:off x="5860784" y="138099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4" name="object 114"/>
          <p:cNvSpPr/>
          <p:nvPr/>
        </p:nvSpPr>
        <p:spPr>
          <a:xfrm>
            <a:off x="5962096" y="1338382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5" name="object 115"/>
          <p:cNvSpPr/>
          <p:nvPr/>
        </p:nvSpPr>
        <p:spPr>
          <a:xfrm>
            <a:off x="6063407" y="138099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6" name="object 116"/>
          <p:cNvSpPr/>
          <p:nvPr/>
        </p:nvSpPr>
        <p:spPr>
          <a:xfrm>
            <a:off x="6164718" y="138099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7" name="object 117"/>
          <p:cNvSpPr/>
          <p:nvPr/>
        </p:nvSpPr>
        <p:spPr>
          <a:xfrm>
            <a:off x="6266030" y="138099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8" name="object 118"/>
          <p:cNvSpPr/>
          <p:nvPr/>
        </p:nvSpPr>
        <p:spPr>
          <a:xfrm>
            <a:off x="6367341" y="138099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9" name="object 119"/>
          <p:cNvSpPr/>
          <p:nvPr/>
        </p:nvSpPr>
        <p:spPr>
          <a:xfrm>
            <a:off x="6468653" y="138099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0" name="object 120"/>
          <p:cNvSpPr/>
          <p:nvPr/>
        </p:nvSpPr>
        <p:spPr>
          <a:xfrm>
            <a:off x="6569964" y="138099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1" name="object 121"/>
          <p:cNvSpPr/>
          <p:nvPr/>
        </p:nvSpPr>
        <p:spPr>
          <a:xfrm>
            <a:off x="6671275" y="138099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2" name="object 122"/>
          <p:cNvSpPr/>
          <p:nvPr/>
        </p:nvSpPr>
        <p:spPr>
          <a:xfrm>
            <a:off x="6772587" y="1338382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3" name="object 123"/>
          <p:cNvSpPr txBox="1"/>
          <p:nvPr/>
        </p:nvSpPr>
        <p:spPr>
          <a:xfrm>
            <a:off x="2358494" y="1452156"/>
            <a:ext cx="4244686" cy="787576"/>
          </a:xfrm>
          <a:prstGeom prst="rect">
            <a:avLst/>
          </a:prstGeom>
        </p:spPr>
        <p:txBody>
          <a:bodyPr vert="horz" wrap="square" lIns="0" tIns="52820" rIns="0" bIns="0" rtlCol="0">
            <a:spAutoFit/>
          </a:bodyPr>
          <a:lstStyle/>
          <a:p>
            <a:pPr marL="125553" indent="-116895">
              <a:spcBef>
                <a:spcPts val="416"/>
              </a:spcBef>
              <a:buAutoNum type="alphaUcPeriod" startAt="2"/>
              <a:tabLst>
                <a:tab pos="125553" algn="l"/>
              </a:tabLst>
            </a:pP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Major functional</a:t>
            </a:r>
            <a:r>
              <a:rPr sz="682" b="1" dirty="0">
                <a:solidFill>
                  <a:srgbClr val="006EB7"/>
                </a:solidFill>
                <a:latin typeface="Arial"/>
                <a:cs typeface="Arial"/>
              </a:rPr>
              <a:t> disability</a:t>
            </a:r>
            <a:endParaRPr sz="682">
              <a:latin typeface="Arial"/>
              <a:cs typeface="Arial"/>
            </a:endParaRPr>
          </a:p>
          <a:p>
            <a:pPr marL="8659" marR="3464">
              <a:spcBef>
                <a:spcPts val="279"/>
              </a:spcBef>
            </a:pP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information provided in </a:t>
            </a:r>
            <a:r>
              <a:rPr sz="545" dirty="0">
                <a:latin typeface="Arial"/>
                <a:cs typeface="Arial"/>
              </a:rPr>
              <a:t>this subsection </a:t>
            </a:r>
            <a:r>
              <a:rPr sz="545" spc="-3" dirty="0">
                <a:latin typeface="Arial"/>
                <a:cs typeface="Arial"/>
              </a:rPr>
              <a:t>will enable us </a:t>
            </a:r>
            <a:r>
              <a:rPr sz="545" dirty="0">
                <a:latin typeface="Arial"/>
                <a:cs typeface="Arial"/>
              </a:rPr>
              <a:t>to </a:t>
            </a:r>
            <a:r>
              <a:rPr sz="545" spc="-3" dirty="0">
                <a:latin typeface="Arial"/>
                <a:cs typeface="Arial"/>
              </a:rPr>
              <a:t>determine if </a:t>
            </a:r>
            <a:r>
              <a:rPr sz="545" dirty="0">
                <a:latin typeface="Arial"/>
                <a:cs typeface="Arial"/>
              </a:rPr>
              <a:t>you </a:t>
            </a:r>
            <a:r>
              <a:rPr sz="545" spc="-3" dirty="0">
                <a:latin typeface="Arial"/>
                <a:cs typeface="Arial"/>
              </a:rPr>
              <a:t>are entitled </a:t>
            </a:r>
            <a:r>
              <a:rPr sz="545" dirty="0">
                <a:latin typeface="Arial"/>
                <a:cs typeface="Arial"/>
              </a:rPr>
              <a:t>to the special </a:t>
            </a:r>
            <a:r>
              <a:rPr sz="545" spc="-3" dirty="0">
                <a:latin typeface="Arial"/>
                <a:cs typeface="Arial"/>
              </a:rPr>
              <a:t>measures </a:t>
            </a:r>
            <a:r>
              <a:rPr sz="545" dirty="0">
                <a:latin typeface="Arial"/>
                <a:cs typeface="Arial"/>
              </a:rPr>
              <a:t>for students </a:t>
            </a:r>
            <a:r>
              <a:rPr sz="545" spc="-3" dirty="0">
                <a:latin typeface="Arial"/>
                <a:cs typeface="Arial"/>
              </a:rPr>
              <a:t>with </a:t>
            </a:r>
            <a:r>
              <a:rPr sz="545" dirty="0">
                <a:latin typeface="Arial"/>
                <a:cs typeface="Arial"/>
              </a:rPr>
              <a:t>a </a:t>
            </a:r>
            <a:r>
              <a:rPr sz="545" spc="-3" dirty="0">
                <a:latin typeface="Arial"/>
                <a:cs typeface="Arial"/>
              </a:rPr>
              <a:t>major  </a:t>
            </a:r>
            <a:r>
              <a:rPr sz="545" dirty="0">
                <a:latin typeface="Arial"/>
                <a:cs typeface="Arial"/>
              </a:rPr>
              <a:t>functional </a:t>
            </a:r>
            <a:r>
              <a:rPr sz="545" spc="-7" dirty="0">
                <a:latin typeface="Arial"/>
                <a:cs typeface="Arial"/>
              </a:rPr>
              <a:t>disability. </a:t>
            </a:r>
            <a:r>
              <a:rPr sz="545" spc="-3" dirty="0">
                <a:latin typeface="Arial"/>
                <a:cs typeface="Arial"/>
              </a:rPr>
              <a:t>(See </a:t>
            </a:r>
            <a:r>
              <a:rPr sz="545" dirty="0">
                <a:latin typeface="Arial"/>
                <a:cs typeface="Arial"/>
              </a:rPr>
              <a:t>Guide, </a:t>
            </a:r>
            <a:r>
              <a:rPr sz="545" spc="-3" dirty="0">
                <a:latin typeface="Arial"/>
                <a:cs typeface="Arial"/>
              </a:rPr>
              <a:t>page</a:t>
            </a:r>
            <a:r>
              <a:rPr sz="545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9.)</a:t>
            </a:r>
            <a:endParaRPr sz="545">
              <a:latin typeface="Arial"/>
              <a:cs typeface="Arial"/>
            </a:endParaRPr>
          </a:p>
          <a:p>
            <a:pPr marL="8659">
              <a:spcBef>
                <a:spcPts val="307"/>
              </a:spcBef>
            </a:pPr>
            <a:r>
              <a:rPr sz="545" spc="-20" dirty="0">
                <a:latin typeface="Arial"/>
                <a:cs typeface="Arial"/>
              </a:rPr>
              <a:t>You </a:t>
            </a:r>
            <a:r>
              <a:rPr sz="545" spc="-3" dirty="0">
                <a:latin typeface="Arial"/>
                <a:cs typeface="Arial"/>
              </a:rPr>
              <a:t>must </a:t>
            </a:r>
            <a:r>
              <a:rPr sz="545" dirty="0">
                <a:latin typeface="Arial"/>
                <a:cs typeface="Arial"/>
              </a:rPr>
              <a:t>check this </a:t>
            </a:r>
            <a:r>
              <a:rPr sz="545" spc="-3" dirty="0">
                <a:latin typeface="Arial"/>
                <a:cs typeface="Arial"/>
              </a:rPr>
              <a:t>box if </a:t>
            </a:r>
            <a:r>
              <a:rPr sz="545" dirty="0">
                <a:latin typeface="Arial"/>
                <a:cs typeface="Arial"/>
              </a:rPr>
              <a:t>you </a:t>
            </a:r>
            <a:r>
              <a:rPr sz="545" spc="-3" dirty="0">
                <a:latin typeface="Arial"/>
                <a:cs typeface="Arial"/>
              </a:rPr>
              <a:t>have </a:t>
            </a:r>
            <a:r>
              <a:rPr sz="545" dirty="0">
                <a:latin typeface="Arial"/>
                <a:cs typeface="Arial"/>
              </a:rPr>
              <a:t>a </a:t>
            </a:r>
            <a:r>
              <a:rPr sz="545" spc="-3" dirty="0">
                <a:latin typeface="Arial"/>
                <a:cs typeface="Arial"/>
              </a:rPr>
              <a:t>major </a:t>
            </a:r>
            <a:r>
              <a:rPr sz="545" dirty="0">
                <a:latin typeface="Arial"/>
                <a:cs typeface="Arial"/>
              </a:rPr>
              <a:t>functional </a:t>
            </a:r>
            <a:r>
              <a:rPr sz="545" spc="-3" dirty="0">
                <a:latin typeface="Arial"/>
                <a:cs typeface="Arial"/>
              </a:rPr>
              <a:t>disability recognized by </a:t>
            </a:r>
            <a:r>
              <a:rPr sz="545" dirty="0">
                <a:latin typeface="Arial"/>
                <a:cs typeface="Arial"/>
              </a:rPr>
              <a:t>a</a:t>
            </a:r>
            <a:r>
              <a:rPr sz="545" spc="10" dirty="0">
                <a:latin typeface="Arial"/>
                <a:cs typeface="Arial"/>
              </a:rPr>
              <a:t> </a:t>
            </a:r>
            <a:r>
              <a:rPr sz="545" spc="-7" dirty="0">
                <a:latin typeface="Arial"/>
                <a:cs typeface="Arial"/>
              </a:rPr>
              <a:t>doctor.</a:t>
            </a:r>
            <a:endParaRPr sz="545">
              <a:latin typeface="Arial"/>
              <a:cs typeface="Arial"/>
            </a:endParaRPr>
          </a:p>
          <a:p>
            <a:pPr>
              <a:spcBef>
                <a:spcPts val="17"/>
              </a:spcBef>
            </a:pPr>
            <a:endParaRPr sz="477">
              <a:latin typeface="Times New Roman"/>
              <a:cs typeface="Times New Roman"/>
            </a:endParaRPr>
          </a:p>
          <a:p>
            <a:pPr marL="125553" indent="-116895">
              <a:buAutoNum type="alphaUcPeriod" startAt="3"/>
              <a:tabLst>
                <a:tab pos="125553" algn="l"/>
              </a:tabLst>
            </a:pPr>
            <a:r>
              <a:rPr sz="682" b="1" dirty="0">
                <a:solidFill>
                  <a:srgbClr val="006EB7"/>
                </a:solidFill>
                <a:latin typeface="Arial"/>
                <a:cs typeface="Arial"/>
              </a:rPr>
              <a:t>Self-supporting </a:t>
            </a: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student (based </a:t>
            </a:r>
            <a:r>
              <a:rPr sz="682" b="1" dirty="0">
                <a:solidFill>
                  <a:srgbClr val="006EB7"/>
                </a:solidFill>
                <a:latin typeface="Arial"/>
                <a:cs typeface="Arial"/>
              </a:rPr>
              <a:t>on </a:t>
            </a: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family</a:t>
            </a:r>
            <a:r>
              <a:rPr sz="682" b="1" dirty="0">
                <a:solidFill>
                  <a:srgbClr val="006EB7"/>
                </a:solidFill>
                <a:latin typeface="Arial"/>
                <a:cs typeface="Arial"/>
              </a:rPr>
              <a:t> </a:t>
            </a: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situation)</a:t>
            </a:r>
            <a:endParaRPr sz="682">
              <a:latin typeface="Arial"/>
              <a:cs typeface="Arial"/>
            </a:endParaRPr>
          </a:p>
          <a:p>
            <a:pPr marL="8659">
              <a:spcBef>
                <a:spcPts val="279"/>
              </a:spcBef>
            </a:pPr>
            <a:r>
              <a:rPr sz="545" spc="-20" dirty="0">
                <a:latin typeface="Arial"/>
                <a:cs typeface="Arial"/>
              </a:rPr>
              <a:t>You </a:t>
            </a:r>
            <a:r>
              <a:rPr sz="545" spc="-3" dirty="0">
                <a:latin typeface="Arial"/>
                <a:cs typeface="Arial"/>
              </a:rPr>
              <a:t>must </a:t>
            </a:r>
            <a:r>
              <a:rPr sz="545" dirty="0">
                <a:latin typeface="Arial"/>
                <a:cs typeface="Arial"/>
              </a:rPr>
              <a:t>check </a:t>
            </a:r>
            <a:r>
              <a:rPr sz="545" spc="-3" dirty="0">
                <a:latin typeface="Arial"/>
                <a:cs typeface="Arial"/>
              </a:rPr>
              <a:t>all of </a:t>
            </a:r>
            <a:r>
              <a:rPr sz="545" dirty="0">
                <a:latin typeface="Arial"/>
                <a:cs typeface="Arial"/>
              </a:rPr>
              <a:t>the statements that </a:t>
            </a:r>
            <a:r>
              <a:rPr sz="545" spc="-3" dirty="0">
                <a:latin typeface="Arial"/>
                <a:cs typeface="Arial"/>
              </a:rPr>
              <a:t>apply </a:t>
            </a:r>
            <a:r>
              <a:rPr sz="545" dirty="0">
                <a:latin typeface="Arial"/>
                <a:cs typeface="Arial"/>
              </a:rPr>
              <a:t>to you. If </a:t>
            </a:r>
            <a:r>
              <a:rPr sz="545" spc="-3" dirty="0">
                <a:latin typeface="Arial"/>
                <a:cs typeface="Arial"/>
              </a:rPr>
              <a:t>none of </a:t>
            </a:r>
            <a:r>
              <a:rPr sz="545" dirty="0">
                <a:latin typeface="Arial"/>
                <a:cs typeface="Arial"/>
              </a:rPr>
              <a:t>the statements </a:t>
            </a:r>
            <a:r>
              <a:rPr sz="545" spc="-3" dirty="0">
                <a:latin typeface="Arial"/>
                <a:cs typeface="Arial"/>
              </a:rPr>
              <a:t>apply </a:t>
            </a:r>
            <a:r>
              <a:rPr sz="545" dirty="0">
                <a:latin typeface="Arial"/>
                <a:cs typeface="Arial"/>
              </a:rPr>
              <a:t>to your situation, </a:t>
            </a:r>
            <a:r>
              <a:rPr sz="545" spc="-3" dirty="0">
                <a:latin typeface="Arial"/>
                <a:cs typeface="Arial"/>
              </a:rPr>
              <a:t>go directly </a:t>
            </a:r>
            <a:r>
              <a:rPr sz="545" dirty="0">
                <a:latin typeface="Arial"/>
                <a:cs typeface="Arial"/>
              </a:rPr>
              <a:t>to subsection </a:t>
            </a:r>
            <a:r>
              <a:rPr sz="545" spc="-3" dirty="0">
                <a:latin typeface="Arial"/>
                <a:cs typeface="Arial"/>
              </a:rPr>
              <a:t>D.</a:t>
            </a:r>
            <a:endParaRPr sz="545">
              <a:latin typeface="Arial"/>
              <a:cs typeface="Arial"/>
            </a:endParaRPr>
          </a:p>
        </p:txBody>
      </p:sp>
      <p:sp>
        <p:nvSpPr>
          <p:cNvPr id="124" name="object 124"/>
          <p:cNvSpPr/>
          <p:nvPr/>
        </p:nvSpPr>
        <p:spPr>
          <a:xfrm>
            <a:off x="5070599" y="1841814"/>
            <a:ext cx="77932" cy="77932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114300"/>
                </a:moveTo>
                <a:lnTo>
                  <a:pt x="114300" y="114300"/>
                </a:lnTo>
                <a:lnTo>
                  <a:pt x="1143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5" name="object 125"/>
          <p:cNvSpPr/>
          <p:nvPr/>
        </p:nvSpPr>
        <p:spPr>
          <a:xfrm>
            <a:off x="5959498" y="2427391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6" name="object 126"/>
          <p:cNvSpPr/>
          <p:nvPr/>
        </p:nvSpPr>
        <p:spPr>
          <a:xfrm>
            <a:off x="6060809" y="247000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7" name="object 127"/>
          <p:cNvSpPr/>
          <p:nvPr/>
        </p:nvSpPr>
        <p:spPr>
          <a:xfrm>
            <a:off x="5959498" y="2524248"/>
            <a:ext cx="807893" cy="0"/>
          </a:xfrm>
          <a:custGeom>
            <a:avLst/>
            <a:gdLst/>
            <a:ahLst/>
            <a:cxnLst/>
            <a:rect l="l" t="t" r="r" b="b"/>
            <a:pathLst>
              <a:path w="1184909">
                <a:moveTo>
                  <a:pt x="0" y="0"/>
                </a:moveTo>
                <a:lnTo>
                  <a:pt x="118491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8" name="object 128"/>
          <p:cNvSpPr/>
          <p:nvPr/>
        </p:nvSpPr>
        <p:spPr>
          <a:xfrm>
            <a:off x="6162121" y="247000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9" name="object 129"/>
          <p:cNvSpPr/>
          <p:nvPr/>
        </p:nvSpPr>
        <p:spPr>
          <a:xfrm>
            <a:off x="6263432" y="247000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0" name="object 130"/>
          <p:cNvSpPr/>
          <p:nvPr/>
        </p:nvSpPr>
        <p:spPr>
          <a:xfrm>
            <a:off x="6364743" y="2427391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1" name="object 131"/>
          <p:cNvSpPr/>
          <p:nvPr/>
        </p:nvSpPr>
        <p:spPr>
          <a:xfrm>
            <a:off x="6466055" y="247000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2" name="object 132"/>
          <p:cNvSpPr/>
          <p:nvPr/>
        </p:nvSpPr>
        <p:spPr>
          <a:xfrm>
            <a:off x="6567365" y="2427391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3" name="object 133"/>
          <p:cNvSpPr/>
          <p:nvPr/>
        </p:nvSpPr>
        <p:spPr>
          <a:xfrm>
            <a:off x="6668678" y="247000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4" name="object 134"/>
          <p:cNvSpPr/>
          <p:nvPr/>
        </p:nvSpPr>
        <p:spPr>
          <a:xfrm>
            <a:off x="6769989" y="2427391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5" name="object 135"/>
          <p:cNvSpPr/>
          <p:nvPr/>
        </p:nvSpPr>
        <p:spPr>
          <a:xfrm>
            <a:off x="5959498" y="2761903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6" name="object 136"/>
          <p:cNvSpPr/>
          <p:nvPr/>
        </p:nvSpPr>
        <p:spPr>
          <a:xfrm>
            <a:off x="6060809" y="280451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7" name="object 137"/>
          <p:cNvSpPr/>
          <p:nvPr/>
        </p:nvSpPr>
        <p:spPr>
          <a:xfrm>
            <a:off x="5959498" y="2858759"/>
            <a:ext cx="807893" cy="0"/>
          </a:xfrm>
          <a:custGeom>
            <a:avLst/>
            <a:gdLst/>
            <a:ahLst/>
            <a:cxnLst/>
            <a:rect l="l" t="t" r="r" b="b"/>
            <a:pathLst>
              <a:path w="1184909">
                <a:moveTo>
                  <a:pt x="0" y="0"/>
                </a:moveTo>
                <a:lnTo>
                  <a:pt x="118491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8" name="object 138"/>
          <p:cNvSpPr/>
          <p:nvPr/>
        </p:nvSpPr>
        <p:spPr>
          <a:xfrm>
            <a:off x="6162121" y="280451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9" name="object 139"/>
          <p:cNvSpPr/>
          <p:nvPr/>
        </p:nvSpPr>
        <p:spPr>
          <a:xfrm>
            <a:off x="6263432" y="280451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0" name="object 140"/>
          <p:cNvSpPr/>
          <p:nvPr/>
        </p:nvSpPr>
        <p:spPr>
          <a:xfrm>
            <a:off x="6364743" y="2761903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1" name="object 141"/>
          <p:cNvSpPr/>
          <p:nvPr/>
        </p:nvSpPr>
        <p:spPr>
          <a:xfrm>
            <a:off x="6466055" y="280451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2" name="object 142"/>
          <p:cNvSpPr/>
          <p:nvPr/>
        </p:nvSpPr>
        <p:spPr>
          <a:xfrm>
            <a:off x="6567365" y="2761903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3" name="object 143"/>
          <p:cNvSpPr/>
          <p:nvPr/>
        </p:nvSpPr>
        <p:spPr>
          <a:xfrm>
            <a:off x="6668678" y="280451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4" name="object 144"/>
          <p:cNvSpPr/>
          <p:nvPr/>
        </p:nvSpPr>
        <p:spPr>
          <a:xfrm>
            <a:off x="6769989" y="2761903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5" name="object 145"/>
          <p:cNvSpPr/>
          <p:nvPr/>
        </p:nvSpPr>
        <p:spPr>
          <a:xfrm>
            <a:off x="5959498" y="2922755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6" name="object 146"/>
          <p:cNvSpPr/>
          <p:nvPr/>
        </p:nvSpPr>
        <p:spPr>
          <a:xfrm>
            <a:off x="6060809" y="296537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7" name="object 147"/>
          <p:cNvSpPr/>
          <p:nvPr/>
        </p:nvSpPr>
        <p:spPr>
          <a:xfrm>
            <a:off x="5959498" y="3019610"/>
            <a:ext cx="807893" cy="0"/>
          </a:xfrm>
          <a:custGeom>
            <a:avLst/>
            <a:gdLst/>
            <a:ahLst/>
            <a:cxnLst/>
            <a:rect l="l" t="t" r="r" b="b"/>
            <a:pathLst>
              <a:path w="1184909">
                <a:moveTo>
                  <a:pt x="0" y="0"/>
                </a:moveTo>
                <a:lnTo>
                  <a:pt x="118491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8" name="object 148"/>
          <p:cNvSpPr/>
          <p:nvPr/>
        </p:nvSpPr>
        <p:spPr>
          <a:xfrm>
            <a:off x="6162121" y="296537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9" name="object 149"/>
          <p:cNvSpPr/>
          <p:nvPr/>
        </p:nvSpPr>
        <p:spPr>
          <a:xfrm>
            <a:off x="6263432" y="296537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0" name="object 150"/>
          <p:cNvSpPr/>
          <p:nvPr/>
        </p:nvSpPr>
        <p:spPr>
          <a:xfrm>
            <a:off x="6364743" y="2922753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1" name="object 151"/>
          <p:cNvSpPr/>
          <p:nvPr/>
        </p:nvSpPr>
        <p:spPr>
          <a:xfrm>
            <a:off x="6466055" y="296537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2" name="object 152"/>
          <p:cNvSpPr/>
          <p:nvPr/>
        </p:nvSpPr>
        <p:spPr>
          <a:xfrm>
            <a:off x="6567365" y="2922753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3" name="object 153"/>
          <p:cNvSpPr/>
          <p:nvPr/>
        </p:nvSpPr>
        <p:spPr>
          <a:xfrm>
            <a:off x="6668678" y="296537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4" name="object 154"/>
          <p:cNvSpPr/>
          <p:nvPr/>
        </p:nvSpPr>
        <p:spPr>
          <a:xfrm>
            <a:off x="6769989" y="2922753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5" name="object 155"/>
          <p:cNvSpPr/>
          <p:nvPr/>
        </p:nvSpPr>
        <p:spPr>
          <a:xfrm>
            <a:off x="5959498" y="308360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6" name="object 156"/>
          <p:cNvSpPr/>
          <p:nvPr/>
        </p:nvSpPr>
        <p:spPr>
          <a:xfrm>
            <a:off x="6060809" y="312622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7" name="object 157"/>
          <p:cNvSpPr/>
          <p:nvPr/>
        </p:nvSpPr>
        <p:spPr>
          <a:xfrm>
            <a:off x="5959498" y="3180462"/>
            <a:ext cx="807893" cy="0"/>
          </a:xfrm>
          <a:custGeom>
            <a:avLst/>
            <a:gdLst/>
            <a:ahLst/>
            <a:cxnLst/>
            <a:rect l="l" t="t" r="r" b="b"/>
            <a:pathLst>
              <a:path w="1184909">
                <a:moveTo>
                  <a:pt x="0" y="0"/>
                </a:moveTo>
                <a:lnTo>
                  <a:pt x="118491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8" name="object 158"/>
          <p:cNvSpPr/>
          <p:nvPr/>
        </p:nvSpPr>
        <p:spPr>
          <a:xfrm>
            <a:off x="6162121" y="312622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9" name="object 159"/>
          <p:cNvSpPr/>
          <p:nvPr/>
        </p:nvSpPr>
        <p:spPr>
          <a:xfrm>
            <a:off x="6263432" y="312622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0" name="object 160"/>
          <p:cNvSpPr/>
          <p:nvPr/>
        </p:nvSpPr>
        <p:spPr>
          <a:xfrm>
            <a:off x="6364743" y="308360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1" name="object 161"/>
          <p:cNvSpPr/>
          <p:nvPr/>
        </p:nvSpPr>
        <p:spPr>
          <a:xfrm>
            <a:off x="6466055" y="312622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2" name="object 162"/>
          <p:cNvSpPr/>
          <p:nvPr/>
        </p:nvSpPr>
        <p:spPr>
          <a:xfrm>
            <a:off x="6567365" y="308360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3" name="object 163"/>
          <p:cNvSpPr/>
          <p:nvPr/>
        </p:nvSpPr>
        <p:spPr>
          <a:xfrm>
            <a:off x="6668678" y="312622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4" name="object 164"/>
          <p:cNvSpPr/>
          <p:nvPr/>
        </p:nvSpPr>
        <p:spPr>
          <a:xfrm>
            <a:off x="6769989" y="308360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5" name="object 165"/>
          <p:cNvSpPr/>
          <p:nvPr/>
        </p:nvSpPr>
        <p:spPr>
          <a:xfrm>
            <a:off x="5959498" y="3245081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6" name="object 166"/>
          <p:cNvSpPr/>
          <p:nvPr/>
        </p:nvSpPr>
        <p:spPr>
          <a:xfrm>
            <a:off x="6060809" y="328769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7" name="object 167"/>
          <p:cNvSpPr/>
          <p:nvPr/>
        </p:nvSpPr>
        <p:spPr>
          <a:xfrm>
            <a:off x="5959498" y="3341936"/>
            <a:ext cx="807893" cy="0"/>
          </a:xfrm>
          <a:custGeom>
            <a:avLst/>
            <a:gdLst/>
            <a:ahLst/>
            <a:cxnLst/>
            <a:rect l="l" t="t" r="r" b="b"/>
            <a:pathLst>
              <a:path w="1184909">
                <a:moveTo>
                  <a:pt x="0" y="0"/>
                </a:moveTo>
                <a:lnTo>
                  <a:pt x="118491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8" name="object 168"/>
          <p:cNvSpPr/>
          <p:nvPr/>
        </p:nvSpPr>
        <p:spPr>
          <a:xfrm>
            <a:off x="6162121" y="328769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9" name="object 169"/>
          <p:cNvSpPr/>
          <p:nvPr/>
        </p:nvSpPr>
        <p:spPr>
          <a:xfrm>
            <a:off x="6263432" y="328769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0" name="object 170"/>
          <p:cNvSpPr/>
          <p:nvPr/>
        </p:nvSpPr>
        <p:spPr>
          <a:xfrm>
            <a:off x="6364743" y="3245080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1" name="object 171"/>
          <p:cNvSpPr/>
          <p:nvPr/>
        </p:nvSpPr>
        <p:spPr>
          <a:xfrm>
            <a:off x="6466055" y="328769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2" name="object 172"/>
          <p:cNvSpPr/>
          <p:nvPr/>
        </p:nvSpPr>
        <p:spPr>
          <a:xfrm>
            <a:off x="6567365" y="3245080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3" name="object 173"/>
          <p:cNvSpPr/>
          <p:nvPr/>
        </p:nvSpPr>
        <p:spPr>
          <a:xfrm>
            <a:off x="6668678" y="328769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4" name="object 174"/>
          <p:cNvSpPr/>
          <p:nvPr/>
        </p:nvSpPr>
        <p:spPr>
          <a:xfrm>
            <a:off x="6769989" y="3245080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5" name="object 175"/>
          <p:cNvSpPr/>
          <p:nvPr/>
        </p:nvSpPr>
        <p:spPr>
          <a:xfrm>
            <a:off x="5959498" y="3572395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6" name="object 176"/>
          <p:cNvSpPr/>
          <p:nvPr/>
        </p:nvSpPr>
        <p:spPr>
          <a:xfrm>
            <a:off x="6060809" y="361501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7" name="object 177"/>
          <p:cNvSpPr/>
          <p:nvPr/>
        </p:nvSpPr>
        <p:spPr>
          <a:xfrm>
            <a:off x="5959498" y="3669251"/>
            <a:ext cx="807893" cy="0"/>
          </a:xfrm>
          <a:custGeom>
            <a:avLst/>
            <a:gdLst/>
            <a:ahLst/>
            <a:cxnLst/>
            <a:rect l="l" t="t" r="r" b="b"/>
            <a:pathLst>
              <a:path w="1184909">
                <a:moveTo>
                  <a:pt x="0" y="0"/>
                </a:moveTo>
                <a:lnTo>
                  <a:pt x="118491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8" name="object 178"/>
          <p:cNvSpPr/>
          <p:nvPr/>
        </p:nvSpPr>
        <p:spPr>
          <a:xfrm>
            <a:off x="6162121" y="361501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9" name="object 179"/>
          <p:cNvSpPr/>
          <p:nvPr/>
        </p:nvSpPr>
        <p:spPr>
          <a:xfrm>
            <a:off x="6263432" y="361501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0" name="object 180"/>
          <p:cNvSpPr/>
          <p:nvPr/>
        </p:nvSpPr>
        <p:spPr>
          <a:xfrm>
            <a:off x="6364743" y="3572394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1" name="object 181"/>
          <p:cNvSpPr/>
          <p:nvPr/>
        </p:nvSpPr>
        <p:spPr>
          <a:xfrm>
            <a:off x="6466055" y="361501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2" name="object 182"/>
          <p:cNvSpPr/>
          <p:nvPr/>
        </p:nvSpPr>
        <p:spPr>
          <a:xfrm>
            <a:off x="6567365" y="3572394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3" name="object 183"/>
          <p:cNvSpPr/>
          <p:nvPr/>
        </p:nvSpPr>
        <p:spPr>
          <a:xfrm>
            <a:off x="6668678" y="361501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4" name="object 184"/>
          <p:cNvSpPr/>
          <p:nvPr/>
        </p:nvSpPr>
        <p:spPr>
          <a:xfrm>
            <a:off x="6769989" y="3572394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5" name="object 185"/>
          <p:cNvSpPr/>
          <p:nvPr/>
        </p:nvSpPr>
        <p:spPr>
          <a:xfrm>
            <a:off x="5959498" y="4310487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6" name="object 186"/>
          <p:cNvSpPr/>
          <p:nvPr/>
        </p:nvSpPr>
        <p:spPr>
          <a:xfrm>
            <a:off x="6060809" y="435310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7" name="object 187"/>
          <p:cNvSpPr/>
          <p:nvPr/>
        </p:nvSpPr>
        <p:spPr>
          <a:xfrm>
            <a:off x="5959498" y="4407343"/>
            <a:ext cx="807893" cy="0"/>
          </a:xfrm>
          <a:custGeom>
            <a:avLst/>
            <a:gdLst/>
            <a:ahLst/>
            <a:cxnLst/>
            <a:rect l="l" t="t" r="r" b="b"/>
            <a:pathLst>
              <a:path w="1184909">
                <a:moveTo>
                  <a:pt x="0" y="0"/>
                </a:moveTo>
                <a:lnTo>
                  <a:pt x="118491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8" name="object 188"/>
          <p:cNvSpPr/>
          <p:nvPr/>
        </p:nvSpPr>
        <p:spPr>
          <a:xfrm>
            <a:off x="6162121" y="435310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9" name="object 189"/>
          <p:cNvSpPr/>
          <p:nvPr/>
        </p:nvSpPr>
        <p:spPr>
          <a:xfrm>
            <a:off x="6263432" y="435310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0" name="object 190"/>
          <p:cNvSpPr/>
          <p:nvPr/>
        </p:nvSpPr>
        <p:spPr>
          <a:xfrm>
            <a:off x="6364743" y="4310487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1" name="object 191"/>
          <p:cNvSpPr/>
          <p:nvPr/>
        </p:nvSpPr>
        <p:spPr>
          <a:xfrm>
            <a:off x="6466055" y="435310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2" name="object 192"/>
          <p:cNvSpPr/>
          <p:nvPr/>
        </p:nvSpPr>
        <p:spPr>
          <a:xfrm>
            <a:off x="6567365" y="4310487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3" name="object 193"/>
          <p:cNvSpPr/>
          <p:nvPr/>
        </p:nvSpPr>
        <p:spPr>
          <a:xfrm>
            <a:off x="6668678" y="435310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4" name="object 194"/>
          <p:cNvSpPr/>
          <p:nvPr/>
        </p:nvSpPr>
        <p:spPr>
          <a:xfrm>
            <a:off x="6769989" y="4310487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5" name="object 195"/>
          <p:cNvSpPr/>
          <p:nvPr/>
        </p:nvSpPr>
        <p:spPr>
          <a:xfrm>
            <a:off x="5959498" y="4714485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6" name="object 196"/>
          <p:cNvSpPr/>
          <p:nvPr/>
        </p:nvSpPr>
        <p:spPr>
          <a:xfrm>
            <a:off x="6060809" y="475710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7" name="object 197"/>
          <p:cNvSpPr/>
          <p:nvPr/>
        </p:nvSpPr>
        <p:spPr>
          <a:xfrm>
            <a:off x="5959498" y="4811341"/>
            <a:ext cx="807893" cy="0"/>
          </a:xfrm>
          <a:custGeom>
            <a:avLst/>
            <a:gdLst/>
            <a:ahLst/>
            <a:cxnLst/>
            <a:rect l="l" t="t" r="r" b="b"/>
            <a:pathLst>
              <a:path w="1184909">
                <a:moveTo>
                  <a:pt x="0" y="0"/>
                </a:moveTo>
                <a:lnTo>
                  <a:pt x="118491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8" name="object 198"/>
          <p:cNvSpPr/>
          <p:nvPr/>
        </p:nvSpPr>
        <p:spPr>
          <a:xfrm>
            <a:off x="6162121" y="475710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9" name="object 199"/>
          <p:cNvSpPr/>
          <p:nvPr/>
        </p:nvSpPr>
        <p:spPr>
          <a:xfrm>
            <a:off x="6263432" y="475710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0" name="object 200"/>
          <p:cNvSpPr/>
          <p:nvPr/>
        </p:nvSpPr>
        <p:spPr>
          <a:xfrm>
            <a:off x="6364743" y="4714485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1" name="object 201"/>
          <p:cNvSpPr/>
          <p:nvPr/>
        </p:nvSpPr>
        <p:spPr>
          <a:xfrm>
            <a:off x="6466055" y="475710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2" name="object 202"/>
          <p:cNvSpPr/>
          <p:nvPr/>
        </p:nvSpPr>
        <p:spPr>
          <a:xfrm>
            <a:off x="6567365" y="4714485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3" name="object 203"/>
          <p:cNvSpPr/>
          <p:nvPr/>
        </p:nvSpPr>
        <p:spPr>
          <a:xfrm>
            <a:off x="6668678" y="475710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4" name="object 204"/>
          <p:cNvSpPr/>
          <p:nvPr/>
        </p:nvSpPr>
        <p:spPr>
          <a:xfrm>
            <a:off x="6769989" y="4714485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5" name="object 205"/>
          <p:cNvSpPr/>
          <p:nvPr/>
        </p:nvSpPr>
        <p:spPr>
          <a:xfrm>
            <a:off x="5959498" y="5292505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6" name="object 206"/>
          <p:cNvSpPr/>
          <p:nvPr/>
        </p:nvSpPr>
        <p:spPr>
          <a:xfrm>
            <a:off x="6060809" y="533512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7" name="object 207"/>
          <p:cNvSpPr/>
          <p:nvPr/>
        </p:nvSpPr>
        <p:spPr>
          <a:xfrm>
            <a:off x="5959498" y="5389362"/>
            <a:ext cx="807893" cy="0"/>
          </a:xfrm>
          <a:custGeom>
            <a:avLst/>
            <a:gdLst/>
            <a:ahLst/>
            <a:cxnLst/>
            <a:rect l="l" t="t" r="r" b="b"/>
            <a:pathLst>
              <a:path w="1184909">
                <a:moveTo>
                  <a:pt x="0" y="0"/>
                </a:moveTo>
                <a:lnTo>
                  <a:pt x="118491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8" name="object 208"/>
          <p:cNvSpPr/>
          <p:nvPr/>
        </p:nvSpPr>
        <p:spPr>
          <a:xfrm>
            <a:off x="6162121" y="533512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9" name="object 209"/>
          <p:cNvSpPr/>
          <p:nvPr/>
        </p:nvSpPr>
        <p:spPr>
          <a:xfrm>
            <a:off x="6263432" y="533512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0" name="object 210"/>
          <p:cNvSpPr/>
          <p:nvPr/>
        </p:nvSpPr>
        <p:spPr>
          <a:xfrm>
            <a:off x="6364743" y="5292505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1" name="object 211"/>
          <p:cNvSpPr/>
          <p:nvPr/>
        </p:nvSpPr>
        <p:spPr>
          <a:xfrm>
            <a:off x="6466055" y="533512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2" name="object 212"/>
          <p:cNvSpPr/>
          <p:nvPr/>
        </p:nvSpPr>
        <p:spPr>
          <a:xfrm>
            <a:off x="6567365" y="5292505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3" name="object 213"/>
          <p:cNvSpPr/>
          <p:nvPr/>
        </p:nvSpPr>
        <p:spPr>
          <a:xfrm>
            <a:off x="6668678" y="533512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4" name="object 214"/>
          <p:cNvSpPr/>
          <p:nvPr/>
        </p:nvSpPr>
        <p:spPr>
          <a:xfrm>
            <a:off x="6769989" y="5292505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5" name="object 215"/>
          <p:cNvSpPr/>
          <p:nvPr/>
        </p:nvSpPr>
        <p:spPr>
          <a:xfrm>
            <a:off x="5959498" y="5869825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6" name="object 216"/>
          <p:cNvSpPr/>
          <p:nvPr/>
        </p:nvSpPr>
        <p:spPr>
          <a:xfrm>
            <a:off x="6060809" y="591244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7" name="object 217"/>
          <p:cNvSpPr/>
          <p:nvPr/>
        </p:nvSpPr>
        <p:spPr>
          <a:xfrm>
            <a:off x="5959498" y="5966680"/>
            <a:ext cx="807893" cy="0"/>
          </a:xfrm>
          <a:custGeom>
            <a:avLst/>
            <a:gdLst/>
            <a:ahLst/>
            <a:cxnLst/>
            <a:rect l="l" t="t" r="r" b="b"/>
            <a:pathLst>
              <a:path w="1184909">
                <a:moveTo>
                  <a:pt x="0" y="0"/>
                </a:moveTo>
                <a:lnTo>
                  <a:pt x="118491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8" name="object 218"/>
          <p:cNvSpPr/>
          <p:nvPr/>
        </p:nvSpPr>
        <p:spPr>
          <a:xfrm>
            <a:off x="6162121" y="591244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9" name="object 219"/>
          <p:cNvSpPr/>
          <p:nvPr/>
        </p:nvSpPr>
        <p:spPr>
          <a:xfrm>
            <a:off x="6263432" y="591244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0" name="object 220"/>
          <p:cNvSpPr/>
          <p:nvPr/>
        </p:nvSpPr>
        <p:spPr>
          <a:xfrm>
            <a:off x="6364743" y="5869823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1" name="object 221"/>
          <p:cNvSpPr/>
          <p:nvPr/>
        </p:nvSpPr>
        <p:spPr>
          <a:xfrm>
            <a:off x="6466055" y="591244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2" name="object 222"/>
          <p:cNvSpPr/>
          <p:nvPr/>
        </p:nvSpPr>
        <p:spPr>
          <a:xfrm>
            <a:off x="6567365" y="5869823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3" name="object 223"/>
          <p:cNvSpPr/>
          <p:nvPr/>
        </p:nvSpPr>
        <p:spPr>
          <a:xfrm>
            <a:off x="6668678" y="591244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4" name="object 224"/>
          <p:cNvSpPr/>
          <p:nvPr/>
        </p:nvSpPr>
        <p:spPr>
          <a:xfrm>
            <a:off x="6769989" y="5869823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5" name="object 225"/>
          <p:cNvSpPr/>
          <p:nvPr/>
        </p:nvSpPr>
        <p:spPr>
          <a:xfrm>
            <a:off x="5174889" y="1853461"/>
            <a:ext cx="69273" cy="692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6" name="object 226"/>
          <p:cNvSpPr/>
          <p:nvPr/>
        </p:nvSpPr>
        <p:spPr>
          <a:xfrm>
            <a:off x="4294562" y="2443941"/>
            <a:ext cx="69273" cy="6927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7" name="object 227"/>
          <p:cNvSpPr/>
          <p:nvPr/>
        </p:nvSpPr>
        <p:spPr>
          <a:xfrm>
            <a:off x="4103326" y="2608533"/>
            <a:ext cx="69273" cy="6927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8" name="object 228"/>
          <p:cNvSpPr/>
          <p:nvPr/>
        </p:nvSpPr>
        <p:spPr>
          <a:xfrm>
            <a:off x="3624348" y="3113782"/>
            <a:ext cx="69273" cy="6927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9" name="object 229"/>
          <p:cNvSpPr/>
          <p:nvPr/>
        </p:nvSpPr>
        <p:spPr>
          <a:xfrm>
            <a:off x="4874375" y="3275950"/>
            <a:ext cx="69273" cy="6927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0" name="object 230"/>
          <p:cNvSpPr/>
          <p:nvPr/>
        </p:nvSpPr>
        <p:spPr>
          <a:xfrm>
            <a:off x="4740679" y="3603264"/>
            <a:ext cx="69273" cy="6927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1" name="object 231"/>
          <p:cNvSpPr/>
          <p:nvPr/>
        </p:nvSpPr>
        <p:spPr>
          <a:xfrm>
            <a:off x="4216630" y="4100798"/>
            <a:ext cx="69273" cy="6927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2" name="object 232"/>
          <p:cNvSpPr/>
          <p:nvPr/>
        </p:nvSpPr>
        <p:spPr>
          <a:xfrm>
            <a:off x="5357553" y="4342057"/>
            <a:ext cx="69273" cy="6927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3" name="object 233"/>
          <p:cNvSpPr/>
          <p:nvPr/>
        </p:nvSpPr>
        <p:spPr>
          <a:xfrm>
            <a:off x="4874999" y="4747303"/>
            <a:ext cx="69273" cy="6927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4" name="object 234"/>
          <p:cNvSpPr/>
          <p:nvPr/>
        </p:nvSpPr>
        <p:spPr>
          <a:xfrm>
            <a:off x="3081943" y="5321184"/>
            <a:ext cx="69273" cy="6927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5" name="object 235"/>
          <p:cNvSpPr/>
          <p:nvPr/>
        </p:nvSpPr>
        <p:spPr>
          <a:xfrm>
            <a:off x="3947298" y="5885410"/>
            <a:ext cx="69273" cy="69273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6" name="object 236"/>
          <p:cNvSpPr/>
          <p:nvPr/>
        </p:nvSpPr>
        <p:spPr>
          <a:xfrm>
            <a:off x="5089627" y="1307387"/>
            <a:ext cx="29874" cy="31173"/>
          </a:xfrm>
          <a:custGeom>
            <a:avLst/>
            <a:gdLst/>
            <a:ahLst/>
            <a:cxnLst/>
            <a:rect l="l" t="t" r="r" b="b"/>
            <a:pathLst>
              <a:path w="43814" h="45719">
                <a:moveTo>
                  <a:pt x="8839" y="0"/>
                </a:moveTo>
                <a:lnTo>
                  <a:pt x="0" y="0"/>
                </a:lnTo>
                <a:lnTo>
                  <a:pt x="0" y="45542"/>
                </a:lnTo>
                <a:lnTo>
                  <a:pt x="5892" y="45542"/>
                </a:lnTo>
                <a:lnTo>
                  <a:pt x="5859" y="16192"/>
                </a:lnTo>
                <a:lnTo>
                  <a:pt x="5756" y="11887"/>
                </a:lnTo>
                <a:lnTo>
                  <a:pt x="5702" y="7124"/>
                </a:lnTo>
                <a:lnTo>
                  <a:pt x="11261" y="7124"/>
                </a:lnTo>
                <a:lnTo>
                  <a:pt x="8839" y="0"/>
                </a:lnTo>
                <a:close/>
              </a:path>
              <a:path w="43814" h="45719">
                <a:moveTo>
                  <a:pt x="11261" y="7124"/>
                </a:moveTo>
                <a:lnTo>
                  <a:pt x="5702" y="7124"/>
                </a:lnTo>
                <a:lnTo>
                  <a:pt x="18834" y="45542"/>
                </a:lnTo>
                <a:lnTo>
                  <a:pt x="24942" y="45542"/>
                </a:lnTo>
                <a:lnTo>
                  <a:pt x="27324" y="38506"/>
                </a:lnTo>
                <a:lnTo>
                  <a:pt x="21932" y="38506"/>
                </a:lnTo>
                <a:lnTo>
                  <a:pt x="11261" y="7124"/>
                </a:lnTo>
                <a:close/>
              </a:path>
              <a:path w="43814" h="45719">
                <a:moveTo>
                  <a:pt x="43713" y="7124"/>
                </a:moveTo>
                <a:lnTo>
                  <a:pt x="37947" y="7124"/>
                </a:lnTo>
                <a:lnTo>
                  <a:pt x="37833" y="45542"/>
                </a:lnTo>
                <a:lnTo>
                  <a:pt x="43713" y="45542"/>
                </a:lnTo>
                <a:lnTo>
                  <a:pt x="43713" y="7124"/>
                </a:lnTo>
                <a:close/>
              </a:path>
              <a:path w="43814" h="45719">
                <a:moveTo>
                  <a:pt x="43713" y="0"/>
                </a:moveTo>
                <a:lnTo>
                  <a:pt x="34937" y="0"/>
                </a:lnTo>
                <a:lnTo>
                  <a:pt x="21932" y="38506"/>
                </a:lnTo>
                <a:lnTo>
                  <a:pt x="27324" y="38506"/>
                </a:lnTo>
                <a:lnTo>
                  <a:pt x="37947" y="7124"/>
                </a:lnTo>
                <a:lnTo>
                  <a:pt x="43713" y="7124"/>
                </a:lnTo>
                <a:lnTo>
                  <a:pt x="43713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7" name="object 237"/>
          <p:cNvSpPr/>
          <p:nvPr/>
        </p:nvSpPr>
        <p:spPr>
          <a:xfrm>
            <a:off x="4786466" y="1307385"/>
            <a:ext cx="27709" cy="31173"/>
          </a:xfrm>
          <a:custGeom>
            <a:avLst/>
            <a:gdLst/>
            <a:ahLst/>
            <a:cxnLst/>
            <a:rect l="l" t="t" r="r" b="b"/>
            <a:pathLst>
              <a:path w="40639" h="45719">
                <a:moveTo>
                  <a:pt x="7200" y="0"/>
                </a:moveTo>
                <a:lnTo>
                  <a:pt x="0" y="0"/>
                </a:lnTo>
                <a:lnTo>
                  <a:pt x="17221" y="27190"/>
                </a:lnTo>
                <a:lnTo>
                  <a:pt x="17221" y="45542"/>
                </a:lnTo>
                <a:lnTo>
                  <a:pt x="23393" y="45542"/>
                </a:lnTo>
                <a:lnTo>
                  <a:pt x="23393" y="27190"/>
                </a:lnTo>
                <a:lnTo>
                  <a:pt x="26752" y="21894"/>
                </a:lnTo>
                <a:lnTo>
                  <a:pt x="20294" y="21894"/>
                </a:lnTo>
                <a:lnTo>
                  <a:pt x="7200" y="0"/>
                </a:lnTo>
                <a:close/>
              </a:path>
              <a:path w="40639" h="45719">
                <a:moveTo>
                  <a:pt x="40639" y="0"/>
                </a:moveTo>
                <a:lnTo>
                  <a:pt x="33388" y="0"/>
                </a:lnTo>
                <a:lnTo>
                  <a:pt x="20294" y="21894"/>
                </a:lnTo>
                <a:lnTo>
                  <a:pt x="26752" y="21894"/>
                </a:lnTo>
                <a:lnTo>
                  <a:pt x="40639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8" name="object 238"/>
          <p:cNvSpPr/>
          <p:nvPr/>
        </p:nvSpPr>
        <p:spPr>
          <a:xfrm>
            <a:off x="5298828" y="1307387"/>
            <a:ext cx="25544" cy="31173"/>
          </a:xfrm>
          <a:custGeom>
            <a:avLst/>
            <a:gdLst/>
            <a:ahLst/>
            <a:cxnLst/>
            <a:rect l="l" t="t" r="r" b="b"/>
            <a:pathLst>
              <a:path w="37464" h="45719">
                <a:moveTo>
                  <a:pt x="24383" y="0"/>
                </a:moveTo>
                <a:lnTo>
                  <a:pt x="0" y="0"/>
                </a:lnTo>
                <a:lnTo>
                  <a:pt x="0" y="45542"/>
                </a:lnTo>
                <a:lnTo>
                  <a:pt x="25857" y="45542"/>
                </a:lnTo>
                <a:lnTo>
                  <a:pt x="31292" y="42087"/>
                </a:lnTo>
                <a:lnTo>
                  <a:pt x="32125" y="40271"/>
                </a:lnTo>
                <a:lnTo>
                  <a:pt x="6235" y="40271"/>
                </a:lnTo>
                <a:lnTo>
                  <a:pt x="6235" y="5295"/>
                </a:lnTo>
                <a:lnTo>
                  <a:pt x="31527" y="5295"/>
                </a:lnTo>
                <a:lnTo>
                  <a:pt x="29184" y="2222"/>
                </a:lnTo>
                <a:lnTo>
                  <a:pt x="24383" y="0"/>
                </a:lnTo>
                <a:close/>
              </a:path>
              <a:path w="37464" h="45719">
                <a:moveTo>
                  <a:pt x="31527" y="5295"/>
                </a:moveTo>
                <a:lnTo>
                  <a:pt x="21805" y="5295"/>
                </a:lnTo>
                <a:lnTo>
                  <a:pt x="25336" y="6858"/>
                </a:lnTo>
                <a:lnTo>
                  <a:pt x="29730" y="13106"/>
                </a:lnTo>
                <a:lnTo>
                  <a:pt x="30822" y="17487"/>
                </a:lnTo>
                <a:lnTo>
                  <a:pt x="30822" y="24599"/>
                </a:lnTo>
                <a:lnTo>
                  <a:pt x="19037" y="40271"/>
                </a:lnTo>
                <a:lnTo>
                  <a:pt x="32125" y="40271"/>
                </a:lnTo>
                <a:lnTo>
                  <a:pt x="36245" y="31280"/>
                </a:lnTo>
                <a:lnTo>
                  <a:pt x="37147" y="26911"/>
                </a:lnTo>
                <a:lnTo>
                  <a:pt x="37147" y="15811"/>
                </a:lnTo>
                <a:lnTo>
                  <a:pt x="35623" y="10668"/>
                </a:lnTo>
                <a:lnTo>
                  <a:pt x="31527" y="5295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9" name="object 239"/>
          <p:cNvSpPr/>
          <p:nvPr/>
        </p:nvSpPr>
        <p:spPr>
          <a:xfrm>
            <a:off x="6451371" y="2396339"/>
            <a:ext cx="29874" cy="31173"/>
          </a:xfrm>
          <a:custGeom>
            <a:avLst/>
            <a:gdLst/>
            <a:ahLst/>
            <a:cxnLst/>
            <a:rect l="l" t="t" r="r" b="b"/>
            <a:pathLst>
              <a:path w="43815" h="45720">
                <a:moveTo>
                  <a:pt x="8839" y="0"/>
                </a:moveTo>
                <a:lnTo>
                  <a:pt x="0" y="0"/>
                </a:lnTo>
                <a:lnTo>
                  <a:pt x="0" y="45542"/>
                </a:lnTo>
                <a:lnTo>
                  <a:pt x="5892" y="45542"/>
                </a:lnTo>
                <a:lnTo>
                  <a:pt x="5859" y="16192"/>
                </a:lnTo>
                <a:lnTo>
                  <a:pt x="5756" y="11887"/>
                </a:lnTo>
                <a:lnTo>
                  <a:pt x="5702" y="7124"/>
                </a:lnTo>
                <a:lnTo>
                  <a:pt x="11261" y="7124"/>
                </a:lnTo>
                <a:lnTo>
                  <a:pt x="8839" y="0"/>
                </a:lnTo>
                <a:close/>
              </a:path>
              <a:path w="43815" h="45720">
                <a:moveTo>
                  <a:pt x="11261" y="7124"/>
                </a:moveTo>
                <a:lnTo>
                  <a:pt x="5702" y="7124"/>
                </a:lnTo>
                <a:lnTo>
                  <a:pt x="18834" y="45542"/>
                </a:lnTo>
                <a:lnTo>
                  <a:pt x="24942" y="45542"/>
                </a:lnTo>
                <a:lnTo>
                  <a:pt x="27324" y="38506"/>
                </a:lnTo>
                <a:lnTo>
                  <a:pt x="21932" y="38506"/>
                </a:lnTo>
                <a:lnTo>
                  <a:pt x="11261" y="7124"/>
                </a:lnTo>
                <a:close/>
              </a:path>
              <a:path w="43815" h="45720">
                <a:moveTo>
                  <a:pt x="43713" y="7124"/>
                </a:moveTo>
                <a:lnTo>
                  <a:pt x="37947" y="7124"/>
                </a:lnTo>
                <a:lnTo>
                  <a:pt x="37833" y="45542"/>
                </a:lnTo>
                <a:lnTo>
                  <a:pt x="43713" y="45542"/>
                </a:lnTo>
                <a:lnTo>
                  <a:pt x="43713" y="7124"/>
                </a:lnTo>
                <a:close/>
              </a:path>
              <a:path w="43815" h="45720">
                <a:moveTo>
                  <a:pt x="43713" y="0"/>
                </a:moveTo>
                <a:lnTo>
                  <a:pt x="34937" y="0"/>
                </a:lnTo>
                <a:lnTo>
                  <a:pt x="21932" y="38506"/>
                </a:lnTo>
                <a:lnTo>
                  <a:pt x="27324" y="38506"/>
                </a:lnTo>
                <a:lnTo>
                  <a:pt x="37947" y="7124"/>
                </a:lnTo>
                <a:lnTo>
                  <a:pt x="43713" y="7124"/>
                </a:lnTo>
                <a:lnTo>
                  <a:pt x="43713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0" name="object 240"/>
          <p:cNvSpPr/>
          <p:nvPr/>
        </p:nvSpPr>
        <p:spPr>
          <a:xfrm>
            <a:off x="6148212" y="2396336"/>
            <a:ext cx="27709" cy="31173"/>
          </a:xfrm>
          <a:custGeom>
            <a:avLst/>
            <a:gdLst/>
            <a:ahLst/>
            <a:cxnLst/>
            <a:rect l="l" t="t" r="r" b="b"/>
            <a:pathLst>
              <a:path w="40639" h="45720">
                <a:moveTo>
                  <a:pt x="7200" y="0"/>
                </a:moveTo>
                <a:lnTo>
                  <a:pt x="0" y="0"/>
                </a:lnTo>
                <a:lnTo>
                  <a:pt x="17221" y="27190"/>
                </a:lnTo>
                <a:lnTo>
                  <a:pt x="17221" y="45542"/>
                </a:lnTo>
                <a:lnTo>
                  <a:pt x="23393" y="45542"/>
                </a:lnTo>
                <a:lnTo>
                  <a:pt x="23393" y="27190"/>
                </a:lnTo>
                <a:lnTo>
                  <a:pt x="26752" y="21894"/>
                </a:lnTo>
                <a:lnTo>
                  <a:pt x="20294" y="21894"/>
                </a:lnTo>
                <a:lnTo>
                  <a:pt x="7200" y="0"/>
                </a:lnTo>
                <a:close/>
              </a:path>
              <a:path w="40639" h="45720">
                <a:moveTo>
                  <a:pt x="40639" y="0"/>
                </a:moveTo>
                <a:lnTo>
                  <a:pt x="33388" y="0"/>
                </a:lnTo>
                <a:lnTo>
                  <a:pt x="20294" y="21894"/>
                </a:lnTo>
                <a:lnTo>
                  <a:pt x="26752" y="21894"/>
                </a:lnTo>
                <a:lnTo>
                  <a:pt x="40639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1" name="object 241"/>
          <p:cNvSpPr/>
          <p:nvPr/>
        </p:nvSpPr>
        <p:spPr>
          <a:xfrm>
            <a:off x="6660572" y="2396339"/>
            <a:ext cx="25544" cy="31173"/>
          </a:xfrm>
          <a:custGeom>
            <a:avLst/>
            <a:gdLst/>
            <a:ahLst/>
            <a:cxnLst/>
            <a:rect l="l" t="t" r="r" b="b"/>
            <a:pathLst>
              <a:path w="37465" h="45720">
                <a:moveTo>
                  <a:pt x="24383" y="0"/>
                </a:moveTo>
                <a:lnTo>
                  <a:pt x="0" y="0"/>
                </a:lnTo>
                <a:lnTo>
                  <a:pt x="0" y="45542"/>
                </a:lnTo>
                <a:lnTo>
                  <a:pt x="25857" y="45542"/>
                </a:lnTo>
                <a:lnTo>
                  <a:pt x="31292" y="42087"/>
                </a:lnTo>
                <a:lnTo>
                  <a:pt x="32125" y="40271"/>
                </a:lnTo>
                <a:lnTo>
                  <a:pt x="6235" y="40271"/>
                </a:lnTo>
                <a:lnTo>
                  <a:pt x="6235" y="5295"/>
                </a:lnTo>
                <a:lnTo>
                  <a:pt x="31527" y="5295"/>
                </a:lnTo>
                <a:lnTo>
                  <a:pt x="29184" y="2222"/>
                </a:lnTo>
                <a:lnTo>
                  <a:pt x="24383" y="0"/>
                </a:lnTo>
                <a:close/>
              </a:path>
              <a:path w="37465" h="45720">
                <a:moveTo>
                  <a:pt x="31527" y="5295"/>
                </a:moveTo>
                <a:lnTo>
                  <a:pt x="21805" y="5295"/>
                </a:lnTo>
                <a:lnTo>
                  <a:pt x="25336" y="6858"/>
                </a:lnTo>
                <a:lnTo>
                  <a:pt x="29730" y="13106"/>
                </a:lnTo>
                <a:lnTo>
                  <a:pt x="30822" y="17487"/>
                </a:lnTo>
                <a:lnTo>
                  <a:pt x="30822" y="24599"/>
                </a:lnTo>
                <a:lnTo>
                  <a:pt x="19037" y="40271"/>
                </a:lnTo>
                <a:lnTo>
                  <a:pt x="32125" y="40271"/>
                </a:lnTo>
                <a:lnTo>
                  <a:pt x="36245" y="31280"/>
                </a:lnTo>
                <a:lnTo>
                  <a:pt x="37147" y="26911"/>
                </a:lnTo>
                <a:lnTo>
                  <a:pt x="37147" y="15811"/>
                </a:lnTo>
                <a:lnTo>
                  <a:pt x="35623" y="10668"/>
                </a:lnTo>
                <a:lnTo>
                  <a:pt x="31527" y="5295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2" name="object 242"/>
          <p:cNvSpPr/>
          <p:nvPr/>
        </p:nvSpPr>
        <p:spPr>
          <a:xfrm>
            <a:off x="5959498" y="4064845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3" name="object 243"/>
          <p:cNvSpPr/>
          <p:nvPr/>
        </p:nvSpPr>
        <p:spPr>
          <a:xfrm>
            <a:off x="6060809" y="41074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4" name="object 244"/>
          <p:cNvSpPr/>
          <p:nvPr/>
        </p:nvSpPr>
        <p:spPr>
          <a:xfrm>
            <a:off x="5959498" y="4161702"/>
            <a:ext cx="807893" cy="0"/>
          </a:xfrm>
          <a:custGeom>
            <a:avLst/>
            <a:gdLst/>
            <a:ahLst/>
            <a:cxnLst/>
            <a:rect l="l" t="t" r="r" b="b"/>
            <a:pathLst>
              <a:path w="1184909">
                <a:moveTo>
                  <a:pt x="0" y="0"/>
                </a:moveTo>
                <a:lnTo>
                  <a:pt x="118491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5" name="object 245"/>
          <p:cNvSpPr/>
          <p:nvPr/>
        </p:nvSpPr>
        <p:spPr>
          <a:xfrm>
            <a:off x="6162121" y="41074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6" name="object 246"/>
          <p:cNvSpPr/>
          <p:nvPr/>
        </p:nvSpPr>
        <p:spPr>
          <a:xfrm>
            <a:off x="6263432" y="41074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7" name="object 247"/>
          <p:cNvSpPr/>
          <p:nvPr/>
        </p:nvSpPr>
        <p:spPr>
          <a:xfrm>
            <a:off x="6364743" y="4064845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8" name="object 248"/>
          <p:cNvSpPr/>
          <p:nvPr/>
        </p:nvSpPr>
        <p:spPr>
          <a:xfrm>
            <a:off x="6466055" y="41074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9" name="object 249"/>
          <p:cNvSpPr/>
          <p:nvPr/>
        </p:nvSpPr>
        <p:spPr>
          <a:xfrm>
            <a:off x="6567365" y="4064845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0" name="object 250"/>
          <p:cNvSpPr/>
          <p:nvPr/>
        </p:nvSpPr>
        <p:spPr>
          <a:xfrm>
            <a:off x="6668678" y="41074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1" name="object 251"/>
          <p:cNvSpPr/>
          <p:nvPr/>
        </p:nvSpPr>
        <p:spPr>
          <a:xfrm>
            <a:off x="6769989" y="4064845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2" name="object 252"/>
          <p:cNvSpPr/>
          <p:nvPr/>
        </p:nvSpPr>
        <p:spPr>
          <a:xfrm>
            <a:off x="6451252" y="4033794"/>
            <a:ext cx="29874" cy="31173"/>
          </a:xfrm>
          <a:custGeom>
            <a:avLst/>
            <a:gdLst/>
            <a:ahLst/>
            <a:cxnLst/>
            <a:rect l="l" t="t" r="r" b="b"/>
            <a:pathLst>
              <a:path w="43815" h="45720">
                <a:moveTo>
                  <a:pt x="8839" y="0"/>
                </a:moveTo>
                <a:lnTo>
                  <a:pt x="0" y="0"/>
                </a:lnTo>
                <a:lnTo>
                  <a:pt x="0" y="45542"/>
                </a:lnTo>
                <a:lnTo>
                  <a:pt x="5892" y="45542"/>
                </a:lnTo>
                <a:lnTo>
                  <a:pt x="5859" y="16192"/>
                </a:lnTo>
                <a:lnTo>
                  <a:pt x="5756" y="11887"/>
                </a:lnTo>
                <a:lnTo>
                  <a:pt x="5702" y="7124"/>
                </a:lnTo>
                <a:lnTo>
                  <a:pt x="11261" y="7124"/>
                </a:lnTo>
                <a:lnTo>
                  <a:pt x="8839" y="0"/>
                </a:lnTo>
                <a:close/>
              </a:path>
              <a:path w="43815" h="45720">
                <a:moveTo>
                  <a:pt x="11261" y="7124"/>
                </a:moveTo>
                <a:lnTo>
                  <a:pt x="5702" y="7124"/>
                </a:lnTo>
                <a:lnTo>
                  <a:pt x="18834" y="45542"/>
                </a:lnTo>
                <a:lnTo>
                  <a:pt x="24942" y="45542"/>
                </a:lnTo>
                <a:lnTo>
                  <a:pt x="27324" y="38506"/>
                </a:lnTo>
                <a:lnTo>
                  <a:pt x="21932" y="38506"/>
                </a:lnTo>
                <a:lnTo>
                  <a:pt x="11261" y="7124"/>
                </a:lnTo>
                <a:close/>
              </a:path>
              <a:path w="43815" h="45720">
                <a:moveTo>
                  <a:pt x="43713" y="7124"/>
                </a:moveTo>
                <a:lnTo>
                  <a:pt x="37947" y="7124"/>
                </a:lnTo>
                <a:lnTo>
                  <a:pt x="37833" y="45542"/>
                </a:lnTo>
                <a:lnTo>
                  <a:pt x="43713" y="45542"/>
                </a:lnTo>
                <a:lnTo>
                  <a:pt x="43713" y="7124"/>
                </a:lnTo>
                <a:close/>
              </a:path>
              <a:path w="43815" h="45720">
                <a:moveTo>
                  <a:pt x="43713" y="0"/>
                </a:moveTo>
                <a:lnTo>
                  <a:pt x="34937" y="0"/>
                </a:lnTo>
                <a:lnTo>
                  <a:pt x="21932" y="38506"/>
                </a:lnTo>
                <a:lnTo>
                  <a:pt x="27324" y="38506"/>
                </a:lnTo>
                <a:lnTo>
                  <a:pt x="37947" y="7124"/>
                </a:lnTo>
                <a:lnTo>
                  <a:pt x="43713" y="7124"/>
                </a:lnTo>
                <a:lnTo>
                  <a:pt x="43713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3" name="object 253"/>
          <p:cNvSpPr/>
          <p:nvPr/>
        </p:nvSpPr>
        <p:spPr>
          <a:xfrm>
            <a:off x="6148091" y="4033791"/>
            <a:ext cx="27709" cy="31173"/>
          </a:xfrm>
          <a:custGeom>
            <a:avLst/>
            <a:gdLst/>
            <a:ahLst/>
            <a:cxnLst/>
            <a:rect l="l" t="t" r="r" b="b"/>
            <a:pathLst>
              <a:path w="40639" h="45720">
                <a:moveTo>
                  <a:pt x="7200" y="0"/>
                </a:moveTo>
                <a:lnTo>
                  <a:pt x="0" y="0"/>
                </a:lnTo>
                <a:lnTo>
                  <a:pt x="17221" y="27190"/>
                </a:lnTo>
                <a:lnTo>
                  <a:pt x="17221" y="45542"/>
                </a:lnTo>
                <a:lnTo>
                  <a:pt x="23393" y="45542"/>
                </a:lnTo>
                <a:lnTo>
                  <a:pt x="23393" y="27190"/>
                </a:lnTo>
                <a:lnTo>
                  <a:pt x="26752" y="21894"/>
                </a:lnTo>
                <a:lnTo>
                  <a:pt x="20294" y="21894"/>
                </a:lnTo>
                <a:lnTo>
                  <a:pt x="7200" y="0"/>
                </a:lnTo>
                <a:close/>
              </a:path>
              <a:path w="40639" h="45720">
                <a:moveTo>
                  <a:pt x="40639" y="0"/>
                </a:moveTo>
                <a:lnTo>
                  <a:pt x="33388" y="0"/>
                </a:lnTo>
                <a:lnTo>
                  <a:pt x="20294" y="21894"/>
                </a:lnTo>
                <a:lnTo>
                  <a:pt x="26752" y="21894"/>
                </a:lnTo>
                <a:lnTo>
                  <a:pt x="40639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4" name="object 254"/>
          <p:cNvSpPr/>
          <p:nvPr/>
        </p:nvSpPr>
        <p:spPr>
          <a:xfrm>
            <a:off x="6660453" y="4033794"/>
            <a:ext cx="25544" cy="31173"/>
          </a:xfrm>
          <a:custGeom>
            <a:avLst/>
            <a:gdLst/>
            <a:ahLst/>
            <a:cxnLst/>
            <a:rect l="l" t="t" r="r" b="b"/>
            <a:pathLst>
              <a:path w="37465" h="45720">
                <a:moveTo>
                  <a:pt x="24383" y="0"/>
                </a:moveTo>
                <a:lnTo>
                  <a:pt x="0" y="0"/>
                </a:lnTo>
                <a:lnTo>
                  <a:pt x="0" y="45542"/>
                </a:lnTo>
                <a:lnTo>
                  <a:pt x="25857" y="45542"/>
                </a:lnTo>
                <a:lnTo>
                  <a:pt x="31292" y="42087"/>
                </a:lnTo>
                <a:lnTo>
                  <a:pt x="32125" y="40271"/>
                </a:lnTo>
                <a:lnTo>
                  <a:pt x="6235" y="40271"/>
                </a:lnTo>
                <a:lnTo>
                  <a:pt x="6235" y="5295"/>
                </a:lnTo>
                <a:lnTo>
                  <a:pt x="31527" y="5295"/>
                </a:lnTo>
                <a:lnTo>
                  <a:pt x="29184" y="2222"/>
                </a:lnTo>
                <a:lnTo>
                  <a:pt x="24383" y="0"/>
                </a:lnTo>
                <a:close/>
              </a:path>
              <a:path w="37465" h="45720">
                <a:moveTo>
                  <a:pt x="31527" y="5295"/>
                </a:moveTo>
                <a:lnTo>
                  <a:pt x="21805" y="5295"/>
                </a:lnTo>
                <a:lnTo>
                  <a:pt x="25336" y="6857"/>
                </a:lnTo>
                <a:lnTo>
                  <a:pt x="29730" y="13106"/>
                </a:lnTo>
                <a:lnTo>
                  <a:pt x="30822" y="17487"/>
                </a:lnTo>
                <a:lnTo>
                  <a:pt x="30822" y="24587"/>
                </a:lnTo>
                <a:lnTo>
                  <a:pt x="19037" y="40271"/>
                </a:lnTo>
                <a:lnTo>
                  <a:pt x="32125" y="40271"/>
                </a:lnTo>
                <a:lnTo>
                  <a:pt x="36245" y="31280"/>
                </a:lnTo>
                <a:lnTo>
                  <a:pt x="37147" y="26911"/>
                </a:lnTo>
                <a:lnTo>
                  <a:pt x="37147" y="15811"/>
                </a:lnTo>
                <a:lnTo>
                  <a:pt x="35623" y="10667"/>
                </a:lnTo>
                <a:lnTo>
                  <a:pt x="31527" y="5295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5" name="object 255"/>
          <p:cNvSpPr txBox="1"/>
          <p:nvPr/>
        </p:nvSpPr>
        <p:spPr>
          <a:xfrm>
            <a:off x="2224718" y="237492"/>
            <a:ext cx="1166379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Permanent code </a:t>
            </a:r>
            <a:r>
              <a:rPr sz="477" spc="-3" dirty="0">
                <a:latin typeface="Arial"/>
                <a:cs typeface="Arial"/>
              </a:rPr>
              <a:t>assigned by </a:t>
            </a:r>
            <a:r>
              <a:rPr sz="477" dirty="0">
                <a:latin typeface="Arial"/>
                <a:cs typeface="Arial"/>
              </a:rPr>
              <a:t>the</a:t>
            </a:r>
            <a:r>
              <a:rPr sz="477" spc="-55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Ministère</a:t>
            </a:r>
            <a:endParaRPr sz="477">
              <a:latin typeface="Arial"/>
              <a:cs typeface="Arial"/>
            </a:endParaRPr>
          </a:p>
        </p:txBody>
      </p:sp>
      <p:sp>
        <p:nvSpPr>
          <p:cNvPr id="256" name="object 256"/>
          <p:cNvSpPr/>
          <p:nvPr/>
        </p:nvSpPr>
        <p:spPr>
          <a:xfrm>
            <a:off x="3483552" y="212909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7" name="object 257"/>
          <p:cNvSpPr/>
          <p:nvPr/>
        </p:nvSpPr>
        <p:spPr>
          <a:xfrm>
            <a:off x="3584864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8" name="object 258"/>
          <p:cNvSpPr/>
          <p:nvPr/>
        </p:nvSpPr>
        <p:spPr>
          <a:xfrm>
            <a:off x="3483552" y="309765"/>
            <a:ext cx="1213139" cy="0"/>
          </a:xfrm>
          <a:custGeom>
            <a:avLst/>
            <a:gdLst/>
            <a:ahLst/>
            <a:cxnLst/>
            <a:rect l="l" t="t" r="r" b="b"/>
            <a:pathLst>
              <a:path w="1779270">
                <a:moveTo>
                  <a:pt x="0" y="0"/>
                </a:moveTo>
                <a:lnTo>
                  <a:pt x="177927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9" name="object 259"/>
          <p:cNvSpPr/>
          <p:nvPr/>
        </p:nvSpPr>
        <p:spPr>
          <a:xfrm>
            <a:off x="3686174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0" name="object 260"/>
          <p:cNvSpPr/>
          <p:nvPr/>
        </p:nvSpPr>
        <p:spPr>
          <a:xfrm>
            <a:off x="3787486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1" name="object 261"/>
          <p:cNvSpPr/>
          <p:nvPr/>
        </p:nvSpPr>
        <p:spPr>
          <a:xfrm>
            <a:off x="3888798" y="212909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2" name="object 262"/>
          <p:cNvSpPr/>
          <p:nvPr/>
        </p:nvSpPr>
        <p:spPr>
          <a:xfrm>
            <a:off x="3990109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3" name="object 263"/>
          <p:cNvSpPr/>
          <p:nvPr/>
        </p:nvSpPr>
        <p:spPr>
          <a:xfrm>
            <a:off x="4091420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4" name="object 264"/>
          <p:cNvSpPr/>
          <p:nvPr/>
        </p:nvSpPr>
        <p:spPr>
          <a:xfrm>
            <a:off x="4192732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5" name="object 265"/>
          <p:cNvSpPr/>
          <p:nvPr/>
        </p:nvSpPr>
        <p:spPr>
          <a:xfrm>
            <a:off x="4294043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6" name="object 266"/>
          <p:cNvSpPr/>
          <p:nvPr/>
        </p:nvSpPr>
        <p:spPr>
          <a:xfrm>
            <a:off x="4395355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7" name="object 267"/>
          <p:cNvSpPr/>
          <p:nvPr/>
        </p:nvSpPr>
        <p:spPr>
          <a:xfrm>
            <a:off x="4496665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8" name="object 268"/>
          <p:cNvSpPr/>
          <p:nvPr/>
        </p:nvSpPr>
        <p:spPr>
          <a:xfrm>
            <a:off x="4597977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9" name="object 269"/>
          <p:cNvSpPr/>
          <p:nvPr/>
        </p:nvSpPr>
        <p:spPr>
          <a:xfrm>
            <a:off x="4699289" y="212909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0" name="object 270"/>
          <p:cNvSpPr txBox="1"/>
          <p:nvPr/>
        </p:nvSpPr>
        <p:spPr>
          <a:xfrm>
            <a:off x="3501191" y="203636"/>
            <a:ext cx="1183697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dirty="0">
                <a:latin typeface="Arial"/>
                <a:cs typeface="Arial"/>
              </a:rPr>
              <a:t>M O S M 0 7 0 5 8 2 0</a:t>
            </a:r>
            <a:r>
              <a:rPr sz="545" spc="123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1</a:t>
            </a:r>
            <a:endParaRPr sz="545">
              <a:latin typeface="Arial"/>
              <a:cs typeface="Arial"/>
            </a:endParaRPr>
          </a:p>
        </p:txBody>
      </p:sp>
      <p:sp>
        <p:nvSpPr>
          <p:cNvPr id="271" name="object 271"/>
          <p:cNvSpPr txBox="1"/>
          <p:nvPr/>
        </p:nvSpPr>
        <p:spPr>
          <a:xfrm>
            <a:off x="2251215" y="387130"/>
            <a:ext cx="4455535" cy="782610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b="1" spc="-14" dirty="0">
                <a:solidFill>
                  <a:srgbClr val="FFFFFF"/>
                </a:solidFill>
                <a:latin typeface="Calibri"/>
                <a:cs typeface="Calibri"/>
              </a:rPr>
              <a:t>Section </a:t>
            </a:r>
            <a:r>
              <a:rPr sz="818" b="1" dirty="0">
                <a:solidFill>
                  <a:srgbClr val="FFFFFF"/>
                </a:solidFill>
                <a:latin typeface="Calibri"/>
                <a:cs typeface="Calibri"/>
              </a:rPr>
              <a:t>4 – </a:t>
            </a:r>
            <a:r>
              <a:rPr sz="818" b="1" spc="-14" dirty="0">
                <a:solidFill>
                  <a:srgbClr val="FFFFFF"/>
                </a:solidFill>
                <a:latin typeface="Calibri"/>
                <a:cs typeface="Calibri"/>
              </a:rPr>
              <a:t>Student’s </a:t>
            </a:r>
            <a:r>
              <a:rPr sz="818" b="1" spc="-10" dirty="0">
                <a:solidFill>
                  <a:srgbClr val="FFFFFF"/>
                </a:solidFill>
                <a:latin typeface="Calibri"/>
                <a:cs typeface="Calibri"/>
              </a:rPr>
              <a:t>Situation</a:t>
            </a:r>
            <a:r>
              <a:rPr sz="818" b="1" spc="123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77" b="1" dirty="0">
                <a:solidFill>
                  <a:srgbClr val="FFFFFF"/>
                </a:solidFill>
                <a:latin typeface="Arial"/>
                <a:cs typeface="Arial"/>
              </a:rPr>
              <a:t>(cont.)</a:t>
            </a:r>
            <a:endParaRPr sz="477" dirty="0">
              <a:latin typeface="Arial"/>
              <a:cs typeface="Arial"/>
            </a:endParaRPr>
          </a:p>
          <a:p>
            <a:pPr marL="115596">
              <a:spcBef>
                <a:spcPts val="699"/>
              </a:spcBef>
            </a:pP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A. Marital status</a:t>
            </a:r>
            <a:r>
              <a:rPr sz="682" b="1" spc="51" dirty="0">
                <a:solidFill>
                  <a:srgbClr val="006EB7"/>
                </a:solidFill>
                <a:latin typeface="Arial"/>
                <a:cs typeface="Arial"/>
              </a:rPr>
              <a:t> </a:t>
            </a:r>
            <a:r>
              <a:rPr sz="477" b="1" dirty="0">
                <a:solidFill>
                  <a:srgbClr val="006EB7"/>
                </a:solidFill>
                <a:latin typeface="Arial"/>
                <a:cs typeface="Arial"/>
              </a:rPr>
              <a:t>(cont.)</a:t>
            </a:r>
            <a:endParaRPr sz="477" dirty="0">
              <a:latin typeface="Arial"/>
              <a:cs typeface="Arial"/>
            </a:endParaRPr>
          </a:p>
          <a:p>
            <a:pPr marL="115596" marR="3464">
              <a:spcBef>
                <a:spcPts val="279"/>
              </a:spcBef>
            </a:pPr>
            <a:r>
              <a:rPr sz="545" dirty="0">
                <a:latin typeface="Arial"/>
                <a:cs typeface="Arial"/>
              </a:rPr>
              <a:t>If you </a:t>
            </a:r>
            <a:r>
              <a:rPr sz="545" spc="-3" dirty="0">
                <a:latin typeface="Arial"/>
                <a:cs typeface="Arial"/>
              </a:rPr>
              <a:t>are married, living in </a:t>
            </a:r>
            <a:r>
              <a:rPr sz="545" dirty="0">
                <a:latin typeface="Arial"/>
                <a:cs typeface="Arial"/>
              </a:rPr>
              <a:t>a civil </a:t>
            </a:r>
            <a:r>
              <a:rPr sz="545" spc="-3" dirty="0">
                <a:latin typeface="Arial"/>
                <a:cs typeface="Arial"/>
              </a:rPr>
              <a:t>union or living in </a:t>
            </a:r>
            <a:r>
              <a:rPr sz="545" dirty="0">
                <a:latin typeface="Arial"/>
                <a:cs typeface="Arial"/>
              </a:rPr>
              <a:t>a </a:t>
            </a:r>
            <a:r>
              <a:rPr sz="545" spc="-3" dirty="0">
                <a:latin typeface="Arial"/>
                <a:cs typeface="Arial"/>
              </a:rPr>
              <a:t>de </a:t>
            </a:r>
            <a:r>
              <a:rPr sz="545" dirty="0">
                <a:latin typeface="Arial"/>
                <a:cs typeface="Arial"/>
              </a:rPr>
              <a:t>facto </a:t>
            </a:r>
            <a:r>
              <a:rPr sz="545" spc="-3" dirty="0">
                <a:latin typeface="Arial"/>
                <a:cs typeface="Arial"/>
              </a:rPr>
              <a:t>union with another person and are living with </a:t>
            </a:r>
            <a:r>
              <a:rPr sz="545" dirty="0">
                <a:latin typeface="Arial"/>
                <a:cs typeface="Arial"/>
              </a:rPr>
              <a:t>a child </a:t>
            </a:r>
            <a:r>
              <a:rPr sz="545" spc="-3" dirty="0">
                <a:latin typeface="Arial"/>
                <a:cs typeface="Arial"/>
              </a:rPr>
              <a:t>(see </a:t>
            </a:r>
            <a:r>
              <a:rPr sz="545" dirty="0">
                <a:latin typeface="Arial"/>
                <a:cs typeface="Arial"/>
              </a:rPr>
              <a:t>Guide, </a:t>
            </a:r>
            <a:r>
              <a:rPr sz="545" spc="-3" dirty="0">
                <a:latin typeface="Arial"/>
                <a:cs typeface="Arial"/>
              </a:rPr>
              <a:t>page 9), please  provide </a:t>
            </a:r>
            <a:r>
              <a:rPr sz="545" dirty="0">
                <a:latin typeface="Arial"/>
                <a:cs typeface="Arial"/>
              </a:rPr>
              <a:t>the following </a:t>
            </a:r>
            <a:r>
              <a:rPr sz="545" spc="-3" dirty="0">
                <a:latin typeface="Arial"/>
                <a:cs typeface="Arial"/>
              </a:rPr>
              <a:t>information </a:t>
            </a:r>
            <a:r>
              <a:rPr sz="545" dirty="0">
                <a:latin typeface="Arial"/>
                <a:cs typeface="Arial"/>
              </a:rPr>
              <a:t>concerning your</a:t>
            </a:r>
            <a:r>
              <a:rPr sz="545" spc="-3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spouse.</a:t>
            </a:r>
          </a:p>
          <a:p>
            <a:pPr marL="115596">
              <a:spcBef>
                <a:spcPts val="385"/>
              </a:spcBef>
            </a:pPr>
            <a:r>
              <a:rPr sz="477" spc="-3" dirty="0">
                <a:latin typeface="Arial"/>
                <a:cs typeface="Arial"/>
              </a:rPr>
              <a:t>Last</a:t>
            </a:r>
            <a:r>
              <a:rPr sz="477" spc="-7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name</a:t>
            </a:r>
            <a:endParaRPr sz="477" dirty="0">
              <a:latin typeface="Arial"/>
              <a:cs typeface="Arial"/>
            </a:endParaRPr>
          </a:p>
          <a:p>
            <a:pPr marL="139840">
              <a:spcBef>
                <a:spcPts val="344"/>
              </a:spcBef>
            </a:pPr>
            <a:r>
              <a:rPr sz="545" dirty="0">
                <a:latin typeface="Arial"/>
                <a:cs typeface="Arial"/>
              </a:rPr>
              <a:t>M O M E N</a:t>
            </a:r>
          </a:p>
        </p:txBody>
      </p:sp>
      <p:sp>
        <p:nvSpPr>
          <p:cNvPr id="272" name="object 272"/>
          <p:cNvSpPr txBox="1"/>
          <p:nvPr/>
        </p:nvSpPr>
        <p:spPr>
          <a:xfrm>
            <a:off x="2358494" y="1174405"/>
            <a:ext cx="392257" cy="243412"/>
          </a:xfrm>
          <a:prstGeom prst="rect">
            <a:avLst/>
          </a:prstGeom>
        </p:spPr>
        <p:txBody>
          <a:bodyPr vert="horz" wrap="square" lIns="0" tIns="47192" rIns="0" bIns="0" rtlCol="0">
            <a:spAutoFit/>
          </a:bodyPr>
          <a:lstStyle/>
          <a:p>
            <a:pPr marL="8659">
              <a:spcBef>
                <a:spcPts val="372"/>
              </a:spcBef>
            </a:pPr>
            <a:r>
              <a:rPr sz="477" dirty="0">
                <a:latin typeface="Arial"/>
                <a:cs typeface="Arial"/>
              </a:rPr>
              <a:t>First</a:t>
            </a:r>
            <a:r>
              <a:rPr sz="477" spc="-10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name</a:t>
            </a:r>
            <a:endParaRPr sz="477">
              <a:latin typeface="Arial"/>
              <a:cs typeface="Arial"/>
            </a:endParaRPr>
          </a:p>
          <a:p>
            <a:pPr marL="36367">
              <a:spcBef>
                <a:spcPts val="347"/>
              </a:spcBef>
            </a:pPr>
            <a:r>
              <a:rPr sz="545" dirty="0">
                <a:latin typeface="Arial"/>
                <a:cs typeface="Arial"/>
              </a:rPr>
              <a:t>S A R</a:t>
            </a:r>
            <a:r>
              <a:rPr sz="545" spc="112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A</a:t>
            </a:r>
            <a:endParaRPr sz="545">
              <a:latin typeface="Arial"/>
              <a:cs typeface="Arial"/>
            </a:endParaRPr>
          </a:p>
        </p:txBody>
      </p:sp>
      <p:sp>
        <p:nvSpPr>
          <p:cNvPr id="273" name="object 273"/>
          <p:cNvSpPr txBox="1"/>
          <p:nvPr/>
        </p:nvSpPr>
        <p:spPr>
          <a:xfrm>
            <a:off x="4587344" y="1173730"/>
            <a:ext cx="805728" cy="243849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8659">
              <a:spcBef>
                <a:spcPts val="375"/>
              </a:spcBef>
            </a:pPr>
            <a:r>
              <a:rPr sz="477" spc="-3" dirty="0">
                <a:latin typeface="Arial"/>
                <a:cs typeface="Arial"/>
              </a:rPr>
              <a:t>Date of</a:t>
            </a:r>
            <a:r>
              <a:rPr sz="477" spc="-10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birth</a:t>
            </a:r>
            <a:endParaRPr sz="477">
              <a:latin typeface="Arial"/>
              <a:cs typeface="Arial"/>
            </a:endParaRPr>
          </a:p>
          <a:p>
            <a:pPr marL="53685">
              <a:spcBef>
                <a:spcPts val="347"/>
              </a:spcBef>
            </a:pPr>
            <a:r>
              <a:rPr sz="545" dirty="0">
                <a:latin typeface="Arial"/>
                <a:cs typeface="Arial"/>
              </a:rPr>
              <a:t>1 9 8 2 0 1 0</a:t>
            </a:r>
            <a:r>
              <a:rPr sz="545" spc="10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2</a:t>
            </a:r>
            <a:endParaRPr sz="545">
              <a:latin typeface="Arial"/>
              <a:cs typeface="Arial"/>
            </a:endParaRPr>
          </a:p>
        </p:txBody>
      </p:sp>
      <p:sp>
        <p:nvSpPr>
          <p:cNvPr id="274" name="object 274"/>
          <p:cNvSpPr txBox="1"/>
          <p:nvPr/>
        </p:nvSpPr>
        <p:spPr>
          <a:xfrm>
            <a:off x="5545593" y="1139888"/>
            <a:ext cx="1210541" cy="290744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marR="153262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Spouse’s permanent </a:t>
            </a:r>
            <a:r>
              <a:rPr sz="477" dirty="0">
                <a:latin typeface="Arial"/>
                <a:cs typeface="Arial"/>
              </a:rPr>
              <a:t>code </a:t>
            </a:r>
            <a:r>
              <a:rPr sz="477" spc="-3" dirty="0">
                <a:latin typeface="Arial"/>
                <a:cs typeface="Arial"/>
              </a:rPr>
              <a:t>assigned by  </a:t>
            </a:r>
            <a:r>
              <a:rPr sz="477" dirty="0">
                <a:latin typeface="Arial"/>
                <a:cs typeface="Arial"/>
              </a:rPr>
              <a:t>the </a:t>
            </a:r>
            <a:r>
              <a:rPr sz="477" spc="-3" dirty="0">
                <a:latin typeface="Arial"/>
                <a:cs typeface="Arial"/>
              </a:rPr>
              <a:t>Ministère (if</a:t>
            </a:r>
            <a:r>
              <a:rPr sz="477" spc="-7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applicable)</a:t>
            </a:r>
            <a:endParaRPr sz="477">
              <a:latin typeface="Arial"/>
              <a:cs typeface="Arial"/>
            </a:endParaRPr>
          </a:p>
          <a:p>
            <a:pPr marL="35501">
              <a:spcBef>
                <a:spcPts val="361"/>
              </a:spcBef>
            </a:pPr>
            <a:r>
              <a:rPr sz="545" dirty="0">
                <a:latin typeface="Arial"/>
                <a:cs typeface="Arial"/>
              </a:rPr>
              <a:t>M O M S 0 2 5 1 8 2 0</a:t>
            </a:r>
            <a:r>
              <a:rPr sz="545" spc="119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1</a:t>
            </a:r>
            <a:endParaRPr sz="545">
              <a:latin typeface="Arial"/>
              <a:cs typeface="Arial"/>
            </a:endParaRPr>
          </a:p>
        </p:txBody>
      </p:sp>
      <p:sp>
        <p:nvSpPr>
          <p:cNvPr id="275" name="object 275"/>
          <p:cNvSpPr/>
          <p:nvPr/>
        </p:nvSpPr>
        <p:spPr>
          <a:xfrm>
            <a:off x="2506296" y="2453635"/>
            <a:ext cx="44161" cy="44161"/>
          </a:xfrm>
          <a:custGeom>
            <a:avLst/>
            <a:gdLst/>
            <a:ahLst/>
            <a:cxnLst/>
            <a:rect l="l" t="t" r="r" b="b"/>
            <a:pathLst>
              <a:path w="64769" h="64770">
                <a:moveTo>
                  <a:pt x="0" y="0"/>
                </a:moveTo>
                <a:lnTo>
                  <a:pt x="64769" y="6477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6" name="object 276"/>
          <p:cNvSpPr/>
          <p:nvPr/>
        </p:nvSpPr>
        <p:spPr>
          <a:xfrm>
            <a:off x="2506296" y="2453635"/>
            <a:ext cx="44161" cy="44161"/>
          </a:xfrm>
          <a:custGeom>
            <a:avLst/>
            <a:gdLst/>
            <a:ahLst/>
            <a:cxnLst/>
            <a:rect l="l" t="t" r="r" b="b"/>
            <a:pathLst>
              <a:path w="64769" h="64770">
                <a:moveTo>
                  <a:pt x="64769" y="0"/>
                </a:moveTo>
                <a:lnTo>
                  <a:pt x="0" y="6477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7" name="object 277"/>
          <p:cNvSpPr txBox="1"/>
          <p:nvPr/>
        </p:nvSpPr>
        <p:spPr>
          <a:xfrm>
            <a:off x="5983717" y="2416025"/>
            <a:ext cx="768061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dirty="0">
                <a:latin typeface="Arial"/>
                <a:cs typeface="Arial"/>
              </a:rPr>
              <a:t>2 0 1 7 0 7 0</a:t>
            </a:r>
            <a:r>
              <a:rPr sz="545" spc="68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5</a:t>
            </a:r>
            <a:endParaRPr sz="545">
              <a:latin typeface="Arial"/>
              <a:cs typeface="Arial"/>
            </a:endParaRPr>
          </a:p>
        </p:txBody>
      </p:sp>
      <p:sp>
        <p:nvSpPr>
          <p:cNvPr id="278" name="Rectangle 277"/>
          <p:cNvSpPr/>
          <p:nvPr/>
        </p:nvSpPr>
        <p:spPr>
          <a:xfrm>
            <a:off x="4162989" y="843365"/>
            <a:ext cx="1106946" cy="272884"/>
          </a:xfrm>
          <a:prstGeom prst="rect">
            <a:avLst/>
          </a:prstGeom>
          <a:noFill/>
        </p:spPr>
        <p:txBody>
          <a:bodyPr wrap="none" lIns="62345" tIns="31173" rIns="62345" bIns="31173">
            <a:spAutoFit/>
          </a:bodyPr>
          <a:lstStyle/>
          <a:p>
            <a:pPr algn="ctr"/>
            <a:r>
              <a:rPr lang="fa-IR" sz="1364" dirty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مشخصات همسر</a:t>
            </a:r>
            <a:endParaRPr lang="en-US" sz="1364" dirty="0">
              <a:ln w="0"/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9" name="Rectangle 278"/>
          <p:cNvSpPr/>
          <p:nvPr/>
        </p:nvSpPr>
        <p:spPr>
          <a:xfrm>
            <a:off x="4346313" y="2268238"/>
            <a:ext cx="1164655" cy="230821"/>
          </a:xfrm>
          <a:prstGeom prst="rect">
            <a:avLst/>
          </a:prstGeom>
          <a:noFill/>
        </p:spPr>
        <p:txBody>
          <a:bodyPr wrap="none" lIns="62345" tIns="31173" rIns="62345" bIns="31173">
            <a:spAutoFit/>
          </a:bodyPr>
          <a:lstStyle/>
          <a:p>
            <a:pPr algn="ctr"/>
            <a:r>
              <a:rPr lang="fa-IR" sz="1091" dirty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تاریخ تولد فرزند اول</a:t>
            </a:r>
            <a:endParaRPr lang="en-US" sz="1091" dirty="0">
              <a:ln w="0"/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8612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7708" y="378403"/>
            <a:ext cx="4675909" cy="5926715"/>
          </a:xfrm>
          <a:custGeom>
            <a:avLst/>
            <a:gdLst/>
            <a:ahLst/>
            <a:cxnLst/>
            <a:rect l="l" t="t" r="r" b="b"/>
            <a:pathLst>
              <a:path w="6858000" h="8692515">
                <a:moveTo>
                  <a:pt x="0" y="8692388"/>
                </a:moveTo>
                <a:lnTo>
                  <a:pt x="6858000" y="8692388"/>
                </a:lnTo>
                <a:lnTo>
                  <a:pt x="6858000" y="0"/>
                </a:lnTo>
                <a:lnTo>
                  <a:pt x="0" y="0"/>
                </a:lnTo>
                <a:lnTo>
                  <a:pt x="0" y="8692388"/>
                </a:lnTo>
                <a:close/>
              </a:path>
            </a:pathLst>
          </a:custGeom>
          <a:ln w="12700">
            <a:solidFill>
              <a:srgbClr val="414042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" name="object 3"/>
          <p:cNvSpPr txBox="1"/>
          <p:nvPr/>
        </p:nvSpPr>
        <p:spPr>
          <a:xfrm>
            <a:off x="6347147" y="196104"/>
            <a:ext cx="559377" cy="13461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b="1" dirty="0">
                <a:latin typeface="Calibri"/>
                <a:cs typeface="Calibri"/>
              </a:rPr>
              <a:t>1001 </a:t>
            </a:r>
            <a:r>
              <a:rPr sz="818" b="1" spc="-10" dirty="0">
                <a:latin typeface="Calibri"/>
                <a:cs typeface="Calibri"/>
              </a:rPr>
              <a:t>(6 </a:t>
            </a:r>
            <a:r>
              <a:rPr sz="818" b="1" spc="-17" dirty="0">
                <a:latin typeface="Calibri"/>
                <a:cs typeface="Calibri"/>
              </a:rPr>
              <a:t>of</a:t>
            </a:r>
            <a:r>
              <a:rPr sz="818" b="1" spc="20" dirty="0">
                <a:latin typeface="Calibri"/>
                <a:cs typeface="Calibri"/>
              </a:rPr>
              <a:t> </a:t>
            </a:r>
            <a:r>
              <a:rPr sz="818" b="1" spc="-10" dirty="0">
                <a:latin typeface="Calibri"/>
                <a:cs typeface="Calibri"/>
              </a:rPr>
              <a:t>9)</a:t>
            </a:r>
            <a:endParaRPr sz="818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33379" y="374073"/>
            <a:ext cx="4675909" cy="171450"/>
          </a:xfrm>
          <a:custGeom>
            <a:avLst/>
            <a:gdLst/>
            <a:ahLst/>
            <a:cxnLst/>
            <a:rect l="l" t="t" r="r" b="b"/>
            <a:pathLst>
              <a:path w="6858000" h="251459">
                <a:moveTo>
                  <a:pt x="0" y="251459"/>
                </a:moveTo>
                <a:lnTo>
                  <a:pt x="6858000" y="251459"/>
                </a:lnTo>
                <a:lnTo>
                  <a:pt x="6858000" y="0"/>
                </a:lnTo>
                <a:lnTo>
                  <a:pt x="0" y="0"/>
                </a:lnTo>
                <a:lnTo>
                  <a:pt x="0" y="251459"/>
                </a:lnTo>
                <a:close/>
              </a:path>
            </a:pathLst>
          </a:custGeom>
          <a:solidFill>
            <a:srgbClr val="414042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" name="object 5"/>
          <p:cNvSpPr txBox="1"/>
          <p:nvPr/>
        </p:nvSpPr>
        <p:spPr>
          <a:xfrm>
            <a:off x="2251215" y="387130"/>
            <a:ext cx="4484543" cy="4911945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b="1" spc="-14" dirty="0">
                <a:solidFill>
                  <a:srgbClr val="FFFFFF"/>
                </a:solidFill>
                <a:latin typeface="Calibri"/>
                <a:cs typeface="Calibri"/>
              </a:rPr>
              <a:t>Section </a:t>
            </a:r>
            <a:r>
              <a:rPr sz="818" b="1" dirty="0">
                <a:solidFill>
                  <a:srgbClr val="FFFFFF"/>
                </a:solidFill>
                <a:latin typeface="Calibri"/>
                <a:cs typeface="Calibri"/>
              </a:rPr>
              <a:t>4 – </a:t>
            </a:r>
            <a:r>
              <a:rPr sz="818" b="1" spc="-14" dirty="0">
                <a:solidFill>
                  <a:srgbClr val="FFFFFF"/>
                </a:solidFill>
                <a:latin typeface="Calibri"/>
                <a:cs typeface="Calibri"/>
              </a:rPr>
              <a:t>Student’s </a:t>
            </a:r>
            <a:r>
              <a:rPr sz="818" b="1" spc="-10" dirty="0">
                <a:solidFill>
                  <a:srgbClr val="FFFFFF"/>
                </a:solidFill>
                <a:latin typeface="Calibri"/>
                <a:cs typeface="Calibri"/>
              </a:rPr>
              <a:t>Situation</a:t>
            </a:r>
            <a:r>
              <a:rPr sz="818" b="1" spc="123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77" b="1" dirty="0">
                <a:solidFill>
                  <a:srgbClr val="FFFFFF"/>
                </a:solidFill>
                <a:latin typeface="Arial"/>
                <a:cs typeface="Arial"/>
              </a:rPr>
              <a:t>(cont.)</a:t>
            </a:r>
            <a:endParaRPr sz="477" dirty="0">
              <a:latin typeface="Arial"/>
              <a:cs typeface="Arial"/>
            </a:endParaRPr>
          </a:p>
          <a:p>
            <a:pPr marL="115596">
              <a:spcBef>
                <a:spcPts val="699"/>
              </a:spcBef>
            </a:pPr>
            <a:r>
              <a:rPr sz="682" b="1" dirty="0">
                <a:solidFill>
                  <a:srgbClr val="006EB7"/>
                </a:solidFill>
                <a:latin typeface="Arial"/>
                <a:cs typeface="Arial"/>
              </a:rPr>
              <a:t>E. Self-supporting </a:t>
            </a: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student (based </a:t>
            </a:r>
            <a:r>
              <a:rPr sz="682" b="1" dirty="0">
                <a:solidFill>
                  <a:srgbClr val="006EB7"/>
                </a:solidFill>
                <a:latin typeface="Arial"/>
                <a:cs typeface="Arial"/>
              </a:rPr>
              <a:t>on </a:t>
            </a: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time spent </a:t>
            </a:r>
            <a:r>
              <a:rPr sz="682" b="1" dirty="0">
                <a:solidFill>
                  <a:srgbClr val="006EB7"/>
                </a:solidFill>
                <a:latin typeface="Arial"/>
                <a:cs typeface="Arial"/>
              </a:rPr>
              <a:t>in </a:t>
            </a: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the </a:t>
            </a:r>
            <a:r>
              <a:rPr sz="682" b="1" dirty="0">
                <a:solidFill>
                  <a:srgbClr val="006EB7"/>
                </a:solidFill>
                <a:latin typeface="Arial"/>
                <a:cs typeface="Arial"/>
              </a:rPr>
              <a:t>labour</a:t>
            </a:r>
            <a:r>
              <a:rPr sz="682" b="1" spc="-102" dirty="0">
                <a:solidFill>
                  <a:srgbClr val="006EB7"/>
                </a:solidFill>
                <a:latin typeface="Arial"/>
                <a:cs typeface="Arial"/>
              </a:rPr>
              <a:t> </a:t>
            </a: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market)</a:t>
            </a:r>
            <a:endParaRPr sz="682" dirty="0">
              <a:latin typeface="Arial"/>
              <a:cs typeface="Arial"/>
            </a:endParaRPr>
          </a:p>
          <a:p>
            <a:pPr marL="115596" marR="166250">
              <a:spcBef>
                <a:spcPts val="279"/>
              </a:spcBef>
            </a:pPr>
            <a:r>
              <a:rPr sz="545" dirty="0">
                <a:latin typeface="Arial"/>
                <a:cs typeface="Arial"/>
              </a:rPr>
              <a:t>If you </a:t>
            </a:r>
            <a:r>
              <a:rPr sz="545" spc="-3" dirty="0">
                <a:latin typeface="Arial"/>
                <a:cs typeface="Arial"/>
              </a:rPr>
              <a:t>are married, in </a:t>
            </a:r>
            <a:r>
              <a:rPr sz="545" dirty="0">
                <a:latin typeface="Arial"/>
                <a:cs typeface="Arial"/>
              </a:rPr>
              <a:t>a civil </a:t>
            </a:r>
            <a:r>
              <a:rPr sz="545" spc="-3" dirty="0">
                <a:latin typeface="Arial"/>
                <a:cs typeface="Arial"/>
              </a:rPr>
              <a:t>union, divorced, de </a:t>
            </a:r>
            <a:r>
              <a:rPr sz="545" dirty="0">
                <a:latin typeface="Arial"/>
                <a:cs typeface="Arial"/>
              </a:rPr>
              <a:t>facto separated </a:t>
            </a:r>
            <a:r>
              <a:rPr sz="545" spc="-3" dirty="0">
                <a:latin typeface="Arial"/>
                <a:cs typeface="Arial"/>
              </a:rPr>
              <a:t>or widowed, or if </a:t>
            </a:r>
            <a:r>
              <a:rPr sz="545" dirty="0">
                <a:latin typeface="Arial"/>
                <a:cs typeface="Arial"/>
              </a:rPr>
              <a:t>you </a:t>
            </a:r>
            <a:r>
              <a:rPr sz="545" spc="-3" dirty="0">
                <a:latin typeface="Arial"/>
                <a:cs typeface="Arial"/>
              </a:rPr>
              <a:t>are </a:t>
            </a:r>
            <a:r>
              <a:rPr sz="545" dirty="0">
                <a:latin typeface="Arial"/>
                <a:cs typeface="Arial"/>
              </a:rPr>
              <a:t>single </a:t>
            </a:r>
            <a:r>
              <a:rPr sz="545" spc="-3" dirty="0">
                <a:latin typeface="Arial"/>
                <a:cs typeface="Arial"/>
              </a:rPr>
              <a:t>and have </a:t>
            </a:r>
            <a:r>
              <a:rPr sz="545" dirty="0">
                <a:latin typeface="Arial"/>
                <a:cs typeface="Arial"/>
              </a:rPr>
              <a:t>checked </a:t>
            </a:r>
            <a:r>
              <a:rPr sz="545" spc="-3" dirty="0">
                <a:latin typeface="Arial"/>
                <a:cs typeface="Arial"/>
              </a:rPr>
              <a:t>one of </a:t>
            </a:r>
            <a:r>
              <a:rPr sz="545" dirty="0">
                <a:latin typeface="Arial"/>
                <a:cs typeface="Arial"/>
              </a:rPr>
              <a:t>the situations </a:t>
            </a:r>
            <a:r>
              <a:rPr sz="545" spc="-3" dirty="0">
                <a:latin typeface="Arial"/>
                <a:cs typeface="Arial"/>
              </a:rPr>
              <a:t>in  </a:t>
            </a:r>
            <a:r>
              <a:rPr sz="545" dirty="0">
                <a:latin typeface="Arial"/>
                <a:cs typeface="Arial"/>
              </a:rPr>
              <a:t>subsections C </a:t>
            </a:r>
            <a:r>
              <a:rPr sz="545" spc="-3" dirty="0">
                <a:latin typeface="Arial"/>
                <a:cs typeface="Arial"/>
              </a:rPr>
              <a:t>and D, </a:t>
            </a:r>
            <a:r>
              <a:rPr sz="545" b="1" dirty="0">
                <a:latin typeface="Arial"/>
                <a:cs typeface="Arial"/>
              </a:rPr>
              <a:t>go directly </a:t>
            </a:r>
            <a:r>
              <a:rPr sz="545" b="1" spc="-3" dirty="0">
                <a:latin typeface="Arial"/>
                <a:cs typeface="Arial"/>
              </a:rPr>
              <a:t>to subsection </a:t>
            </a:r>
            <a:r>
              <a:rPr sz="545" b="1" spc="-31" dirty="0">
                <a:latin typeface="Arial"/>
                <a:cs typeface="Arial"/>
              </a:rPr>
              <a:t>F.</a:t>
            </a:r>
            <a:endParaRPr sz="545" dirty="0">
              <a:latin typeface="Arial"/>
              <a:cs typeface="Arial"/>
            </a:endParaRPr>
          </a:p>
          <a:p>
            <a:pPr marL="115596">
              <a:spcBef>
                <a:spcPts val="307"/>
              </a:spcBef>
            </a:pPr>
            <a:r>
              <a:rPr sz="545" spc="-3" dirty="0">
                <a:latin typeface="Arial"/>
                <a:cs typeface="Arial"/>
              </a:rPr>
              <a:t>1. </a:t>
            </a:r>
            <a:r>
              <a:rPr sz="545" dirty="0">
                <a:latin typeface="Arial"/>
                <a:cs typeface="Arial"/>
              </a:rPr>
              <a:t>I </a:t>
            </a:r>
            <a:r>
              <a:rPr sz="545" spc="-3" dirty="0">
                <a:latin typeface="Arial"/>
                <a:cs typeface="Arial"/>
              </a:rPr>
              <a:t>was in one of </a:t>
            </a:r>
            <a:r>
              <a:rPr sz="545" dirty="0">
                <a:latin typeface="Arial"/>
                <a:cs typeface="Arial"/>
              </a:rPr>
              <a:t>the following situations for a total </a:t>
            </a:r>
            <a:r>
              <a:rPr sz="545" spc="-3" dirty="0">
                <a:latin typeface="Arial"/>
                <a:cs typeface="Arial"/>
              </a:rPr>
              <a:t>of at least 24 months, </a:t>
            </a:r>
            <a:r>
              <a:rPr sz="545" b="1" dirty="0">
                <a:latin typeface="Arial"/>
                <a:cs typeface="Arial"/>
              </a:rPr>
              <a:t>without </a:t>
            </a:r>
            <a:r>
              <a:rPr sz="545" b="1" spc="-3" dirty="0">
                <a:latin typeface="Arial"/>
                <a:cs typeface="Arial"/>
              </a:rPr>
              <a:t>ever studying full-time </a:t>
            </a:r>
            <a:r>
              <a:rPr sz="545" b="1" dirty="0">
                <a:latin typeface="Arial"/>
                <a:cs typeface="Arial"/>
              </a:rPr>
              <a:t>during </a:t>
            </a:r>
            <a:r>
              <a:rPr sz="545" b="1" spc="-3" dirty="0">
                <a:latin typeface="Arial"/>
                <a:cs typeface="Arial"/>
              </a:rPr>
              <a:t>that</a:t>
            </a:r>
            <a:r>
              <a:rPr sz="545" b="1" spc="-7" dirty="0">
                <a:latin typeface="Arial"/>
                <a:cs typeface="Arial"/>
              </a:rPr>
              <a:t> </a:t>
            </a:r>
            <a:r>
              <a:rPr sz="545" b="1" dirty="0">
                <a:latin typeface="Arial"/>
                <a:cs typeface="Arial"/>
              </a:rPr>
              <a:t>period.</a:t>
            </a:r>
            <a:endParaRPr sz="545" dirty="0">
              <a:latin typeface="Arial"/>
              <a:cs typeface="Arial"/>
            </a:endParaRPr>
          </a:p>
          <a:p>
            <a:pPr marL="349385" marR="702666">
              <a:spcBef>
                <a:spcPts val="307"/>
              </a:spcBef>
            </a:pPr>
            <a:r>
              <a:rPr sz="545" dirty="0">
                <a:latin typeface="Arial"/>
                <a:cs typeface="Arial"/>
              </a:rPr>
              <a:t>I </a:t>
            </a:r>
            <a:r>
              <a:rPr sz="545" spc="-3" dirty="0">
                <a:latin typeface="Arial"/>
                <a:cs typeface="Arial"/>
              </a:rPr>
              <a:t>held </a:t>
            </a:r>
            <a:r>
              <a:rPr sz="545" dirty="0">
                <a:latin typeface="Arial"/>
                <a:cs typeface="Arial"/>
              </a:rPr>
              <a:t>a </a:t>
            </a:r>
            <a:r>
              <a:rPr sz="545" spc="-3" dirty="0">
                <a:latin typeface="Arial"/>
                <a:cs typeface="Arial"/>
              </a:rPr>
              <a:t>paid job or received employment insurance or Canada </a:t>
            </a:r>
            <a:r>
              <a:rPr sz="545" dirty="0">
                <a:latin typeface="Arial"/>
                <a:cs typeface="Arial"/>
              </a:rPr>
              <a:t>Emergency </a:t>
            </a:r>
            <a:r>
              <a:rPr sz="545" spc="-3" dirty="0">
                <a:latin typeface="Arial"/>
                <a:cs typeface="Arial"/>
              </a:rPr>
              <a:t>Response </a:t>
            </a:r>
            <a:r>
              <a:rPr sz="545" dirty="0">
                <a:latin typeface="Arial"/>
                <a:cs typeface="Arial"/>
              </a:rPr>
              <a:t>Benefit </a:t>
            </a:r>
            <a:r>
              <a:rPr sz="545" spc="-3" dirty="0">
                <a:latin typeface="Arial"/>
                <a:cs typeface="Arial"/>
              </a:rPr>
              <a:t>(CERB) or income  replacement benefits while living with my parents, </a:t>
            </a:r>
            <a:r>
              <a:rPr sz="545" dirty="0">
                <a:latin typeface="Arial"/>
                <a:cs typeface="Arial"/>
              </a:rPr>
              <a:t>sponsor </a:t>
            </a:r>
            <a:r>
              <a:rPr sz="545" spc="-3" dirty="0">
                <a:latin typeface="Arial"/>
                <a:cs typeface="Arial"/>
              </a:rPr>
              <a:t>or elsewhere.</a:t>
            </a:r>
            <a:endParaRPr sz="545" dirty="0">
              <a:latin typeface="Arial"/>
              <a:cs typeface="Arial"/>
            </a:endParaRPr>
          </a:p>
          <a:p>
            <a:pPr>
              <a:spcBef>
                <a:spcPts val="24"/>
              </a:spcBef>
            </a:pPr>
            <a:endParaRPr sz="511" dirty="0">
              <a:latin typeface="Times New Roman"/>
              <a:cs typeface="Times New Roman"/>
            </a:endParaRPr>
          </a:p>
          <a:p>
            <a:pPr marL="349385"/>
            <a:r>
              <a:rPr sz="545" dirty="0">
                <a:latin typeface="Arial"/>
                <a:cs typeface="Arial"/>
              </a:rPr>
              <a:t>I supported </a:t>
            </a:r>
            <a:r>
              <a:rPr sz="545" spc="-3" dirty="0">
                <a:latin typeface="Arial"/>
                <a:cs typeface="Arial"/>
              </a:rPr>
              <a:t>myself while living </a:t>
            </a:r>
            <a:r>
              <a:rPr sz="545" dirty="0">
                <a:latin typeface="Arial"/>
                <a:cs typeface="Arial"/>
              </a:rPr>
              <a:t>somewhere </a:t>
            </a:r>
            <a:r>
              <a:rPr sz="545" spc="-3" dirty="0">
                <a:latin typeface="Arial"/>
                <a:cs typeface="Arial"/>
              </a:rPr>
              <a:t>other </a:t>
            </a:r>
            <a:r>
              <a:rPr sz="545" dirty="0">
                <a:latin typeface="Arial"/>
                <a:cs typeface="Arial"/>
              </a:rPr>
              <a:t>than </a:t>
            </a:r>
            <a:r>
              <a:rPr sz="545" spc="-3" dirty="0">
                <a:latin typeface="Arial"/>
                <a:cs typeface="Arial"/>
              </a:rPr>
              <a:t>with my parents or sponsor.</a:t>
            </a:r>
            <a:endParaRPr sz="545" dirty="0">
              <a:latin typeface="Arial"/>
              <a:cs typeface="Arial"/>
            </a:endParaRPr>
          </a:p>
          <a:p>
            <a:pPr>
              <a:spcBef>
                <a:spcPts val="27"/>
              </a:spcBef>
            </a:pPr>
            <a:endParaRPr sz="511" dirty="0">
              <a:latin typeface="Times New Roman"/>
              <a:cs typeface="Times New Roman"/>
            </a:endParaRPr>
          </a:p>
          <a:p>
            <a:pPr marL="349385"/>
            <a:r>
              <a:rPr sz="545" dirty="0">
                <a:latin typeface="Arial"/>
                <a:cs typeface="Arial"/>
              </a:rPr>
              <a:t>I </a:t>
            </a:r>
            <a:r>
              <a:rPr sz="545" spc="-3" dirty="0">
                <a:latin typeface="Arial"/>
                <a:cs typeface="Arial"/>
              </a:rPr>
              <a:t>was in both of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above </a:t>
            </a:r>
            <a:r>
              <a:rPr sz="545" dirty="0">
                <a:latin typeface="Arial"/>
                <a:cs typeface="Arial"/>
              </a:rPr>
              <a:t>situations </a:t>
            </a:r>
            <a:r>
              <a:rPr sz="545" spc="-3" dirty="0">
                <a:latin typeface="Arial"/>
                <a:cs typeface="Arial"/>
              </a:rPr>
              <a:t>(periods must have been </a:t>
            </a:r>
            <a:r>
              <a:rPr sz="545" dirty="0">
                <a:latin typeface="Arial"/>
                <a:cs typeface="Arial"/>
              </a:rPr>
              <a:t>consecutive </a:t>
            </a:r>
            <a:r>
              <a:rPr sz="545" spc="-3" dirty="0">
                <a:latin typeface="Arial"/>
                <a:cs typeface="Arial"/>
              </a:rPr>
              <a:t>in </a:t>
            </a:r>
            <a:r>
              <a:rPr sz="545" dirty="0">
                <a:latin typeface="Arial"/>
                <a:cs typeface="Arial"/>
              </a:rPr>
              <a:t>this case).</a:t>
            </a:r>
          </a:p>
          <a:p>
            <a:pPr>
              <a:spcBef>
                <a:spcPts val="24"/>
              </a:spcBef>
            </a:pPr>
            <a:endParaRPr sz="511" dirty="0">
              <a:latin typeface="Times New Roman"/>
              <a:cs typeface="Times New Roman"/>
            </a:endParaRPr>
          </a:p>
          <a:p>
            <a:pPr marL="115596">
              <a:tabLst>
                <a:tab pos="349385" algn="l"/>
              </a:tabLst>
            </a:pPr>
            <a:r>
              <a:rPr sz="545" spc="-3" dirty="0">
                <a:latin typeface="Arial"/>
                <a:cs typeface="Arial"/>
              </a:rPr>
              <a:t>2.	</a:t>
            </a:r>
            <a:r>
              <a:rPr sz="545" dirty="0">
                <a:latin typeface="Arial"/>
                <a:cs typeface="Arial"/>
              </a:rPr>
              <a:t>I </a:t>
            </a:r>
            <a:r>
              <a:rPr sz="545" spc="-3" dirty="0">
                <a:latin typeface="Arial"/>
                <a:cs typeface="Arial"/>
              </a:rPr>
              <a:t>have not </a:t>
            </a:r>
            <a:r>
              <a:rPr sz="545" dirty="0">
                <a:latin typeface="Arial"/>
                <a:cs typeface="Arial"/>
              </a:rPr>
              <a:t>studied full-time for </a:t>
            </a:r>
            <a:r>
              <a:rPr sz="545" spc="-3" dirty="0">
                <a:latin typeface="Arial"/>
                <a:cs typeface="Arial"/>
              </a:rPr>
              <a:t>at least </a:t>
            </a:r>
            <a:r>
              <a:rPr sz="545" dirty="0">
                <a:latin typeface="Arial"/>
                <a:cs typeface="Arial"/>
              </a:rPr>
              <a:t>seven years </a:t>
            </a:r>
            <a:r>
              <a:rPr sz="545" spc="-3" dirty="0">
                <a:latin typeface="Arial"/>
                <a:cs typeface="Arial"/>
              </a:rPr>
              <a:t>(consecutive or</a:t>
            </a:r>
            <a:r>
              <a:rPr sz="545" spc="-7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not).</a:t>
            </a:r>
            <a:endParaRPr sz="545" dirty="0">
              <a:latin typeface="Arial"/>
              <a:cs typeface="Arial"/>
            </a:endParaRPr>
          </a:p>
          <a:p>
            <a:pPr>
              <a:spcBef>
                <a:spcPts val="10"/>
              </a:spcBef>
            </a:pPr>
            <a:endParaRPr sz="750" dirty="0">
              <a:latin typeface="Times New Roman"/>
              <a:cs typeface="Times New Roman"/>
            </a:endParaRPr>
          </a:p>
          <a:p>
            <a:pPr marL="206947" indent="-91351">
              <a:buAutoNum type="alphaUcPeriod" startAt="6"/>
              <a:tabLst>
                <a:tab pos="207380" algn="l"/>
              </a:tabLst>
            </a:pPr>
            <a:r>
              <a:rPr sz="682" b="1" dirty="0">
                <a:solidFill>
                  <a:srgbClr val="006EB7"/>
                </a:solidFill>
                <a:latin typeface="Arial"/>
                <a:cs typeface="Arial"/>
              </a:rPr>
              <a:t>Exceptional </a:t>
            </a: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family situation</a:t>
            </a:r>
            <a:endParaRPr sz="682" dirty="0">
              <a:latin typeface="Arial"/>
              <a:cs typeface="Arial"/>
            </a:endParaRPr>
          </a:p>
          <a:p>
            <a:pPr marL="115596" marR="200020">
              <a:spcBef>
                <a:spcPts val="279"/>
              </a:spcBef>
            </a:pPr>
            <a:r>
              <a:rPr sz="545" dirty="0">
                <a:latin typeface="Arial"/>
                <a:cs typeface="Arial"/>
              </a:rPr>
              <a:t>If </a:t>
            </a:r>
            <a:r>
              <a:rPr sz="545" spc="-3" dirty="0">
                <a:latin typeface="Arial"/>
                <a:cs typeface="Arial"/>
              </a:rPr>
              <a:t>none of </a:t>
            </a:r>
            <a:r>
              <a:rPr sz="545" dirty="0">
                <a:latin typeface="Arial"/>
                <a:cs typeface="Arial"/>
              </a:rPr>
              <a:t>the statements </a:t>
            </a:r>
            <a:r>
              <a:rPr sz="545" spc="-3" dirty="0">
                <a:latin typeface="Arial"/>
                <a:cs typeface="Arial"/>
              </a:rPr>
              <a:t>in </a:t>
            </a:r>
            <a:r>
              <a:rPr sz="545" dirty="0">
                <a:latin typeface="Arial"/>
                <a:cs typeface="Arial"/>
              </a:rPr>
              <a:t>subsections </a:t>
            </a:r>
            <a:r>
              <a:rPr sz="545" spc="-3" dirty="0">
                <a:latin typeface="Arial"/>
                <a:cs typeface="Arial"/>
              </a:rPr>
              <a:t>C, </a:t>
            </a:r>
            <a:r>
              <a:rPr sz="545" dirty="0">
                <a:latin typeface="Arial"/>
                <a:cs typeface="Arial"/>
              </a:rPr>
              <a:t>D </a:t>
            </a:r>
            <a:r>
              <a:rPr sz="545" spc="-3" dirty="0">
                <a:latin typeface="Arial"/>
                <a:cs typeface="Arial"/>
              </a:rPr>
              <a:t>and </a:t>
            </a:r>
            <a:r>
              <a:rPr sz="545" dirty="0">
                <a:latin typeface="Arial"/>
                <a:cs typeface="Arial"/>
              </a:rPr>
              <a:t>E </a:t>
            </a:r>
            <a:r>
              <a:rPr sz="545" spc="-3" dirty="0">
                <a:latin typeface="Arial"/>
                <a:cs typeface="Arial"/>
              </a:rPr>
              <a:t>apply </a:t>
            </a:r>
            <a:r>
              <a:rPr sz="545" dirty="0">
                <a:latin typeface="Arial"/>
                <a:cs typeface="Arial"/>
              </a:rPr>
              <a:t>to you, check </a:t>
            </a:r>
            <a:r>
              <a:rPr sz="545" spc="-3" dirty="0">
                <a:latin typeface="Arial"/>
                <a:cs typeface="Arial"/>
              </a:rPr>
              <a:t>all of </a:t>
            </a:r>
            <a:r>
              <a:rPr sz="545" dirty="0">
                <a:latin typeface="Arial"/>
                <a:cs typeface="Arial"/>
              </a:rPr>
              <a:t>the following statements that </a:t>
            </a:r>
            <a:r>
              <a:rPr sz="545" spc="-3" dirty="0">
                <a:latin typeface="Arial"/>
                <a:cs typeface="Arial"/>
              </a:rPr>
              <a:t>apply </a:t>
            </a:r>
            <a:r>
              <a:rPr sz="545" dirty="0">
                <a:latin typeface="Arial"/>
                <a:cs typeface="Arial"/>
              </a:rPr>
              <a:t>to you. If </a:t>
            </a:r>
            <a:r>
              <a:rPr sz="545" spc="-3" dirty="0">
                <a:latin typeface="Arial"/>
                <a:cs typeface="Arial"/>
              </a:rPr>
              <a:t>none of </a:t>
            </a:r>
            <a:r>
              <a:rPr sz="545" dirty="0">
                <a:latin typeface="Arial"/>
                <a:cs typeface="Arial"/>
              </a:rPr>
              <a:t>these  situations </a:t>
            </a:r>
            <a:r>
              <a:rPr sz="545" spc="-3" dirty="0">
                <a:latin typeface="Arial"/>
                <a:cs typeface="Arial"/>
              </a:rPr>
              <a:t>apply </a:t>
            </a:r>
            <a:r>
              <a:rPr sz="545" dirty="0">
                <a:latin typeface="Arial"/>
                <a:cs typeface="Arial"/>
              </a:rPr>
              <a:t>to you, </a:t>
            </a:r>
            <a:r>
              <a:rPr sz="545" spc="-3" dirty="0">
                <a:latin typeface="Arial"/>
                <a:cs typeface="Arial"/>
              </a:rPr>
              <a:t>go directly </a:t>
            </a:r>
            <a:r>
              <a:rPr sz="545" dirty="0">
                <a:latin typeface="Arial"/>
                <a:cs typeface="Arial"/>
              </a:rPr>
              <a:t>to subsection G. If you </a:t>
            </a:r>
            <a:r>
              <a:rPr sz="545" spc="-3" dirty="0">
                <a:latin typeface="Arial"/>
                <a:cs typeface="Arial"/>
              </a:rPr>
              <a:t>are </a:t>
            </a:r>
            <a:r>
              <a:rPr sz="545" dirty="0">
                <a:latin typeface="Arial"/>
                <a:cs typeface="Arial"/>
              </a:rPr>
              <a:t>a </a:t>
            </a:r>
            <a:r>
              <a:rPr sz="545" spc="-3" dirty="0">
                <a:latin typeface="Arial"/>
                <a:cs typeface="Arial"/>
              </a:rPr>
              <a:t>Canadian </a:t>
            </a:r>
            <a:r>
              <a:rPr sz="545" dirty="0">
                <a:latin typeface="Arial"/>
                <a:cs typeface="Arial"/>
              </a:rPr>
              <a:t>citizen </a:t>
            </a:r>
            <a:r>
              <a:rPr sz="545" spc="-3" dirty="0">
                <a:latin typeface="Arial"/>
                <a:cs typeface="Arial"/>
              </a:rPr>
              <a:t>by birth, go </a:t>
            </a:r>
            <a:r>
              <a:rPr sz="545" dirty="0">
                <a:latin typeface="Arial"/>
                <a:cs typeface="Arial"/>
              </a:rPr>
              <a:t>to </a:t>
            </a:r>
            <a:r>
              <a:rPr sz="545" spc="-3" dirty="0">
                <a:latin typeface="Arial"/>
                <a:cs typeface="Arial"/>
              </a:rPr>
              <a:t>question </a:t>
            </a:r>
            <a:r>
              <a:rPr sz="545" dirty="0">
                <a:latin typeface="Arial"/>
                <a:cs typeface="Arial"/>
              </a:rPr>
              <a:t>2</a:t>
            </a:r>
            <a:r>
              <a:rPr sz="545" spc="-17" dirty="0">
                <a:latin typeface="Arial"/>
                <a:cs typeface="Arial"/>
              </a:rPr>
              <a:t> </a:t>
            </a:r>
            <a:r>
              <a:rPr sz="545" spc="-10" dirty="0">
                <a:latin typeface="Arial"/>
                <a:cs typeface="Arial"/>
              </a:rPr>
              <a:t>below.</a:t>
            </a:r>
            <a:endParaRPr sz="545" dirty="0">
              <a:latin typeface="Arial"/>
              <a:cs typeface="Arial"/>
            </a:endParaRPr>
          </a:p>
          <a:p>
            <a:pPr marL="192660" marR="177074" lvl="1" indent="-77064">
              <a:spcBef>
                <a:spcPts val="307"/>
              </a:spcBef>
              <a:buAutoNum type="arabicPeriod"/>
              <a:tabLst>
                <a:tab pos="193093" algn="l"/>
              </a:tabLst>
            </a:pPr>
            <a:r>
              <a:rPr sz="545" dirty="0">
                <a:latin typeface="Arial"/>
                <a:cs typeface="Arial"/>
              </a:rPr>
              <a:t>I </a:t>
            </a:r>
            <a:r>
              <a:rPr sz="545" spc="-3" dirty="0">
                <a:latin typeface="Arial"/>
                <a:cs typeface="Arial"/>
              </a:rPr>
              <a:t>am </a:t>
            </a:r>
            <a:r>
              <a:rPr sz="545" dirty="0">
                <a:latin typeface="Arial"/>
                <a:cs typeface="Arial"/>
              </a:rPr>
              <a:t>a </a:t>
            </a:r>
            <a:r>
              <a:rPr sz="545" spc="-3" dirty="0">
                <a:latin typeface="Arial"/>
                <a:cs typeface="Arial"/>
              </a:rPr>
              <a:t>naturalized Canadian </a:t>
            </a:r>
            <a:r>
              <a:rPr sz="545" dirty="0">
                <a:latin typeface="Arial"/>
                <a:cs typeface="Arial"/>
              </a:rPr>
              <a:t>citizen, a </a:t>
            </a:r>
            <a:r>
              <a:rPr sz="545" spc="-3" dirty="0">
                <a:latin typeface="Arial"/>
                <a:cs typeface="Arial"/>
              </a:rPr>
              <a:t>permanent resident, </a:t>
            </a:r>
            <a:r>
              <a:rPr sz="545" dirty="0">
                <a:latin typeface="Arial"/>
                <a:cs typeface="Arial"/>
              </a:rPr>
              <a:t>a </a:t>
            </a:r>
            <a:r>
              <a:rPr sz="545" spc="-3" dirty="0">
                <a:latin typeface="Arial"/>
                <a:cs typeface="Arial"/>
              </a:rPr>
              <a:t>refugee or </a:t>
            </a:r>
            <a:r>
              <a:rPr sz="545" dirty="0">
                <a:latin typeface="Arial"/>
                <a:cs typeface="Arial"/>
              </a:rPr>
              <a:t>a </a:t>
            </a:r>
            <a:r>
              <a:rPr sz="545" spc="-3" dirty="0">
                <a:latin typeface="Arial"/>
                <a:cs typeface="Arial"/>
              </a:rPr>
              <a:t>protected person, within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meaning of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i="1" dirty="0">
                <a:latin typeface="Arial"/>
                <a:cs typeface="Arial"/>
              </a:rPr>
              <a:t>Immigration </a:t>
            </a:r>
            <a:r>
              <a:rPr sz="545" i="1" spc="-3" dirty="0">
                <a:latin typeface="Arial"/>
                <a:cs typeface="Arial"/>
              </a:rPr>
              <a:t>and  Refugee </a:t>
            </a:r>
            <a:r>
              <a:rPr sz="545" i="1" dirty="0">
                <a:latin typeface="Arial"/>
                <a:cs typeface="Arial"/>
              </a:rPr>
              <a:t>Protection Act</a:t>
            </a:r>
            <a:r>
              <a:rPr sz="545" dirty="0">
                <a:latin typeface="Arial"/>
                <a:cs typeface="Arial"/>
              </a:rPr>
              <a:t>, </a:t>
            </a:r>
            <a:r>
              <a:rPr sz="545" spc="-3" dirty="0">
                <a:latin typeface="Arial"/>
                <a:cs typeface="Arial"/>
              </a:rPr>
              <a:t>and one of </a:t>
            </a:r>
            <a:r>
              <a:rPr sz="545" dirty="0">
                <a:latin typeface="Arial"/>
                <a:cs typeface="Arial"/>
              </a:rPr>
              <a:t>the following situations </a:t>
            </a:r>
            <a:r>
              <a:rPr sz="545" spc="-3" dirty="0">
                <a:latin typeface="Arial"/>
                <a:cs typeface="Arial"/>
              </a:rPr>
              <a:t>applies </a:t>
            </a:r>
            <a:r>
              <a:rPr sz="545" dirty="0">
                <a:latin typeface="Arial"/>
                <a:cs typeface="Arial"/>
              </a:rPr>
              <a:t>to</a:t>
            </a:r>
            <a:r>
              <a:rPr sz="545" spc="-24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me:</a:t>
            </a:r>
          </a:p>
          <a:p>
            <a:pPr marL="349385">
              <a:spcBef>
                <a:spcPts val="307"/>
              </a:spcBef>
            </a:pPr>
            <a:r>
              <a:rPr sz="545" spc="-3" dirty="0">
                <a:latin typeface="Arial"/>
                <a:cs typeface="Arial"/>
              </a:rPr>
              <a:t>Check if, </a:t>
            </a:r>
            <a:r>
              <a:rPr sz="545" dirty="0">
                <a:latin typeface="Arial"/>
                <a:cs typeface="Arial"/>
              </a:rPr>
              <a:t>your </a:t>
            </a:r>
            <a:r>
              <a:rPr sz="545" spc="-3" dirty="0">
                <a:latin typeface="Arial"/>
                <a:cs typeface="Arial"/>
              </a:rPr>
              <a:t>parents always lived outside Canada prior </a:t>
            </a:r>
            <a:r>
              <a:rPr sz="545" dirty="0">
                <a:latin typeface="Arial"/>
                <a:cs typeface="Arial"/>
              </a:rPr>
              <a:t>to January </a:t>
            </a:r>
            <a:r>
              <a:rPr sz="545" spc="-3" dirty="0">
                <a:latin typeface="Arial"/>
                <a:cs typeface="Arial"/>
              </a:rPr>
              <a:t>1,</a:t>
            </a:r>
            <a:r>
              <a:rPr sz="545" spc="-41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2020.</a:t>
            </a:r>
            <a:endParaRPr sz="545" dirty="0">
              <a:latin typeface="Arial"/>
              <a:cs typeface="Arial"/>
            </a:endParaRPr>
          </a:p>
          <a:p>
            <a:pPr>
              <a:spcBef>
                <a:spcPts val="27"/>
              </a:spcBef>
            </a:pPr>
            <a:endParaRPr sz="511" dirty="0">
              <a:latin typeface="Times New Roman"/>
              <a:cs typeface="Times New Roman"/>
            </a:endParaRPr>
          </a:p>
          <a:p>
            <a:pPr marL="349385"/>
            <a:r>
              <a:rPr sz="545" spc="-3" dirty="0">
                <a:latin typeface="Arial"/>
                <a:cs typeface="Arial"/>
              </a:rPr>
              <a:t>Check if, </a:t>
            </a:r>
            <a:r>
              <a:rPr sz="545" dirty="0">
                <a:latin typeface="Arial"/>
                <a:cs typeface="Arial"/>
              </a:rPr>
              <a:t>your spouse </a:t>
            </a:r>
            <a:r>
              <a:rPr sz="545" spc="-3" dirty="0">
                <a:latin typeface="Arial"/>
                <a:cs typeface="Arial"/>
              </a:rPr>
              <a:t>always lived outside Canada prior </a:t>
            </a:r>
            <a:r>
              <a:rPr sz="545" dirty="0">
                <a:latin typeface="Arial"/>
                <a:cs typeface="Arial"/>
              </a:rPr>
              <a:t>to January </a:t>
            </a:r>
            <a:r>
              <a:rPr sz="545" spc="-3" dirty="0">
                <a:latin typeface="Arial"/>
                <a:cs typeface="Arial"/>
              </a:rPr>
              <a:t>1,</a:t>
            </a:r>
            <a:r>
              <a:rPr sz="545" spc="-44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2020.</a:t>
            </a:r>
            <a:endParaRPr sz="545" dirty="0">
              <a:latin typeface="Arial"/>
              <a:cs typeface="Arial"/>
            </a:endParaRPr>
          </a:p>
          <a:p>
            <a:pPr>
              <a:spcBef>
                <a:spcPts val="24"/>
              </a:spcBef>
            </a:pPr>
            <a:endParaRPr sz="511" dirty="0">
              <a:latin typeface="Times New Roman"/>
              <a:cs typeface="Times New Roman"/>
            </a:endParaRPr>
          </a:p>
          <a:p>
            <a:pPr marL="192660" lvl="1" indent="-77064">
              <a:buAutoNum type="arabicPeriod" startAt="2"/>
              <a:tabLst>
                <a:tab pos="193093" algn="l"/>
              </a:tabLst>
            </a:pPr>
            <a:r>
              <a:rPr sz="545" dirty="0">
                <a:latin typeface="Arial"/>
                <a:cs typeface="Arial"/>
              </a:rPr>
              <a:t>I </a:t>
            </a:r>
            <a:r>
              <a:rPr sz="545" spc="-3" dirty="0">
                <a:latin typeface="Arial"/>
                <a:cs typeface="Arial"/>
              </a:rPr>
              <a:t>am </a:t>
            </a:r>
            <a:r>
              <a:rPr sz="545" dirty="0">
                <a:latin typeface="Arial"/>
                <a:cs typeface="Arial"/>
              </a:rPr>
              <a:t>single </a:t>
            </a:r>
            <a:r>
              <a:rPr sz="545" spc="-3" dirty="0">
                <a:latin typeface="Arial"/>
                <a:cs typeface="Arial"/>
              </a:rPr>
              <a:t>and one of </a:t>
            </a:r>
            <a:r>
              <a:rPr sz="545" dirty="0">
                <a:latin typeface="Arial"/>
                <a:cs typeface="Arial"/>
              </a:rPr>
              <a:t>the following situations </a:t>
            </a:r>
            <a:r>
              <a:rPr sz="545" spc="-3" dirty="0">
                <a:latin typeface="Arial"/>
                <a:cs typeface="Arial"/>
              </a:rPr>
              <a:t>applies </a:t>
            </a:r>
            <a:r>
              <a:rPr sz="545" dirty="0">
                <a:latin typeface="Arial"/>
                <a:cs typeface="Arial"/>
              </a:rPr>
              <a:t>to</a:t>
            </a:r>
            <a:r>
              <a:rPr sz="545" spc="-7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me:</a:t>
            </a:r>
          </a:p>
          <a:p>
            <a:pPr marL="349385" lvl="2" indent="-233789">
              <a:spcBef>
                <a:spcPts val="307"/>
              </a:spcBef>
              <a:buAutoNum type="arabicPeriod"/>
              <a:tabLst>
                <a:tab pos="349385" algn="l"/>
                <a:tab pos="349818" algn="l"/>
              </a:tabLst>
            </a:pPr>
            <a:r>
              <a:rPr sz="545" dirty="0">
                <a:latin typeface="Arial"/>
                <a:cs typeface="Arial"/>
              </a:rPr>
              <a:t>I </a:t>
            </a:r>
            <a:r>
              <a:rPr sz="545" spc="-3" dirty="0">
                <a:latin typeface="Arial"/>
                <a:cs typeface="Arial"/>
              </a:rPr>
              <a:t>have been placed in </a:t>
            </a:r>
            <a:r>
              <a:rPr sz="545" dirty="0">
                <a:latin typeface="Arial"/>
                <a:cs typeface="Arial"/>
              </a:rPr>
              <a:t>a foster</a:t>
            </a:r>
            <a:r>
              <a:rPr sz="545" spc="-7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home.</a:t>
            </a:r>
            <a:endParaRPr sz="545" dirty="0">
              <a:latin typeface="Arial"/>
              <a:cs typeface="Arial"/>
            </a:endParaRPr>
          </a:p>
          <a:p>
            <a:pPr lvl="2">
              <a:spcBef>
                <a:spcPts val="27"/>
              </a:spcBef>
              <a:buFont typeface="Arial"/>
              <a:buAutoNum type="arabicPeriod"/>
            </a:pPr>
            <a:endParaRPr sz="511" dirty="0">
              <a:latin typeface="Times New Roman"/>
              <a:cs typeface="Times New Roman"/>
            </a:endParaRPr>
          </a:p>
          <a:p>
            <a:pPr marL="349385" lvl="2" indent="-233789">
              <a:buAutoNum type="arabicPeriod"/>
              <a:tabLst>
                <a:tab pos="349385" algn="l"/>
                <a:tab pos="349818" algn="l"/>
              </a:tabLst>
            </a:pPr>
            <a:r>
              <a:rPr sz="545" spc="-3" dirty="0">
                <a:latin typeface="Arial"/>
                <a:cs typeface="Arial"/>
              </a:rPr>
              <a:t>My parents or my </a:t>
            </a:r>
            <a:r>
              <a:rPr sz="545" dirty="0">
                <a:latin typeface="Arial"/>
                <a:cs typeface="Arial"/>
              </a:rPr>
              <a:t>sponsor </a:t>
            </a:r>
            <a:r>
              <a:rPr sz="545" spc="-3" dirty="0">
                <a:latin typeface="Arial"/>
                <a:cs typeface="Arial"/>
              </a:rPr>
              <a:t>is living in </a:t>
            </a:r>
            <a:r>
              <a:rPr sz="545" dirty="0">
                <a:latin typeface="Arial"/>
                <a:cs typeface="Arial"/>
              </a:rPr>
              <a:t>a special care </a:t>
            </a:r>
            <a:r>
              <a:rPr sz="545" spc="-3" dirty="0">
                <a:latin typeface="Arial"/>
                <a:cs typeface="Arial"/>
              </a:rPr>
              <a:t>home. </a:t>
            </a:r>
            <a:r>
              <a:rPr sz="477" spc="-3" dirty="0">
                <a:latin typeface="Arial"/>
                <a:cs typeface="Arial"/>
              </a:rPr>
              <a:t>(See </a:t>
            </a:r>
            <a:r>
              <a:rPr sz="477" dirty="0">
                <a:latin typeface="Arial"/>
                <a:cs typeface="Arial"/>
              </a:rPr>
              <a:t>Guide, </a:t>
            </a:r>
            <a:r>
              <a:rPr sz="477" spc="-3" dirty="0">
                <a:latin typeface="Arial"/>
                <a:cs typeface="Arial"/>
              </a:rPr>
              <a:t>page</a:t>
            </a:r>
            <a:r>
              <a:rPr sz="477" spc="-17" dirty="0">
                <a:latin typeface="Arial"/>
                <a:cs typeface="Arial"/>
              </a:rPr>
              <a:t> </a:t>
            </a:r>
            <a:r>
              <a:rPr sz="477" spc="-14" dirty="0">
                <a:latin typeface="Arial"/>
                <a:cs typeface="Arial"/>
              </a:rPr>
              <a:t>11.)</a:t>
            </a:r>
            <a:endParaRPr sz="477" dirty="0">
              <a:latin typeface="Arial"/>
              <a:cs typeface="Arial"/>
            </a:endParaRPr>
          </a:p>
          <a:p>
            <a:pPr lvl="2">
              <a:spcBef>
                <a:spcPts val="24"/>
              </a:spcBef>
              <a:buFont typeface="Arial"/>
              <a:buAutoNum type="arabicPeriod"/>
            </a:pPr>
            <a:endParaRPr sz="511" dirty="0">
              <a:latin typeface="Times New Roman"/>
              <a:cs typeface="Times New Roman"/>
            </a:endParaRPr>
          </a:p>
          <a:p>
            <a:pPr marL="349385" lvl="2" indent="-233789">
              <a:buAutoNum type="arabicPeriod"/>
              <a:tabLst>
                <a:tab pos="349385" algn="l"/>
                <a:tab pos="349818" algn="l"/>
              </a:tabLst>
            </a:pPr>
            <a:r>
              <a:rPr sz="545" dirty="0">
                <a:latin typeface="Arial"/>
                <a:cs typeface="Arial"/>
              </a:rPr>
              <a:t>I </a:t>
            </a:r>
            <a:r>
              <a:rPr sz="545" spc="-3" dirty="0">
                <a:latin typeface="Arial"/>
                <a:cs typeface="Arial"/>
              </a:rPr>
              <a:t>have been placed in </a:t>
            </a:r>
            <a:r>
              <a:rPr sz="545" dirty="0">
                <a:latin typeface="Arial"/>
                <a:cs typeface="Arial"/>
              </a:rPr>
              <a:t>the custody </a:t>
            </a:r>
            <a:r>
              <a:rPr sz="545" spc="-3" dirty="0">
                <a:latin typeface="Arial"/>
                <a:cs typeface="Arial"/>
              </a:rPr>
              <a:t>of </a:t>
            </a:r>
            <a:r>
              <a:rPr sz="545" dirty="0">
                <a:latin typeface="Arial"/>
                <a:cs typeface="Arial"/>
              </a:rPr>
              <a:t>a</a:t>
            </a:r>
            <a:r>
              <a:rPr sz="545" spc="-7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guardian.</a:t>
            </a:r>
            <a:endParaRPr sz="545" dirty="0">
              <a:latin typeface="Arial"/>
              <a:cs typeface="Arial"/>
            </a:endParaRPr>
          </a:p>
          <a:p>
            <a:pPr lvl="2">
              <a:spcBef>
                <a:spcPts val="27"/>
              </a:spcBef>
              <a:buFont typeface="Arial"/>
              <a:buAutoNum type="arabicPeriod"/>
            </a:pPr>
            <a:endParaRPr sz="511" dirty="0">
              <a:latin typeface="Times New Roman"/>
              <a:cs typeface="Times New Roman"/>
            </a:endParaRPr>
          </a:p>
          <a:p>
            <a:pPr marL="349385" lvl="2" indent="-233789">
              <a:buAutoNum type="arabicPeriod"/>
              <a:tabLst>
                <a:tab pos="349385" algn="l"/>
                <a:tab pos="349818" algn="l"/>
              </a:tabLst>
            </a:pPr>
            <a:r>
              <a:rPr sz="545" spc="-3" dirty="0">
                <a:latin typeface="Arial"/>
                <a:cs typeface="Arial"/>
              </a:rPr>
              <a:t>My parents or my </a:t>
            </a:r>
            <a:r>
              <a:rPr sz="545" dirty="0">
                <a:latin typeface="Arial"/>
                <a:cs typeface="Arial"/>
              </a:rPr>
              <a:t>sponsor cannot </a:t>
            </a:r>
            <a:r>
              <a:rPr sz="545" spc="-3" dirty="0">
                <a:latin typeface="Arial"/>
                <a:cs typeface="Arial"/>
              </a:rPr>
              <a:t>be</a:t>
            </a:r>
            <a:r>
              <a:rPr sz="545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located.</a:t>
            </a:r>
            <a:endParaRPr sz="545" dirty="0">
              <a:latin typeface="Arial"/>
              <a:cs typeface="Arial"/>
            </a:endParaRPr>
          </a:p>
          <a:p>
            <a:pPr lvl="2">
              <a:spcBef>
                <a:spcPts val="24"/>
              </a:spcBef>
              <a:buFont typeface="Arial"/>
              <a:buAutoNum type="arabicPeriod"/>
            </a:pPr>
            <a:endParaRPr sz="511" dirty="0">
              <a:latin typeface="Times New Roman"/>
              <a:cs typeface="Times New Roman"/>
            </a:endParaRPr>
          </a:p>
          <a:p>
            <a:pPr marL="349385" lvl="2" indent="-233789">
              <a:buAutoNum type="arabicPeriod"/>
              <a:tabLst>
                <a:tab pos="349385" algn="l"/>
                <a:tab pos="349818" algn="l"/>
              </a:tabLst>
            </a:pPr>
            <a:r>
              <a:rPr sz="545" dirty="0">
                <a:latin typeface="Arial"/>
                <a:cs typeface="Arial"/>
              </a:rPr>
              <a:t>I </a:t>
            </a:r>
            <a:r>
              <a:rPr sz="545" spc="-3" dirty="0">
                <a:latin typeface="Arial"/>
                <a:cs typeface="Arial"/>
              </a:rPr>
              <a:t>am or will be living in </a:t>
            </a:r>
            <a:r>
              <a:rPr sz="545" dirty="0">
                <a:latin typeface="Arial"/>
                <a:cs typeface="Arial"/>
              </a:rPr>
              <a:t>a </a:t>
            </a:r>
            <a:r>
              <a:rPr sz="545" spc="-3" dirty="0">
                <a:latin typeface="Arial"/>
                <a:cs typeface="Arial"/>
              </a:rPr>
              <a:t>halfway house in 2020-2021. </a:t>
            </a:r>
            <a:r>
              <a:rPr sz="477" spc="-3" dirty="0">
                <a:latin typeface="Arial"/>
                <a:cs typeface="Arial"/>
              </a:rPr>
              <a:t>(See </a:t>
            </a:r>
            <a:r>
              <a:rPr sz="477" dirty="0">
                <a:latin typeface="Arial"/>
                <a:cs typeface="Arial"/>
              </a:rPr>
              <a:t>Guide, </a:t>
            </a:r>
            <a:r>
              <a:rPr sz="477" spc="-3" dirty="0">
                <a:latin typeface="Arial"/>
                <a:cs typeface="Arial"/>
              </a:rPr>
              <a:t>page</a:t>
            </a:r>
            <a:r>
              <a:rPr sz="477" spc="-17" dirty="0">
                <a:latin typeface="Arial"/>
                <a:cs typeface="Arial"/>
              </a:rPr>
              <a:t> </a:t>
            </a:r>
            <a:r>
              <a:rPr sz="477" spc="-14" dirty="0">
                <a:latin typeface="Arial"/>
                <a:cs typeface="Arial"/>
              </a:rPr>
              <a:t>11.)</a:t>
            </a:r>
            <a:endParaRPr sz="477" dirty="0">
              <a:latin typeface="Arial"/>
              <a:cs typeface="Arial"/>
            </a:endParaRPr>
          </a:p>
          <a:p>
            <a:pPr lvl="2">
              <a:spcBef>
                <a:spcPts val="27"/>
              </a:spcBef>
              <a:buFont typeface="Arial"/>
              <a:buAutoNum type="arabicPeriod"/>
            </a:pPr>
            <a:endParaRPr sz="511" dirty="0">
              <a:latin typeface="Times New Roman"/>
              <a:cs typeface="Times New Roman"/>
            </a:endParaRPr>
          </a:p>
          <a:p>
            <a:pPr marL="349385" lvl="2" indent="-233789">
              <a:buAutoNum type="arabicPeriod"/>
              <a:tabLst>
                <a:tab pos="349385" algn="l"/>
                <a:tab pos="349818" algn="l"/>
              </a:tabLst>
            </a:pPr>
            <a:r>
              <a:rPr sz="545" spc="-3" dirty="0">
                <a:latin typeface="Arial"/>
                <a:cs typeface="Arial"/>
              </a:rPr>
              <a:t>My </a:t>
            </a:r>
            <a:r>
              <a:rPr sz="545" dirty="0">
                <a:latin typeface="Arial"/>
                <a:cs typeface="Arial"/>
              </a:rPr>
              <a:t>family situation </a:t>
            </a:r>
            <a:r>
              <a:rPr sz="545" spc="-3" dirty="0">
                <a:latin typeface="Arial"/>
                <a:cs typeface="Arial"/>
              </a:rPr>
              <a:t>has deteriorated and </a:t>
            </a:r>
            <a:r>
              <a:rPr sz="545" dirty="0">
                <a:latin typeface="Arial"/>
                <a:cs typeface="Arial"/>
              </a:rPr>
              <a:t>confirmation </a:t>
            </a:r>
            <a:r>
              <a:rPr sz="545" spc="-3" dirty="0">
                <a:latin typeface="Arial"/>
                <a:cs typeface="Arial"/>
              </a:rPr>
              <a:t>of </a:t>
            </a:r>
            <a:r>
              <a:rPr sz="545" dirty="0">
                <a:latin typeface="Arial"/>
                <a:cs typeface="Arial"/>
              </a:rPr>
              <a:t>this situation </a:t>
            </a:r>
            <a:r>
              <a:rPr sz="545" spc="-3" dirty="0">
                <a:latin typeface="Arial"/>
                <a:cs typeface="Arial"/>
              </a:rPr>
              <a:t>has been provided by an authorized</a:t>
            </a:r>
            <a:r>
              <a:rPr sz="545" spc="-10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person.</a:t>
            </a:r>
            <a:endParaRPr sz="545" dirty="0">
              <a:latin typeface="Arial"/>
              <a:cs typeface="Arial"/>
            </a:endParaRPr>
          </a:p>
          <a:p>
            <a:pPr marL="349385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(See </a:t>
            </a:r>
            <a:r>
              <a:rPr sz="477" dirty="0">
                <a:latin typeface="Arial"/>
                <a:cs typeface="Arial"/>
              </a:rPr>
              <a:t>Guide, </a:t>
            </a:r>
            <a:r>
              <a:rPr sz="477" spc="-3" dirty="0">
                <a:latin typeface="Arial"/>
                <a:cs typeface="Arial"/>
              </a:rPr>
              <a:t>page </a:t>
            </a:r>
            <a:r>
              <a:rPr sz="477" spc="-14" dirty="0">
                <a:latin typeface="Arial"/>
                <a:cs typeface="Arial"/>
              </a:rPr>
              <a:t>11.)</a:t>
            </a:r>
            <a:endParaRPr sz="477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545" dirty="0">
              <a:latin typeface="Times New Roman"/>
              <a:cs typeface="Times New Roman"/>
            </a:endParaRPr>
          </a:p>
          <a:p>
            <a:pPr marL="349385" lvl="2" indent="-233789">
              <a:buAutoNum type="arabicPeriod" startAt="7"/>
              <a:tabLst>
                <a:tab pos="349385" algn="l"/>
                <a:tab pos="349818" algn="l"/>
              </a:tabLst>
            </a:pPr>
            <a:r>
              <a:rPr sz="545" dirty="0">
                <a:latin typeface="Arial"/>
                <a:cs typeface="Arial"/>
              </a:rPr>
              <a:t>I </a:t>
            </a:r>
            <a:r>
              <a:rPr sz="545" spc="-3" dirty="0">
                <a:latin typeface="Arial"/>
                <a:cs typeface="Arial"/>
              </a:rPr>
              <a:t>receive </a:t>
            </a:r>
            <a:r>
              <a:rPr sz="545" dirty="0">
                <a:latin typeface="Arial"/>
                <a:cs typeface="Arial"/>
              </a:rPr>
              <a:t>child support </a:t>
            </a:r>
            <a:r>
              <a:rPr sz="545" spc="-3" dirty="0">
                <a:latin typeface="Arial"/>
                <a:cs typeface="Arial"/>
              </a:rPr>
              <a:t>payments </a:t>
            </a:r>
            <a:r>
              <a:rPr sz="545" dirty="0">
                <a:latin typeface="Arial"/>
                <a:cs typeface="Arial"/>
              </a:rPr>
              <a:t>from </a:t>
            </a:r>
            <a:r>
              <a:rPr sz="545" spc="-3" dirty="0">
                <a:latin typeface="Arial"/>
                <a:cs typeface="Arial"/>
              </a:rPr>
              <a:t>my parents in accordance with </a:t>
            </a:r>
            <a:r>
              <a:rPr sz="545" dirty="0">
                <a:latin typeface="Arial"/>
                <a:cs typeface="Arial"/>
              </a:rPr>
              <a:t>a court</a:t>
            </a:r>
            <a:r>
              <a:rPr sz="545" spc="-3" dirty="0">
                <a:latin typeface="Arial"/>
                <a:cs typeface="Arial"/>
              </a:rPr>
              <a:t> judgment.</a:t>
            </a:r>
            <a:endParaRPr sz="545" dirty="0">
              <a:latin typeface="Arial"/>
              <a:cs typeface="Arial"/>
            </a:endParaRPr>
          </a:p>
          <a:p>
            <a:pPr lvl="2">
              <a:spcBef>
                <a:spcPts val="24"/>
              </a:spcBef>
              <a:buFont typeface="Arial"/>
              <a:buAutoNum type="arabicPeriod" startAt="7"/>
            </a:pPr>
            <a:endParaRPr sz="511" dirty="0">
              <a:latin typeface="Times New Roman"/>
              <a:cs typeface="Times New Roman"/>
            </a:endParaRPr>
          </a:p>
          <a:p>
            <a:pPr marL="349385" lvl="1" indent="-233789">
              <a:buAutoNum type="arabicPeriod" startAt="2"/>
              <a:tabLst>
                <a:tab pos="349385" algn="l"/>
                <a:tab pos="349818" algn="l"/>
              </a:tabLst>
            </a:pPr>
            <a:r>
              <a:rPr sz="545" spc="-3" dirty="0">
                <a:latin typeface="Arial"/>
                <a:cs typeface="Arial"/>
              </a:rPr>
              <a:t>My </a:t>
            </a:r>
            <a:r>
              <a:rPr sz="545" dirty="0">
                <a:latin typeface="Arial"/>
                <a:cs typeface="Arial"/>
              </a:rPr>
              <a:t>spouse cannot </a:t>
            </a:r>
            <a:r>
              <a:rPr sz="545" spc="-3" dirty="0">
                <a:latin typeface="Arial"/>
                <a:cs typeface="Arial"/>
              </a:rPr>
              <a:t>be located.</a:t>
            </a:r>
            <a:endParaRPr sz="545" dirty="0">
              <a:latin typeface="Arial"/>
              <a:cs typeface="Arial"/>
            </a:endParaRPr>
          </a:p>
          <a:p>
            <a:pPr>
              <a:spcBef>
                <a:spcPts val="10"/>
              </a:spcBef>
            </a:pPr>
            <a:endParaRPr sz="750" dirty="0">
              <a:latin typeface="Times New Roman"/>
              <a:cs typeface="Times New Roman"/>
            </a:endParaRPr>
          </a:p>
          <a:p>
            <a:pPr marL="115596"/>
            <a:r>
              <a:rPr sz="682" b="1" dirty="0">
                <a:solidFill>
                  <a:srgbClr val="006EB7"/>
                </a:solidFill>
                <a:latin typeface="Arial"/>
                <a:cs typeface="Arial"/>
              </a:rPr>
              <a:t>G. Student with a parental</a:t>
            </a:r>
            <a:r>
              <a:rPr sz="682" b="1" spc="-7" dirty="0">
                <a:solidFill>
                  <a:srgbClr val="006EB7"/>
                </a:solidFill>
                <a:latin typeface="Arial"/>
                <a:cs typeface="Arial"/>
              </a:rPr>
              <a:t> </a:t>
            </a: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contribution</a:t>
            </a:r>
            <a:endParaRPr sz="682" dirty="0">
              <a:latin typeface="Arial"/>
              <a:cs typeface="Arial"/>
            </a:endParaRPr>
          </a:p>
          <a:p>
            <a:pPr marL="115596" marR="206081">
              <a:spcBef>
                <a:spcPts val="279"/>
              </a:spcBef>
            </a:pPr>
            <a:r>
              <a:rPr sz="545" dirty="0">
                <a:latin typeface="Arial"/>
                <a:cs typeface="Arial"/>
              </a:rPr>
              <a:t>If you </a:t>
            </a:r>
            <a:r>
              <a:rPr sz="545" spc="-3" dirty="0">
                <a:latin typeface="Arial"/>
                <a:cs typeface="Arial"/>
              </a:rPr>
              <a:t>are </a:t>
            </a:r>
            <a:r>
              <a:rPr sz="545" dirty="0">
                <a:latin typeface="Arial"/>
                <a:cs typeface="Arial"/>
              </a:rPr>
              <a:t>single </a:t>
            </a:r>
            <a:r>
              <a:rPr sz="545" spc="-3" dirty="0">
                <a:latin typeface="Arial"/>
                <a:cs typeface="Arial"/>
              </a:rPr>
              <a:t>and none of </a:t>
            </a:r>
            <a:r>
              <a:rPr sz="545" dirty="0">
                <a:latin typeface="Arial"/>
                <a:cs typeface="Arial"/>
              </a:rPr>
              <a:t>the statements </a:t>
            </a:r>
            <a:r>
              <a:rPr sz="545" spc="-3" dirty="0">
                <a:latin typeface="Arial"/>
                <a:cs typeface="Arial"/>
              </a:rPr>
              <a:t>in </a:t>
            </a:r>
            <a:r>
              <a:rPr sz="545" dirty="0">
                <a:latin typeface="Arial"/>
                <a:cs typeface="Arial"/>
              </a:rPr>
              <a:t>subsections </a:t>
            </a:r>
            <a:r>
              <a:rPr sz="545" spc="-3" dirty="0">
                <a:latin typeface="Arial"/>
                <a:cs typeface="Arial"/>
              </a:rPr>
              <a:t>C, D, </a:t>
            </a:r>
            <a:r>
              <a:rPr sz="545" dirty="0">
                <a:latin typeface="Arial"/>
                <a:cs typeface="Arial"/>
              </a:rPr>
              <a:t>E </a:t>
            </a:r>
            <a:r>
              <a:rPr sz="545" spc="-3" dirty="0">
                <a:latin typeface="Arial"/>
                <a:cs typeface="Arial"/>
              </a:rPr>
              <a:t>and </a:t>
            </a:r>
            <a:r>
              <a:rPr sz="545" dirty="0">
                <a:latin typeface="Arial"/>
                <a:cs typeface="Arial"/>
              </a:rPr>
              <a:t>F </a:t>
            </a:r>
            <a:r>
              <a:rPr sz="545" spc="-3" dirty="0">
                <a:latin typeface="Arial"/>
                <a:cs typeface="Arial"/>
              </a:rPr>
              <a:t>apply </a:t>
            </a:r>
            <a:r>
              <a:rPr sz="545" dirty="0">
                <a:latin typeface="Arial"/>
                <a:cs typeface="Arial"/>
              </a:rPr>
              <a:t>to you, you </a:t>
            </a:r>
            <a:r>
              <a:rPr sz="545" spc="-3" dirty="0">
                <a:latin typeface="Arial"/>
                <a:cs typeface="Arial"/>
              </a:rPr>
              <a:t>will be </a:t>
            </a:r>
            <a:r>
              <a:rPr sz="545" dirty="0">
                <a:latin typeface="Arial"/>
                <a:cs typeface="Arial"/>
              </a:rPr>
              <a:t>considered a student </a:t>
            </a:r>
            <a:r>
              <a:rPr sz="545" spc="-3" dirty="0">
                <a:latin typeface="Arial"/>
                <a:cs typeface="Arial"/>
              </a:rPr>
              <a:t>with </a:t>
            </a:r>
            <a:r>
              <a:rPr sz="545" dirty="0">
                <a:latin typeface="Arial"/>
                <a:cs typeface="Arial"/>
              </a:rPr>
              <a:t>a </a:t>
            </a:r>
            <a:r>
              <a:rPr sz="545" spc="-3" dirty="0">
                <a:latin typeface="Arial"/>
                <a:cs typeface="Arial"/>
              </a:rPr>
              <a:t>parental  </a:t>
            </a:r>
            <a:r>
              <a:rPr sz="545" dirty="0">
                <a:latin typeface="Arial"/>
                <a:cs typeface="Arial"/>
              </a:rPr>
              <a:t>contribution. </a:t>
            </a:r>
            <a:r>
              <a:rPr sz="545" spc="-7" dirty="0">
                <a:latin typeface="Arial"/>
                <a:cs typeface="Arial"/>
              </a:rPr>
              <a:t>Similarly, </a:t>
            </a:r>
            <a:r>
              <a:rPr sz="545" spc="-3" dirty="0">
                <a:latin typeface="Arial"/>
                <a:cs typeface="Arial"/>
              </a:rPr>
              <a:t>in </a:t>
            </a:r>
            <a:r>
              <a:rPr sz="545" dirty="0">
                <a:latin typeface="Arial"/>
                <a:cs typeface="Arial"/>
              </a:rPr>
              <a:t>subsection </a:t>
            </a:r>
            <a:r>
              <a:rPr sz="545" spc="-17" dirty="0">
                <a:latin typeface="Arial"/>
                <a:cs typeface="Arial"/>
              </a:rPr>
              <a:t>F.2, </a:t>
            </a:r>
            <a:r>
              <a:rPr sz="545" spc="-3" dirty="0">
                <a:latin typeface="Arial"/>
                <a:cs typeface="Arial"/>
              </a:rPr>
              <a:t>if </a:t>
            </a:r>
            <a:r>
              <a:rPr sz="545" dirty="0">
                <a:latin typeface="Arial"/>
                <a:cs typeface="Arial"/>
              </a:rPr>
              <a:t>you checked </a:t>
            </a:r>
            <a:r>
              <a:rPr sz="545" spc="-3" dirty="0">
                <a:latin typeface="Arial"/>
                <a:cs typeface="Arial"/>
              </a:rPr>
              <a:t>box 2.2, 2.5 or 2.6, </a:t>
            </a:r>
            <a:r>
              <a:rPr sz="545" dirty="0">
                <a:latin typeface="Arial"/>
                <a:cs typeface="Arial"/>
              </a:rPr>
              <a:t>you </a:t>
            </a:r>
            <a:r>
              <a:rPr sz="545" spc="-3" dirty="0">
                <a:latin typeface="Arial"/>
                <a:cs typeface="Arial"/>
              </a:rPr>
              <a:t>will be </a:t>
            </a:r>
            <a:r>
              <a:rPr sz="545" dirty="0">
                <a:latin typeface="Arial"/>
                <a:cs typeface="Arial"/>
              </a:rPr>
              <a:t>considered a student </a:t>
            </a:r>
            <a:r>
              <a:rPr sz="545" spc="-3" dirty="0">
                <a:latin typeface="Arial"/>
                <a:cs typeface="Arial"/>
              </a:rPr>
              <a:t>with </a:t>
            </a:r>
            <a:r>
              <a:rPr sz="545" dirty="0">
                <a:latin typeface="Arial"/>
                <a:cs typeface="Arial"/>
              </a:rPr>
              <a:t>a </a:t>
            </a:r>
            <a:r>
              <a:rPr sz="545" spc="-3" dirty="0">
                <a:latin typeface="Arial"/>
                <a:cs typeface="Arial"/>
              </a:rPr>
              <a:t>parental</a:t>
            </a:r>
            <a:r>
              <a:rPr sz="545" spc="17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contribution.</a:t>
            </a:r>
          </a:p>
          <a:p>
            <a:pPr marL="115596" marR="3464">
              <a:spcBef>
                <a:spcPts val="307"/>
              </a:spcBef>
            </a:pPr>
            <a:r>
              <a:rPr sz="545" spc="-20" dirty="0">
                <a:latin typeface="Arial"/>
                <a:cs typeface="Arial"/>
              </a:rPr>
              <a:t>You </a:t>
            </a:r>
            <a:r>
              <a:rPr sz="545" spc="-3" dirty="0">
                <a:latin typeface="Arial"/>
                <a:cs typeface="Arial"/>
              </a:rPr>
              <a:t>must </a:t>
            </a:r>
            <a:r>
              <a:rPr sz="545" dirty="0">
                <a:latin typeface="Arial"/>
                <a:cs typeface="Arial"/>
              </a:rPr>
              <a:t>therefore </a:t>
            </a:r>
            <a:r>
              <a:rPr sz="545" spc="-3" dirty="0">
                <a:latin typeface="Arial"/>
                <a:cs typeface="Arial"/>
              </a:rPr>
              <a:t>have </a:t>
            </a:r>
            <a:r>
              <a:rPr sz="545" dirty="0">
                <a:latin typeface="Arial"/>
                <a:cs typeface="Arial"/>
              </a:rPr>
              <a:t>the forms for </a:t>
            </a:r>
            <a:r>
              <a:rPr sz="545" spc="-3" dirty="0">
                <a:latin typeface="Arial"/>
                <a:cs typeface="Arial"/>
              </a:rPr>
              <a:t>parents </a:t>
            </a:r>
            <a:r>
              <a:rPr sz="545" dirty="0">
                <a:latin typeface="Arial"/>
                <a:cs typeface="Arial"/>
              </a:rPr>
              <a:t>filled </a:t>
            </a:r>
            <a:r>
              <a:rPr sz="545" spc="-3" dirty="0">
                <a:latin typeface="Arial"/>
                <a:cs typeface="Arial"/>
              </a:rPr>
              <a:t>out: </a:t>
            </a:r>
            <a:r>
              <a:rPr sz="545" i="1" spc="-3" dirty="0">
                <a:latin typeface="Arial"/>
                <a:cs typeface="Arial"/>
              </a:rPr>
              <a:t>2020-2021 Declaration of </a:t>
            </a:r>
            <a:r>
              <a:rPr sz="545" i="1" dirty="0">
                <a:latin typeface="Arial"/>
                <a:cs typeface="Arial"/>
              </a:rPr>
              <a:t>Father </a:t>
            </a:r>
            <a:r>
              <a:rPr sz="545" i="1" spc="-3" dirty="0">
                <a:latin typeface="Arial"/>
                <a:cs typeface="Arial"/>
              </a:rPr>
              <a:t>or </a:t>
            </a:r>
            <a:r>
              <a:rPr sz="545" i="1" dirty="0">
                <a:latin typeface="Arial"/>
                <a:cs typeface="Arial"/>
              </a:rPr>
              <a:t>sponsor </a:t>
            </a:r>
            <a:r>
              <a:rPr sz="545" dirty="0">
                <a:latin typeface="Arial"/>
                <a:cs typeface="Arial"/>
              </a:rPr>
              <a:t>form; </a:t>
            </a:r>
            <a:r>
              <a:rPr sz="545" i="1" spc="-3" dirty="0">
                <a:latin typeface="Arial"/>
                <a:cs typeface="Arial"/>
              </a:rPr>
              <a:t>2020-2021 Declaration of Mother or  </a:t>
            </a:r>
            <a:r>
              <a:rPr sz="545" i="1" dirty="0">
                <a:latin typeface="Arial"/>
                <a:cs typeface="Arial"/>
              </a:rPr>
              <a:t>sponsor </a:t>
            </a:r>
            <a:r>
              <a:rPr sz="545" dirty="0">
                <a:latin typeface="Arial"/>
                <a:cs typeface="Arial"/>
              </a:rPr>
              <a:t>form. </a:t>
            </a:r>
            <a:r>
              <a:rPr sz="545" spc="-3" dirty="0">
                <a:latin typeface="Arial"/>
                <a:cs typeface="Arial"/>
              </a:rPr>
              <a:t>Check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box </a:t>
            </a:r>
            <a:r>
              <a:rPr sz="545" dirty="0">
                <a:latin typeface="Arial"/>
                <a:cs typeface="Arial"/>
              </a:rPr>
              <a:t>that </a:t>
            </a:r>
            <a:r>
              <a:rPr sz="545" spc="-3" dirty="0">
                <a:latin typeface="Arial"/>
                <a:cs typeface="Arial"/>
              </a:rPr>
              <a:t>applies </a:t>
            </a:r>
            <a:r>
              <a:rPr sz="545" dirty="0">
                <a:latin typeface="Arial"/>
                <a:cs typeface="Arial"/>
              </a:rPr>
              <a:t>to your situation </a:t>
            </a:r>
            <a:r>
              <a:rPr sz="545" spc="-3" dirty="0">
                <a:latin typeface="Arial"/>
                <a:cs typeface="Arial"/>
              </a:rPr>
              <a:t>and have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appropriate </a:t>
            </a:r>
            <a:r>
              <a:rPr sz="545" dirty="0">
                <a:latin typeface="Arial"/>
                <a:cs typeface="Arial"/>
              </a:rPr>
              <a:t>form(s) filled</a:t>
            </a:r>
            <a:r>
              <a:rPr sz="545" spc="-10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out.</a:t>
            </a:r>
            <a:endParaRPr sz="545" dirty="0">
              <a:latin typeface="Arial"/>
              <a:cs typeface="Arial"/>
            </a:endParaRPr>
          </a:p>
          <a:p>
            <a:pPr marL="192660" indent="-77064">
              <a:spcBef>
                <a:spcPts val="307"/>
              </a:spcBef>
              <a:buAutoNum type="arabicPeriod"/>
              <a:tabLst>
                <a:tab pos="193093" algn="l"/>
              </a:tabLst>
            </a:pPr>
            <a:r>
              <a:rPr sz="545" dirty="0">
                <a:latin typeface="Arial"/>
                <a:cs typeface="Arial"/>
              </a:rPr>
              <a:t>If your </a:t>
            </a:r>
            <a:r>
              <a:rPr sz="545" spc="-3" dirty="0">
                <a:latin typeface="Arial"/>
                <a:cs typeface="Arial"/>
              </a:rPr>
              <a:t>parents are living together, </a:t>
            </a:r>
            <a:r>
              <a:rPr sz="545" dirty="0">
                <a:latin typeface="Arial"/>
                <a:cs typeface="Arial"/>
              </a:rPr>
              <a:t>check this </a:t>
            </a:r>
            <a:r>
              <a:rPr sz="545" spc="-3" dirty="0">
                <a:latin typeface="Arial"/>
                <a:cs typeface="Arial"/>
              </a:rPr>
              <a:t>box.</a:t>
            </a:r>
            <a:endParaRPr sz="545" dirty="0">
              <a:latin typeface="Arial"/>
              <a:cs typeface="Arial"/>
            </a:endParaRPr>
          </a:p>
          <a:p>
            <a:pPr marL="192660" marR="32904"/>
            <a:r>
              <a:rPr sz="545" b="1" spc="-3" dirty="0">
                <a:latin typeface="Arial"/>
                <a:cs typeface="Arial"/>
              </a:rPr>
              <a:t>(Have </a:t>
            </a:r>
            <a:r>
              <a:rPr sz="545" b="1" dirty="0">
                <a:latin typeface="Arial"/>
                <a:cs typeface="Arial"/>
              </a:rPr>
              <a:t>both </a:t>
            </a:r>
            <a:r>
              <a:rPr sz="545" b="1" spc="-3" dirty="0">
                <a:latin typeface="Arial"/>
                <a:cs typeface="Arial"/>
              </a:rPr>
              <a:t>your </a:t>
            </a:r>
            <a:r>
              <a:rPr sz="545" b="1" dirty="0">
                <a:latin typeface="Arial"/>
                <a:cs typeface="Arial"/>
              </a:rPr>
              <a:t>parents fill out </a:t>
            </a:r>
            <a:r>
              <a:rPr sz="545" b="1" spc="-3" dirty="0">
                <a:latin typeface="Arial"/>
                <a:cs typeface="Arial"/>
              </a:rPr>
              <a:t>the appropriate </a:t>
            </a:r>
            <a:r>
              <a:rPr sz="545" b="1" dirty="0">
                <a:latin typeface="Arial"/>
                <a:cs typeface="Arial"/>
              </a:rPr>
              <a:t>forms: </a:t>
            </a:r>
            <a:r>
              <a:rPr sz="545" b="1" i="1" spc="-3" dirty="0">
                <a:latin typeface="Arial"/>
                <a:cs typeface="Arial"/>
              </a:rPr>
              <a:t>2020-2021 Declaration </a:t>
            </a:r>
            <a:r>
              <a:rPr sz="545" b="1" i="1" dirty="0">
                <a:latin typeface="Arial"/>
                <a:cs typeface="Arial"/>
              </a:rPr>
              <a:t>of Father or </a:t>
            </a:r>
            <a:r>
              <a:rPr sz="545" b="1" i="1" spc="-3" dirty="0">
                <a:latin typeface="Arial"/>
                <a:cs typeface="Arial"/>
              </a:rPr>
              <a:t>sponsor </a:t>
            </a:r>
            <a:r>
              <a:rPr sz="545" b="1" i="1" dirty="0">
                <a:latin typeface="Arial"/>
                <a:cs typeface="Arial"/>
              </a:rPr>
              <a:t>form; </a:t>
            </a:r>
            <a:r>
              <a:rPr sz="545" b="1" i="1" spc="-3" dirty="0">
                <a:latin typeface="Arial"/>
                <a:cs typeface="Arial"/>
              </a:rPr>
              <a:t>2020-2021 Declaration </a:t>
            </a:r>
            <a:r>
              <a:rPr sz="545" b="1" i="1" dirty="0">
                <a:latin typeface="Arial"/>
                <a:cs typeface="Arial"/>
              </a:rPr>
              <a:t>of  </a:t>
            </a:r>
            <a:r>
              <a:rPr sz="545" b="1" i="1" spc="-3" dirty="0">
                <a:latin typeface="Arial"/>
                <a:cs typeface="Arial"/>
              </a:rPr>
              <a:t>Mother </a:t>
            </a:r>
            <a:r>
              <a:rPr sz="545" b="1" i="1" dirty="0">
                <a:latin typeface="Arial"/>
                <a:cs typeface="Arial"/>
              </a:rPr>
              <a:t>or </a:t>
            </a:r>
            <a:r>
              <a:rPr sz="545" b="1" i="1" spc="-3" dirty="0">
                <a:latin typeface="Arial"/>
                <a:cs typeface="Arial"/>
              </a:rPr>
              <a:t>sponsor</a:t>
            </a:r>
            <a:r>
              <a:rPr sz="545" b="1" i="1" dirty="0">
                <a:latin typeface="Arial"/>
                <a:cs typeface="Arial"/>
              </a:rPr>
              <a:t> </a:t>
            </a:r>
            <a:r>
              <a:rPr sz="545" b="1" dirty="0">
                <a:latin typeface="Arial"/>
                <a:cs typeface="Arial"/>
              </a:rPr>
              <a:t>form.)</a:t>
            </a:r>
            <a:endParaRPr sz="545" dirty="0">
              <a:latin typeface="Arial"/>
              <a:cs typeface="Arial"/>
            </a:endParaRPr>
          </a:p>
          <a:p>
            <a:pPr marL="192660" marR="147634" indent="-77064">
              <a:spcBef>
                <a:spcPts val="307"/>
              </a:spcBef>
              <a:buAutoNum type="arabicPeriod" startAt="2"/>
              <a:tabLst>
                <a:tab pos="193093" algn="l"/>
              </a:tabLst>
            </a:pPr>
            <a:r>
              <a:rPr sz="545" dirty="0">
                <a:latin typeface="Arial"/>
                <a:cs typeface="Arial"/>
              </a:rPr>
              <a:t>If your </a:t>
            </a:r>
            <a:r>
              <a:rPr sz="545" spc="-3" dirty="0">
                <a:latin typeface="Arial"/>
                <a:cs typeface="Arial"/>
              </a:rPr>
              <a:t>parents are divorced, legally </a:t>
            </a:r>
            <a:r>
              <a:rPr sz="545" dirty="0">
                <a:latin typeface="Arial"/>
                <a:cs typeface="Arial"/>
              </a:rPr>
              <a:t>separated </a:t>
            </a:r>
            <a:r>
              <a:rPr sz="545" spc="-3" dirty="0">
                <a:latin typeface="Arial"/>
                <a:cs typeface="Arial"/>
              </a:rPr>
              <a:t>or de </a:t>
            </a:r>
            <a:r>
              <a:rPr sz="545" dirty="0">
                <a:latin typeface="Arial"/>
                <a:cs typeface="Arial"/>
              </a:rPr>
              <a:t>facto separated, </a:t>
            </a:r>
            <a:r>
              <a:rPr sz="545" spc="-3" dirty="0">
                <a:latin typeface="Arial"/>
                <a:cs typeface="Arial"/>
              </a:rPr>
              <a:t>or if one of </a:t>
            </a:r>
            <a:r>
              <a:rPr sz="545" dirty="0">
                <a:latin typeface="Arial"/>
                <a:cs typeface="Arial"/>
              </a:rPr>
              <a:t>your </a:t>
            </a:r>
            <a:r>
              <a:rPr sz="545" spc="-3" dirty="0">
                <a:latin typeface="Arial"/>
                <a:cs typeface="Arial"/>
              </a:rPr>
              <a:t>parents is deceased, indicate with whom </a:t>
            </a:r>
            <a:r>
              <a:rPr sz="545" dirty="0">
                <a:latin typeface="Arial"/>
                <a:cs typeface="Arial"/>
              </a:rPr>
              <a:t>you </a:t>
            </a:r>
            <a:r>
              <a:rPr sz="545" spc="-3" dirty="0">
                <a:latin typeface="Arial"/>
                <a:cs typeface="Arial"/>
              </a:rPr>
              <a:t>now  reside or last </a:t>
            </a:r>
            <a:r>
              <a:rPr sz="545" dirty="0">
                <a:latin typeface="Arial"/>
                <a:cs typeface="Arial"/>
              </a:rPr>
              <a:t>resided.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599688" y="5272176"/>
            <a:ext cx="411307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spc="-17" dirty="0">
                <a:latin typeface="Arial"/>
                <a:cs typeface="Arial"/>
              </a:rPr>
              <a:t>Your</a:t>
            </a:r>
            <a:r>
              <a:rPr sz="545" spc="-41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mother:</a:t>
            </a:r>
            <a:endParaRPr sz="545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00948" y="5316161"/>
            <a:ext cx="2670897" cy="25430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413028">
              <a:spcBef>
                <a:spcPts val="375"/>
              </a:spcBef>
              <a:tabLst>
                <a:tab pos="2334429" algn="l"/>
              </a:tabLst>
            </a:pPr>
            <a:r>
              <a:rPr sz="545" spc="-3" dirty="0">
                <a:latin typeface="Arial"/>
                <a:cs typeface="Arial"/>
              </a:rPr>
              <a:t>Last name	</a:t>
            </a:r>
            <a:r>
              <a:rPr sz="545" dirty="0">
                <a:latin typeface="Arial"/>
                <a:cs typeface="Arial"/>
              </a:rPr>
              <a:t>First</a:t>
            </a:r>
            <a:r>
              <a:rPr sz="545" spc="-44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name</a:t>
            </a:r>
            <a:endParaRPr sz="545">
              <a:latin typeface="Arial"/>
              <a:cs typeface="Arial"/>
            </a:endParaRPr>
          </a:p>
          <a:p>
            <a:pPr marL="8659">
              <a:spcBef>
                <a:spcPts val="327"/>
              </a:spcBef>
            </a:pPr>
            <a:r>
              <a:rPr sz="545" b="1" spc="-3" dirty="0">
                <a:latin typeface="Arial"/>
                <a:cs typeface="Arial"/>
              </a:rPr>
              <a:t>(Have </a:t>
            </a:r>
            <a:r>
              <a:rPr sz="545" b="1" dirty="0">
                <a:latin typeface="Arial"/>
                <a:cs typeface="Arial"/>
              </a:rPr>
              <a:t>her fill out </a:t>
            </a:r>
            <a:r>
              <a:rPr sz="545" b="1" spc="-3" dirty="0">
                <a:latin typeface="Arial"/>
                <a:cs typeface="Arial"/>
              </a:rPr>
              <a:t>the </a:t>
            </a:r>
            <a:r>
              <a:rPr sz="545" b="1" i="1" spc="-3" dirty="0">
                <a:latin typeface="Arial"/>
                <a:cs typeface="Arial"/>
              </a:rPr>
              <a:t>2020-2021 Declaration </a:t>
            </a:r>
            <a:r>
              <a:rPr sz="545" b="1" i="1" dirty="0">
                <a:latin typeface="Arial"/>
                <a:cs typeface="Arial"/>
              </a:rPr>
              <a:t>of </a:t>
            </a:r>
            <a:r>
              <a:rPr sz="545" b="1" i="1" spc="-3" dirty="0">
                <a:latin typeface="Arial"/>
                <a:cs typeface="Arial"/>
              </a:rPr>
              <a:t>Mother </a:t>
            </a:r>
            <a:r>
              <a:rPr sz="545" b="1" i="1" dirty="0">
                <a:latin typeface="Arial"/>
                <a:cs typeface="Arial"/>
              </a:rPr>
              <a:t>or </a:t>
            </a:r>
            <a:r>
              <a:rPr sz="545" b="1" i="1" spc="-3" dirty="0">
                <a:latin typeface="Arial"/>
                <a:cs typeface="Arial"/>
              </a:rPr>
              <a:t>sponsor</a:t>
            </a:r>
            <a:r>
              <a:rPr sz="545" b="1" i="1" spc="-14" dirty="0">
                <a:latin typeface="Arial"/>
                <a:cs typeface="Arial"/>
              </a:rPr>
              <a:t> </a:t>
            </a:r>
            <a:r>
              <a:rPr sz="545" b="1" dirty="0">
                <a:latin typeface="Arial"/>
                <a:cs typeface="Arial"/>
              </a:rPr>
              <a:t>form.)</a:t>
            </a:r>
            <a:endParaRPr sz="545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58515" y="5677421"/>
            <a:ext cx="4021282" cy="508560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249375">
              <a:spcBef>
                <a:spcPts val="68"/>
              </a:spcBef>
            </a:pPr>
            <a:r>
              <a:rPr sz="545" spc="-17" dirty="0">
                <a:latin typeface="Arial"/>
                <a:cs typeface="Arial"/>
              </a:rPr>
              <a:t>Your</a:t>
            </a:r>
            <a:r>
              <a:rPr sz="545" spc="-7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father:</a:t>
            </a:r>
            <a:endParaRPr sz="545">
              <a:latin typeface="Arial"/>
              <a:cs typeface="Arial"/>
            </a:endParaRPr>
          </a:p>
          <a:p>
            <a:pPr marL="655043">
              <a:tabLst>
                <a:tab pos="2576877" algn="l"/>
              </a:tabLst>
            </a:pPr>
            <a:r>
              <a:rPr sz="545" spc="-3" dirty="0">
                <a:latin typeface="Arial"/>
                <a:cs typeface="Arial"/>
              </a:rPr>
              <a:t>Last name	</a:t>
            </a:r>
            <a:r>
              <a:rPr sz="545" dirty="0">
                <a:latin typeface="Arial"/>
                <a:cs typeface="Arial"/>
              </a:rPr>
              <a:t>First</a:t>
            </a:r>
            <a:r>
              <a:rPr sz="545" spc="-3" dirty="0">
                <a:latin typeface="Arial"/>
                <a:cs typeface="Arial"/>
              </a:rPr>
              <a:t> name</a:t>
            </a:r>
            <a:endParaRPr sz="545">
              <a:latin typeface="Arial"/>
              <a:cs typeface="Arial"/>
            </a:endParaRPr>
          </a:p>
          <a:p>
            <a:pPr marL="250674">
              <a:spcBef>
                <a:spcPts val="327"/>
              </a:spcBef>
            </a:pPr>
            <a:r>
              <a:rPr sz="545" b="1" spc="-3" dirty="0">
                <a:latin typeface="Arial"/>
                <a:cs typeface="Arial"/>
              </a:rPr>
              <a:t>(Have </a:t>
            </a:r>
            <a:r>
              <a:rPr sz="545" b="1" dirty="0">
                <a:latin typeface="Arial"/>
                <a:cs typeface="Arial"/>
              </a:rPr>
              <a:t>him fill out </a:t>
            </a:r>
            <a:r>
              <a:rPr sz="545" b="1" spc="-3" dirty="0">
                <a:latin typeface="Arial"/>
                <a:cs typeface="Arial"/>
              </a:rPr>
              <a:t>the </a:t>
            </a:r>
            <a:r>
              <a:rPr sz="545" b="1" i="1" spc="-3" dirty="0">
                <a:latin typeface="Arial"/>
                <a:cs typeface="Arial"/>
              </a:rPr>
              <a:t>2020-2021 Declaration </a:t>
            </a:r>
            <a:r>
              <a:rPr sz="545" b="1" i="1" dirty="0">
                <a:latin typeface="Arial"/>
                <a:cs typeface="Arial"/>
              </a:rPr>
              <a:t>of Father or </a:t>
            </a:r>
            <a:r>
              <a:rPr sz="545" b="1" i="1" spc="-3" dirty="0">
                <a:latin typeface="Arial"/>
                <a:cs typeface="Arial"/>
              </a:rPr>
              <a:t>sponsor </a:t>
            </a:r>
            <a:r>
              <a:rPr sz="545" b="1" dirty="0">
                <a:latin typeface="Arial"/>
                <a:cs typeface="Arial"/>
              </a:rPr>
              <a:t>form.)</a:t>
            </a:r>
            <a:endParaRPr sz="545">
              <a:latin typeface="Arial"/>
              <a:cs typeface="Arial"/>
            </a:endParaRPr>
          </a:p>
          <a:p>
            <a:pPr>
              <a:spcBef>
                <a:spcPts val="20"/>
              </a:spcBef>
            </a:pPr>
            <a:endParaRPr sz="818">
              <a:latin typeface="Times New Roman"/>
              <a:cs typeface="Times New Roman"/>
            </a:endParaRPr>
          </a:p>
          <a:p>
            <a:pPr marL="8659"/>
            <a:r>
              <a:rPr sz="545" b="1" dirty="0">
                <a:latin typeface="Arial"/>
                <a:cs typeface="Arial"/>
              </a:rPr>
              <a:t>If </a:t>
            </a:r>
            <a:r>
              <a:rPr sz="545" b="1" spc="-3" dirty="0">
                <a:latin typeface="Arial"/>
                <a:cs typeface="Arial"/>
              </a:rPr>
              <a:t>you are </a:t>
            </a:r>
            <a:r>
              <a:rPr sz="545" b="1" dirty="0">
                <a:latin typeface="Arial"/>
                <a:cs typeface="Arial"/>
              </a:rPr>
              <a:t>a naturalized </a:t>
            </a:r>
            <a:r>
              <a:rPr sz="545" b="1" spc="-3" dirty="0">
                <a:latin typeface="Arial"/>
                <a:cs typeface="Arial"/>
              </a:rPr>
              <a:t>Canadian citizen, </a:t>
            </a:r>
            <a:r>
              <a:rPr sz="545" b="1" dirty="0">
                <a:latin typeface="Arial"/>
                <a:cs typeface="Arial"/>
              </a:rPr>
              <a:t>a permanent </a:t>
            </a:r>
            <a:r>
              <a:rPr sz="545" b="1" spc="-3" dirty="0">
                <a:latin typeface="Arial"/>
                <a:cs typeface="Arial"/>
              </a:rPr>
              <a:t>resident, </a:t>
            </a:r>
            <a:r>
              <a:rPr sz="545" b="1" dirty="0">
                <a:latin typeface="Arial"/>
                <a:cs typeface="Arial"/>
              </a:rPr>
              <a:t>a </a:t>
            </a:r>
            <a:r>
              <a:rPr sz="545" b="1" spc="-3" dirty="0">
                <a:latin typeface="Arial"/>
                <a:cs typeface="Arial"/>
              </a:rPr>
              <a:t>refugee </a:t>
            </a:r>
            <a:r>
              <a:rPr sz="545" b="1" dirty="0">
                <a:latin typeface="Arial"/>
                <a:cs typeface="Arial"/>
              </a:rPr>
              <a:t>or a protected person, </a:t>
            </a:r>
            <a:r>
              <a:rPr sz="545" b="1" spc="-3" dirty="0">
                <a:latin typeface="Arial"/>
                <a:cs typeface="Arial"/>
              </a:rPr>
              <a:t>see </a:t>
            </a:r>
            <a:r>
              <a:rPr sz="545" b="1" dirty="0">
                <a:latin typeface="Arial"/>
                <a:cs typeface="Arial"/>
              </a:rPr>
              <a:t>page </a:t>
            </a:r>
            <a:r>
              <a:rPr sz="545" b="1" spc="-17" dirty="0">
                <a:latin typeface="Arial"/>
                <a:cs typeface="Arial"/>
              </a:rPr>
              <a:t>11 </a:t>
            </a:r>
            <a:r>
              <a:rPr sz="545" b="1" dirty="0">
                <a:latin typeface="Arial"/>
                <a:cs typeface="Arial"/>
              </a:rPr>
              <a:t>of </a:t>
            </a:r>
            <a:r>
              <a:rPr sz="545" b="1" spc="-3" dirty="0">
                <a:latin typeface="Arial"/>
                <a:cs typeface="Arial"/>
              </a:rPr>
              <a:t>the</a:t>
            </a:r>
            <a:r>
              <a:rPr sz="545" b="1" spc="-37" dirty="0">
                <a:latin typeface="Arial"/>
                <a:cs typeface="Arial"/>
              </a:rPr>
              <a:t> </a:t>
            </a:r>
            <a:r>
              <a:rPr sz="545" b="1" dirty="0">
                <a:latin typeface="Arial"/>
                <a:cs typeface="Arial"/>
              </a:rPr>
              <a:t>Guide.</a:t>
            </a:r>
            <a:endParaRPr sz="545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489679" y="1067276"/>
            <a:ext cx="77932" cy="77932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114300"/>
                </a:moveTo>
                <a:lnTo>
                  <a:pt x="114300" y="114300"/>
                </a:lnTo>
                <a:lnTo>
                  <a:pt x="1143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" name="object 10"/>
          <p:cNvSpPr/>
          <p:nvPr/>
        </p:nvSpPr>
        <p:spPr>
          <a:xfrm>
            <a:off x="2489679" y="1309471"/>
            <a:ext cx="77932" cy="77932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114300"/>
                </a:moveTo>
                <a:lnTo>
                  <a:pt x="114300" y="114300"/>
                </a:lnTo>
                <a:lnTo>
                  <a:pt x="1143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" name="object 11"/>
          <p:cNvSpPr/>
          <p:nvPr/>
        </p:nvSpPr>
        <p:spPr>
          <a:xfrm>
            <a:off x="2489679" y="1472521"/>
            <a:ext cx="77932" cy="77932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114300"/>
                </a:moveTo>
                <a:lnTo>
                  <a:pt x="114300" y="114300"/>
                </a:lnTo>
                <a:lnTo>
                  <a:pt x="1143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" name="object 12"/>
          <p:cNvSpPr/>
          <p:nvPr/>
        </p:nvSpPr>
        <p:spPr>
          <a:xfrm>
            <a:off x="2489679" y="1631502"/>
            <a:ext cx="77932" cy="77932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114300"/>
                </a:moveTo>
                <a:lnTo>
                  <a:pt x="114300" y="114300"/>
                </a:lnTo>
                <a:lnTo>
                  <a:pt x="1143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" name="object 13"/>
          <p:cNvSpPr/>
          <p:nvPr/>
        </p:nvSpPr>
        <p:spPr>
          <a:xfrm>
            <a:off x="2490449" y="2375578"/>
            <a:ext cx="77932" cy="77932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114300"/>
                </a:moveTo>
                <a:lnTo>
                  <a:pt x="114300" y="114300"/>
                </a:lnTo>
                <a:lnTo>
                  <a:pt x="1143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" name="object 14"/>
          <p:cNvSpPr/>
          <p:nvPr/>
        </p:nvSpPr>
        <p:spPr>
          <a:xfrm>
            <a:off x="2490449" y="2537676"/>
            <a:ext cx="77932" cy="77932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114300"/>
                </a:moveTo>
                <a:lnTo>
                  <a:pt x="114300" y="114300"/>
                </a:lnTo>
                <a:lnTo>
                  <a:pt x="1143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" name="object 15"/>
          <p:cNvSpPr/>
          <p:nvPr/>
        </p:nvSpPr>
        <p:spPr>
          <a:xfrm>
            <a:off x="2490449" y="2822300"/>
            <a:ext cx="77932" cy="77932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114300"/>
                </a:moveTo>
                <a:lnTo>
                  <a:pt x="114300" y="114300"/>
                </a:lnTo>
                <a:lnTo>
                  <a:pt x="1143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" name="object 16"/>
          <p:cNvSpPr/>
          <p:nvPr/>
        </p:nvSpPr>
        <p:spPr>
          <a:xfrm>
            <a:off x="2490449" y="2981281"/>
            <a:ext cx="77932" cy="77932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114300"/>
                </a:moveTo>
                <a:lnTo>
                  <a:pt x="114300" y="114300"/>
                </a:lnTo>
                <a:lnTo>
                  <a:pt x="1143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" name="object 17"/>
          <p:cNvSpPr/>
          <p:nvPr/>
        </p:nvSpPr>
        <p:spPr>
          <a:xfrm>
            <a:off x="2490449" y="3143379"/>
            <a:ext cx="77932" cy="77932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114300"/>
                </a:moveTo>
                <a:lnTo>
                  <a:pt x="114300" y="114300"/>
                </a:lnTo>
                <a:lnTo>
                  <a:pt x="1143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" name="object 18"/>
          <p:cNvSpPr/>
          <p:nvPr/>
        </p:nvSpPr>
        <p:spPr>
          <a:xfrm>
            <a:off x="2490449" y="3303919"/>
            <a:ext cx="77932" cy="77932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114300"/>
                </a:moveTo>
                <a:lnTo>
                  <a:pt x="114300" y="114300"/>
                </a:lnTo>
                <a:lnTo>
                  <a:pt x="1143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" name="object 19"/>
          <p:cNvSpPr/>
          <p:nvPr/>
        </p:nvSpPr>
        <p:spPr>
          <a:xfrm>
            <a:off x="2490449" y="3464459"/>
            <a:ext cx="77932" cy="77932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114300"/>
                </a:moveTo>
                <a:lnTo>
                  <a:pt x="114300" y="114300"/>
                </a:lnTo>
                <a:lnTo>
                  <a:pt x="1143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" name="object 20"/>
          <p:cNvSpPr/>
          <p:nvPr/>
        </p:nvSpPr>
        <p:spPr>
          <a:xfrm>
            <a:off x="2490449" y="3626557"/>
            <a:ext cx="77932" cy="77932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114300"/>
                </a:moveTo>
                <a:lnTo>
                  <a:pt x="114300" y="114300"/>
                </a:lnTo>
                <a:lnTo>
                  <a:pt x="1143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" name="object 21"/>
          <p:cNvSpPr/>
          <p:nvPr/>
        </p:nvSpPr>
        <p:spPr>
          <a:xfrm>
            <a:off x="2490449" y="3872821"/>
            <a:ext cx="77932" cy="77932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114300"/>
                </a:moveTo>
                <a:lnTo>
                  <a:pt x="114300" y="114300"/>
                </a:lnTo>
                <a:lnTo>
                  <a:pt x="1143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" name="object 22"/>
          <p:cNvSpPr/>
          <p:nvPr/>
        </p:nvSpPr>
        <p:spPr>
          <a:xfrm>
            <a:off x="2490449" y="4031802"/>
            <a:ext cx="77932" cy="77932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114300"/>
                </a:moveTo>
                <a:lnTo>
                  <a:pt x="114300" y="114300"/>
                </a:lnTo>
                <a:lnTo>
                  <a:pt x="1143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" name="object 23"/>
          <p:cNvSpPr/>
          <p:nvPr/>
        </p:nvSpPr>
        <p:spPr>
          <a:xfrm>
            <a:off x="3984575" y="4776917"/>
            <a:ext cx="77932" cy="77932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114300"/>
                </a:moveTo>
                <a:lnTo>
                  <a:pt x="114300" y="114300"/>
                </a:lnTo>
                <a:lnTo>
                  <a:pt x="1143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" name="object 24"/>
          <p:cNvSpPr/>
          <p:nvPr/>
        </p:nvSpPr>
        <p:spPr>
          <a:xfrm>
            <a:off x="2490449" y="5272044"/>
            <a:ext cx="77932" cy="77932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114299"/>
                </a:moveTo>
                <a:lnTo>
                  <a:pt x="114300" y="114299"/>
                </a:lnTo>
                <a:lnTo>
                  <a:pt x="114300" y="0"/>
                </a:lnTo>
                <a:lnTo>
                  <a:pt x="0" y="0"/>
                </a:lnTo>
                <a:lnTo>
                  <a:pt x="0" y="11429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" name="object 25"/>
          <p:cNvSpPr/>
          <p:nvPr/>
        </p:nvSpPr>
        <p:spPr>
          <a:xfrm>
            <a:off x="2490449" y="5676787"/>
            <a:ext cx="77932" cy="77932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114300"/>
                </a:moveTo>
                <a:lnTo>
                  <a:pt x="114300" y="114300"/>
                </a:lnTo>
                <a:lnTo>
                  <a:pt x="1143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" name="object 26"/>
          <p:cNvSpPr/>
          <p:nvPr/>
        </p:nvSpPr>
        <p:spPr>
          <a:xfrm>
            <a:off x="6286534" y="960119"/>
            <a:ext cx="69273" cy="692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" name="object 27"/>
          <p:cNvSpPr/>
          <p:nvPr/>
        </p:nvSpPr>
        <p:spPr>
          <a:xfrm>
            <a:off x="4833850" y="1645920"/>
            <a:ext cx="69273" cy="6927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" name="object 28"/>
          <p:cNvSpPr/>
          <p:nvPr/>
        </p:nvSpPr>
        <p:spPr>
          <a:xfrm>
            <a:off x="4958542" y="2394065"/>
            <a:ext cx="69273" cy="6927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9" name="object 29"/>
          <p:cNvSpPr/>
          <p:nvPr/>
        </p:nvSpPr>
        <p:spPr>
          <a:xfrm>
            <a:off x="3754582" y="2833687"/>
            <a:ext cx="69273" cy="6927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0" name="object 30"/>
          <p:cNvSpPr/>
          <p:nvPr/>
        </p:nvSpPr>
        <p:spPr>
          <a:xfrm>
            <a:off x="4958542" y="2553046"/>
            <a:ext cx="69273" cy="6927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1" name="object 31"/>
          <p:cNvSpPr/>
          <p:nvPr/>
        </p:nvSpPr>
        <p:spPr>
          <a:xfrm>
            <a:off x="5027121" y="3000375"/>
            <a:ext cx="69273" cy="6927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2" name="object 32"/>
          <p:cNvSpPr/>
          <p:nvPr/>
        </p:nvSpPr>
        <p:spPr>
          <a:xfrm>
            <a:off x="4104409" y="3157796"/>
            <a:ext cx="69273" cy="6927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3" name="object 33"/>
          <p:cNvSpPr/>
          <p:nvPr/>
        </p:nvSpPr>
        <p:spPr>
          <a:xfrm>
            <a:off x="4017125" y="3313660"/>
            <a:ext cx="69273" cy="6927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4" name="object 34"/>
          <p:cNvSpPr/>
          <p:nvPr/>
        </p:nvSpPr>
        <p:spPr>
          <a:xfrm>
            <a:off x="4889962" y="3485111"/>
            <a:ext cx="69273" cy="6927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5" name="object 35"/>
          <p:cNvSpPr/>
          <p:nvPr/>
        </p:nvSpPr>
        <p:spPr>
          <a:xfrm>
            <a:off x="3222220" y="3725141"/>
            <a:ext cx="69273" cy="6927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6" name="object 36"/>
          <p:cNvSpPr/>
          <p:nvPr/>
        </p:nvSpPr>
        <p:spPr>
          <a:xfrm>
            <a:off x="3546416" y="4040678"/>
            <a:ext cx="69273" cy="6927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7" name="object 37"/>
          <p:cNvSpPr/>
          <p:nvPr/>
        </p:nvSpPr>
        <p:spPr>
          <a:xfrm>
            <a:off x="5295206" y="3881004"/>
            <a:ext cx="69273" cy="6927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8" name="object 38"/>
          <p:cNvSpPr txBox="1"/>
          <p:nvPr/>
        </p:nvSpPr>
        <p:spPr>
          <a:xfrm>
            <a:off x="2224718" y="237492"/>
            <a:ext cx="1166379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Permanent code </a:t>
            </a:r>
            <a:r>
              <a:rPr sz="477" spc="-3" dirty="0">
                <a:latin typeface="Arial"/>
                <a:cs typeface="Arial"/>
              </a:rPr>
              <a:t>assigned by </a:t>
            </a:r>
            <a:r>
              <a:rPr sz="477" dirty="0">
                <a:latin typeface="Arial"/>
                <a:cs typeface="Arial"/>
              </a:rPr>
              <a:t>the</a:t>
            </a:r>
            <a:r>
              <a:rPr sz="477" spc="-55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Ministère</a:t>
            </a:r>
            <a:endParaRPr sz="477">
              <a:latin typeface="Arial"/>
              <a:cs typeface="Arial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3483552" y="212909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0" name="object 40"/>
          <p:cNvSpPr/>
          <p:nvPr/>
        </p:nvSpPr>
        <p:spPr>
          <a:xfrm>
            <a:off x="3584864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1" name="object 41"/>
          <p:cNvSpPr/>
          <p:nvPr/>
        </p:nvSpPr>
        <p:spPr>
          <a:xfrm>
            <a:off x="3483552" y="309765"/>
            <a:ext cx="1213139" cy="0"/>
          </a:xfrm>
          <a:custGeom>
            <a:avLst/>
            <a:gdLst/>
            <a:ahLst/>
            <a:cxnLst/>
            <a:rect l="l" t="t" r="r" b="b"/>
            <a:pathLst>
              <a:path w="1779270">
                <a:moveTo>
                  <a:pt x="0" y="0"/>
                </a:moveTo>
                <a:lnTo>
                  <a:pt x="177927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2" name="object 42"/>
          <p:cNvSpPr/>
          <p:nvPr/>
        </p:nvSpPr>
        <p:spPr>
          <a:xfrm>
            <a:off x="3686174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3" name="object 43"/>
          <p:cNvSpPr/>
          <p:nvPr/>
        </p:nvSpPr>
        <p:spPr>
          <a:xfrm>
            <a:off x="3787486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4" name="object 44"/>
          <p:cNvSpPr/>
          <p:nvPr/>
        </p:nvSpPr>
        <p:spPr>
          <a:xfrm>
            <a:off x="3888798" y="212909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5" name="object 45"/>
          <p:cNvSpPr/>
          <p:nvPr/>
        </p:nvSpPr>
        <p:spPr>
          <a:xfrm>
            <a:off x="3990109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6" name="object 46"/>
          <p:cNvSpPr/>
          <p:nvPr/>
        </p:nvSpPr>
        <p:spPr>
          <a:xfrm>
            <a:off x="4091420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7" name="object 47"/>
          <p:cNvSpPr/>
          <p:nvPr/>
        </p:nvSpPr>
        <p:spPr>
          <a:xfrm>
            <a:off x="4192732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8" name="object 48"/>
          <p:cNvSpPr/>
          <p:nvPr/>
        </p:nvSpPr>
        <p:spPr>
          <a:xfrm>
            <a:off x="4294043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9" name="object 49"/>
          <p:cNvSpPr/>
          <p:nvPr/>
        </p:nvSpPr>
        <p:spPr>
          <a:xfrm>
            <a:off x="4395355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0" name="object 50"/>
          <p:cNvSpPr/>
          <p:nvPr/>
        </p:nvSpPr>
        <p:spPr>
          <a:xfrm>
            <a:off x="4496665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1" name="object 51"/>
          <p:cNvSpPr/>
          <p:nvPr/>
        </p:nvSpPr>
        <p:spPr>
          <a:xfrm>
            <a:off x="4597977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2" name="object 52"/>
          <p:cNvSpPr/>
          <p:nvPr/>
        </p:nvSpPr>
        <p:spPr>
          <a:xfrm>
            <a:off x="4699289" y="212909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3" name="object 53"/>
          <p:cNvSpPr/>
          <p:nvPr/>
        </p:nvSpPr>
        <p:spPr>
          <a:xfrm>
            <a:off x="4944341" y="5358072"/>
            <a:ext cx="1881620" cy="0"/>
          </a:xfrm>
          <a:custGeom>
            <a:avLst/>
            <a:gdLst/>
            <a:ahLst/>
            <a:cxnLst/>
            <a:rect l="l" t="t" r="r" b="b"/>
            <a:pathLst>
              <a:path w="2759709">
                <a:moveTo>
                  <a:pt x="0" y="0"/>
                </a:moveTo>
                <a:lnTo>
                  <a:pt x="2759455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4" name="object 54"/>
          <p:cNvSpPr/>
          <p:nvPr/>
        </p:nvSpPr>
        <p:spPr>
          <a:xfrm>
            <a:off x="3019598" y="5358072"/>
            <a:ext cx="1864302" cy="0"/>
          </a:xfrm>
          <a:custGeom>
            <a:avLst/>
            <a:gdLst/>
            <a:ahLst/>
            <a:cxnLst/>
            <a:rect l="l" t="t" r="r" b="b"/>
            <a:pathLst>
              <a:path w="2734310">
                <a:moveTo>
                  <a:pt x="0" y="0"/>
                </a:moveTo>
                <a:lnTo>
                  <a:pt x="2734056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5" name="object 55"/>
          <p:cNvSpPr/>
          <p:nvPr/>
        </p:nvSpPr>
        <p:spPr>
          <a:xfrm>
            <a:off x="4944341" y="5760824"/>
            <a:ext cx="1881620" cy="0"/>
          </a:xfrm>
          <a:custGeom>
            <a:avLst/>
            <a:gdLst/>
            <a:ahLst/>
            <a:cxnLst/>
            <a:rect l="l" t="t" r="r" b="b"/>
            <a:pathLst>
              <a:path w="2759709">
                <a:moveTo>
                  <a:pt x="0" y="0"/>
                </a:moveTo>
                <a:lnTo>
                  <a:pt x="2759455" y="0"/>
                </a:lnTo>
              </a:path>
            </a:pathLst>
          </a:custGeom>
          <a:ln w="7619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6" name="object 56"/>
          <p:cNvSpPr/>
          <p:nvPr/>
        </p:nvSpPr>
        <p:spPr>
          <a:xfrm>
            <a:off x="3019598" y="5760824"/>
            <a:ext cx="1864302" cy="0"/>
          </a:xfrm>
          <a:custGeom>
            <a:avLst/>
            <a:gdLst/>
            <a:ahLst/>
            <a:cxnLst/>
            <a:rect l="l" t="t" r="r" b="b"/>
            <a:pathLst>
              <a:path w="2734310">
                <a:moveTo>
                  <a:pt x="0" y="0"/>
                </a:moveTo>
                <a:lnTo>
                  <a:pt x="2734056" y="0"/>
                </a:lnTo>
              </a:path>
            </a:pathLst>
          </a:custGeom>
          <a:ln w="7619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7" name="object 57"/>
          <p:cNvSpPr/>
          <p:nvPr/>
        </p:nvSpPr>
        <p:spPr>
          <a:xfrm>
            <a:off x="4883727" y="5363562"/>
            <a:ext cx="60614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567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8" name="object 58"/>
          <p:cNvSpPr/>
          <p:nvPr/>
        </p:nvSpPr>
        <p:spPr>
          <a:xfrm>
            <a:off x="4883727" y="5758226"/>
            <a:ext cx="60614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567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9" name="object 59"/>
          <p:cNvSpPr txBox="1"/>
          <p:nvPr/>
        </p:nvSpPr>
        <p:spPr>
          <a:xfrm>
            <a:off x="3502663" y="204259"/>
            <a:ext cx="1183697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dirty="0">
                <a:latin typeface="Arial"/>
                <a:cs typeface="Arial"/>
              </a:rPr>
              <a:t>M O S M 0 7 0 5 8 2 0</a:t>
            </a:r>
            <a:r>
              <a:rPr sz="545" spc="123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1</a:t>
            </a:r>
            <a:endParaRPr sz="545">
              <a:latin typeface="Arial"/>
              <a:cs typeface="Arial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826428" y="2306215"/>
            <a:ext cx="2649682" cy="21820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a-IR" sz="818" dirty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آیاپدرومادرقبل از این تاریخ خارج از کانادا زندگی میکردند</a:t>
            </a:r>
            <a:endParaRPr lang="en-US" sz="818" dirty="0">
              <a:ln w="0"/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5161461" y="2512514"/>
            <a:ext cx="2232254" cy="178371"/>
          </a:xfrm>
          <a:prstGeom prst="rect">
            <a:avLst/>
          </a:prstGeom>
          <a:noFill/>
        </p:spPr>
        <p:txBody>
          <a:bodyPr wrap="none" lIns="62345" tIns="31173" rIns="62345" bIns="31173">
            <a:spAutoFit/>
          </a:bodyPr>
          <a:lstStyle/>
          <a:p>
            <a:pPr algn="ctr"/>
            <a:r>
              <a:rPr lang="fa-IR" sz="750" dirty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آیا همسرقبل از این تاریخ خارج از کانادا زندگی میکرده است</a:t>
            </a:r>
            <a:endParaRPr lang="en-US" sz="750" dirty="0">
              <a:ln w="0"/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4149786" y="4192058"/>
            <a:ext cx="2007833" cy="230821"/>
          </a:xfrm>
          <a:prstGeom prst="rect">
            <a:avLst/>
          </a:prstGeom>
          <a:noFill/>
        </p:spPr>
        <p:txBody>
          <a:bodyPr wrap="none" lIns="62345" tIns="31173" rIns="62345" bIns="31173">
            <a:spAutoFit/>
          </a:bodyPr>
          <a:lstStyle/>
          <a:p>
            <a:pPr algn="ctr"/>
            <a:r>
              <a:rPr lang="fa-IR" sz="1091" dirty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دانشجویان در ارتباط با پدرومادرپرکنند</a:t>
            </a:r>
            <a:endParaRPr lang="en-US" sz="1091" dirty="0">
              <a:ln w="0"/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241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7708" y="378402"/>
            <a:ext cx="4675909" cy="6182591"/>
          </a:xfrm>
          <a:custGeom>
            <a:avLst/>
            <a:gdLst/>
            <a:ahLst/>
            <a:cxnLst/>
            <a:rect l="l" t="t" r="r" b="b"/>
            <a:pathLst>
              <a:path w="6858000" h="9067800">
                <a:moveTo>
                  <a:pt x="0" y="9067292"/>
                </a:moveTo>
                <a:lnTo>
                  <a:pt x="6858000" y="9067292"/>
                </a:lnTo>
                <a:lnTo>
                  <a:pt x="6858000" y="0"/>
                </a:lnTo>
                <a:lnTo>
                  <a:pt x="0" y="0"/>
                </a:lnTo>
                <a:lnTo>
                  <a:pt x="0" y="9067292"/>
                </a:lnTo>
                <a:close/>
              </a:path>
            </a:pathLst>
          </a:custGeom>
          <a:ln w="12700">
            <a:solidFill>
              <a:srgbClr val="414042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" name="object 3"/>
          <p:cNvSpPr txBox="1"/>
          <p:nvPr/>
        </p:nvSpPr>
        <p:spPr>
          <a:xfrm>
            <a:off x="6347147" y="196104"/>
            <a:ext cx="559377" cy="13461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b="1" dirty="0">
                <a:latin typeface="Calibri"/>
                <a:cs typeface="Calibri"/>
              </a:rPr>
              <a:t>1001 </a:t>
            </a:r>
            <a:r>
              <a:rPr sz="818" b="1" spc="-10" dirty="0">
                <a:latin typeface="Calibri"/>
                <a:cs typeface="Calibri"/>
              </a:rPr>
              <a:t>(7 </a:t>
            </a:r>
            <a:r>
              <a:rPr sz="818" b="1" spc="-17" dirty="0">
                <a:latin typeface="Calibri"/>
                <a:cs typeface="Calibri"/>
              </a:rPr>
              <a:t>of</a:t>
            </a:r>
            <a:r>
              <a:rPr sz="818" b="1" spc="20" dirty="0">
                <a:latin typeface="Calibri"/>
                <a:cs typeface="Calibri"/>
              </a:rPr>
              <a:t> </a:t>
            </a:r>
            <a:r>
              <a:rPr sz="818" b="1" spc="-10" dirty="0">
                <a:latin typeface="Calibri"/>
                <a:cs typeface="Calibri"/>
              </a:rPr>
              <a:t>9)</a:t>
            </a:r>
            <a:endParaRPr sz="818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33379" y="374073"/>
            <a:ext cx="4676775" cy="171450"/>
          </a:xfrm>
          <a:custGeom>
            <a:avLst/>
            <a:gdLst/>
            <a:ahLst/>
            <a:cxnLst/>
            <a:rect l="l" t="t" r="r" b="b"/>
            <a:pathLst>
              <a:path w="6859270" h="251459">
                <a:moveTo>
                  <a:pt x="0" y="251459"/>
                </a:moveTo>
                <a:lnTo>
                  <a:pt x="6858977" y="251459"/>
                </a:lnTo>
                <a:lnTo>
                  <a:pt x="6858977" y="0"/>
                </a:lnTo>
                <a:lnTo>
                  <a:pt x="0" y="0"/>
                </a:lnTo>
                <a:lnTo>
                  <a:pt x="0" y="251459"/>
                </a:lnTo>
                <a:close/>
              </a:path>
            </a:pathLst>
          </a:custGeom>
          <a:solidFill>
            <a:srgbClr val="414042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" name="object 5"/>
          <p:cNvSpPr txBox="1"/>
          <p:nvPr/>
        </p:nvSpPr>
        <p:spPr>
          <a:xfrm>
            <a:off x="2251215" y="387130"/>
            <a:ext cx="4471555" cy="1093015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b="1" spc="-14" dirty="0">
                <a:solidFill>
                  <a:srgbClr val="FFFFFF"/>
                </a:solidFill>
                <a:latin typeface="Calibri"/>
                <a:cs typeface="Calibri"/>
              </a:rPr>
              <a:t>Section </a:t>
            </a:r>
            <a:r>
              <a:rPr sz="818" b="1" dirty="0">
                <a:solidFill>
                  <a:srgbClr val="FFFFFF"/>
                </a:solidFill>
                <a:latin typeface="Calibri"/>
                <a:cs typeface="Calibri"/>
              </a:rPr>
              <a:t>5 – </a:t>
            </a:r>
            <a:r>
              <a:rPr sz="818" b="1" spc="-24" dirty="0">
                <a:solidFill>
                  <a:srgbClr val="FFFFFF"/>
                </a:solidFill>
                <a:latin typeface="Calibri"/>
                <a:cs typeface="Calibri"/>
              </a:rPr>
              <a:t>Other </a:t>
            </a:r>
            <a:r>
              <a:rPr sz="818" b="1" spc="-10" dirty="0">
                <a:solidFill>
                  <a:srgbClr val="FFFFFF"/>
                </a:solidFill>
                <a:latin typeface="Calibri"/>
                <a:cs typeface="Calibri"/>
              </a:rPr>
              <a:t>Financial </a:t>
            </a:r>
            <a:r>
              <a:rPr sz="818" b="1" spc="-14" dirty="0">
                <a:solidFill>
                  <a:srgbClr val="FFFFFF"/>
                </a:solidFill>
                <a:latin typeface="Calibri"/>
                <a:cs typeface="Calibri"/>
              </a:rPr>
              <a:t>Support Programs</a:t>
            </a:r>
            <a:r>
              <a:rPr sz="818" b="1" spc="37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77" b="1" spc="-3" dirty="0">
                <a:solidFill>
                  <a:srgbClr val="FFFFFF"/>
                </a:solidFill>
                <a:latin typeface="Arial"/>
                <a:cs typeface="Arial"/>
              </a:rPr>
              <a:t>(See </a:t>
            </a:r>
            <a:r>
              <a:rPr sz="477" b="1" dirty="0">
                <a:solidFill>
                  <a:srgbClr val="FFFFFF"/>
                </a:solidFill>
                <a:latin typeface="Arial"/>
                <a:cs typeface="Arial"/>
              </a:rPr>
              <a:t>Guide, page </a:t>
            </a:r>
            <a:r>
              <a:rPr sz="477" b="1" spc="-10" dirty="0">
                <a:solidFill>
                  <a:srgbClr val="FFFFFF"/>
                </a:solidFill>
                <a:latin typeface="Arial"/>
                <a:cs typeface="Arial"/>
              </a:rPr>
              <a:t>11.)</a:t>
            </a:r>
            <a:endParaRPr sz="477">
              <a:latin typeface="Arial"/>
              <a:cs typeface="Arial"/>
            </a:endParaRPr>
          </a:p>
          <a:p>
            <a:pPr marL="115596" marR="3464">
              <a:spcBef>
                <a:spcPts val="736"/>
              </a:spcBef>
            </a:pPr>
            <a:r>
              <a:rPr sz="545" b="1" dirty="0">
                <a:latin typeface="Arial"/>
                <a:cs typeface="Arial"/>
              </a:rPr>
              <a:t>The information provided in </a:t>
            </a:r>
            <a:r>
              <a:rPr sz="545" b="1" spc="-3" dirty="0">
                <a:latin typeface="Arial"/>
                <a:cs typeface="Arial"/>
              </a:rPr>
              <a:t>this section </a:t>
            </a:r>
            <a:r>
              <a:rPr sz="545" b="1" dirty="0">
                <a:latin typeface="Arial"/>
                <a:cs typeface="Arial"/>
              </a:rPr>
              <a:t>will </a:t>
            </a:r>
            <a:r>
              <a:rPr sz="545" b="1" spc="-3" dirty="0">
                <a:latin typeface="Arial"/>
                <a:cs typeface="Arial"/>
              </a:rPr>
              <a:t>enable </a:t>
            </a:r>
            <a:r>
              <a:rPr sz="545" b="1" dirty="0">
                <a:latin typeface="Arial"/>
                <a:cs typeface="Arial"/>
              </a:rPr>
              <a:t>us </a:t>
            </a:r>
            <a:r>
              <a:rPr sz="545" b="1" spc="-3" dirty="0">
                <a:latin typeface="Arial"/>
                <a:cs typeface="Arial"/>
              </a:rPr>
              <a:t>to </a:t>
            </a:r>
            <a:r>
              <a:rPr sz="545" b="1" dirty="0">
                <a:latin typeface="Arial"/>
                <a:cs typeface="Arial"/>
              </a:rPr>
              <a:t>determine </a:t>
            </a:r>
            <a:r>
              <a:rPr sz="545" b="1" spc="-3" dirty="0">
                <a:latin typeface="Arial"/>
                <a:cs typeface="Arial"/>
              </a:rPr>
              <a:t>the study </a:t>
            </a:r>
            <a:r>
              <a:rPr sz="545" b="1" dirty="0">
                <a:latin typeface="Arial"/>
                <a:cs typeface="Arial"/>
              </a:rPr>
              <a:t>periods during which </a:t>
            </a:r>
            <a:r>
              <a:rPr sz="545" b="1" spc="-3" dirty="0">
                <a:latin typeface="Arial"/>
                <a:cs typeface="Arial"/>
              </a:rPr>
              <a:t>you receive </a:t>
            </a:r>
            <a:r>
              <a:rPr sz="545" b="1" dirty="0">
                <a:latin typeface="Arial"/>
                <a:cs typeface="Arial"/>
              </a:rPr>
              <a:t>financial </a:t>
            </a:r>
            <a:r>
              <a:rPr sz="545" b="1" spc="-3" dirty="0">
                <a:latin typeface="Arial"/>
                <a:cs typeface="Arial"/>
              </a:rPr>
              <a:t>assistance  </a:t>
            </a:r>
            <a:r>
              <a:rPr sz="545" b="1" dirty="0">
                <a:latin typeface="Arial"/>
                <a:cs typeface="Arial"/>
              </a:rPr>
              <a:t>under a financial </a:t>
            </a:r>
            <a:r>
              <a:rPr sz="545" b="1" spc="-3" dirty="0">
                <a:latin typeface="Arial"/>
                <a:cs typeface="Arial"/>
              </a:rPr>
              <a:t>support </a:t>
            </a:r>
            <a:r>
              <a:rPr sz="545" b="1" dirty="0">
                <a:latin typeface="Arial"/>
                <a:cs typeface="Arial"/>
              </a:rPr>
              <a:t>program other </a:t>
            </a:r>
            <a:r>
              <a:rPr sz="545" b="1" spc="-3" dirty="0">
                <a:latin typeface="Arial"/>
                <a:cs typeface="Arial"/>
              </a:rPr>
              <a:t>than the </a:t>
            </a:r>
            <a:r>
              <a:rPr sz="545" b="1" dirty="0">
                <a:latin typeface="Arial"/>
                <a:cs typeface="Arial"/>
              </a:rPr>
              <a:t>Loans </a:t>
            </a:r>
            <a:r>
              <a:rPr sz="545" b="1" spc="-3" dirty="0">
                <a:latin typeface="Arial"/>
                <a:cs typeface="Arial"/>
              </a:rPr>
              <a:t>and Bursaries</a:t>
            </a:r>
            <a:r>
              <a:rPr sz="545" b="1" spc="-7" dirty="0">
                <a:latin typeface="Arial"/>
                <a:cs typeface="Arial"/>
              </a:rPr>
              <a:t> </a:t>
            </a:r>
            <a:r>
              <a:rPr sz="545" b="1" dirty="0">
                <a:latin typeface="Arial"/>
                <a:cs typeface="Arial"/>
              </a:rPr>
              <a:t>Program.</a:t>
            </a:r>
            <a:endParaRPr sz="545">
              <a:latin typeface="Arial"/>
              <a:cs typeface="Arial"/>
            </a:endParaRPr>
          </a:p>
          <a:p>
            <a:pPr marL="115596">
              <a:spcBef>
                <a:spcPts val="307"/>
              </a:spcBef>
            </a:pPr>
            <a:r>
              <a:rPr sz="545" b="1" dirty="0">
                <a:latin typeface="Arial"/>
                <a:cs typeface="Arial"/>
              </a:rPr>
              <a:t>Indicate </a:t>
            </a:r>
            <a:r>
              <a:rPr sz="545" b="1" spc="-3" dirty="0">
                <a:latin typeface="Arial"/>
                <a:cs typeface="Arial"/>
              </a:rPr>
              <a:t>the </a:t>
            </a:r>
            <a:r>
              <a:rPr sz="545" b="1" dirty="0">
                <a:latin typeface="Arial"/>
                <a:cs typeface="Arial"/>
              </a:rPr>
              <a:t>program(s) under which </a:t>
            </a:r>
            <a:r>
              <a:rPr sz="545" b="1" spc="-3" dirty="0">
                <a:latin typeface="Arial"/>
                <a:cs typeface="Arial"/>
              </a:rPr>
              <a:t>you </a:t>
            </a:r>
            <a:r>
              <a:rPr sz="545" b="1" dirty="0">
                <a:latin typeface="Arial"/>
                <a:cs typeface="Arial"/>
              </a:rPr>
              <a:t>will </a:t>
            </a:r>
            <a:r>
              <a:rPr sz="545" b="1" spc="-3" dirty="0">
                <a:latin typeface="Arial"/>
                <a:cs typeface="Arial"/>
              </a:rPr>
              <a:t>receive assistance </a:t>
            </a:r>
            <a:r>
              <a:rPr sz="545" b="1" dirty="0">
                <a:latin typeface="Arial"/>
                <a:cs typeface="Arial"/>
              </a:rPr>
              <a:t>between </a:t>
            </a:r>
            <a:r>
              <a:rPr sz="545" b="1" spc="-3" dirty="0">
                <a:latin typeface="Arial"/>
                <a:cs typeface="Arial"/>
              </a:rPr>
              <a:t>July 1, 2020, and August 31,</a:t>
            </a:r>
            <a:r>
              <a:rPr sz="545" b="1" spc="-31" dirty="0">
                <a:latin typeface="Arial"/>
                <a:cs typeface="Arial"/>
              </a:rPr>
              <a:t> </a:t>
            </a:r>
            <a:r>
              <a:rPr sz="545" b="1" spc="-3" dirty="0">
                <a:latin typeface="Arial"/>
                <a:cs typeface="Arial"/>
              </a:rPr>
              <a:t>2021.</a:t>
            </a:r>
            <a:endParaRPr sz="545">
              <a:latin typeface="Arial"/>
              <a:cs typeface="Arial"/>
            </a:endParaRPr>
          </a:p>
          <a:p>
            <a:pPr marL="192660" marR="1163751" indent="-77064">
              <a:spcBef>
                <a:spcPts val="307"/>
              </a:spcBef>
              <a:buAutoNum type="arabicPeriod"/>
              <a:tabLst>
                <a:tab pos="193093" algn="l"/>
              </a:tabLst>
            </a:pPr>
            <a:r>
              <a:rPr sz="545" dirty="0">
                <a:latin typeface="Arial"/>
                <a:cs typeface="Arial"/>
              </a:rPr>
              <a:t>Social Assistance, Social Solidarity </a:t>
            </a:r>
            <a:r>
              <a:rPr sz="545" spc="-3" dirty="0">
                <a:latin typeface="Arial"/>
                <a:cs typeface="Arial"/>
              </a:rPr>
              <a:t>or </a:t>
            </a:r>
            <a:r>
              <a:rPr sz="545" dirty="0">
                <a:latin typeface="Arial"/>
                <a:cs typeface="Arial"/>
              </a:rPr>
              <a:t>Aim for Employment Program </a:t>
            </a:r>
            <a:r>
              <a:rPr sz="545" spc="-3" dirty="0">
                <a:latin typeface="Arial"/>
                <a:cs typeface="Arial"/>
              </a:rPr>
              <a:t>run by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Ministère du Travail,  de l’Emploi et de la </a:t>
            </a:r>
            <a:r>
              <a:rPr sz="545" dirty="0">
                <a:latin typeface="Arial"/>
                <a:cs typeface="Arial"/>
              </a:rPr>
              <a:t>Solidarité sociale, </a:t>
            </a:r>
            <a:r>
              <a:rPr sz="545" spc="-3" dirty="0">
                <a:latin typeface="Arial"/>
                <a:cs typeface="Arial"/>
              </a:rPr>
              <a:t>or </a:t>
            </a:r>
            <a:r>
              <a:rPr sz="545" dirty="0">
                <a:latin typeface="Arial"/>
                <a:cs typeface="Arial"/>
              </a:rPr>
              <a:t>similar </a:t>
            </a:r>
            <a:r>
              <a:rPr sz="545" spc="-3" dirty="0">
                <a:latin typeface="Arial"/>
                <a:cs typeface="Arial"/>
              </a:rPr>
              <a:t>program in another province. </a:t>
            </a:r>
            <a:r>
              <a:rPr sz="545" dirty="0">
                <a:latin typeface="Arial"/>
                <a:cs typeface="Arial"/>
              </a:rPr>
              <a:t>These </a:t>
            </a:r>
            <a:r>
              <a:rPr sz="545" spc="-3" dirty="0">
                <a:latin typeface="Arial"/>
                <a:cs typeface="Arial"/>
              </a:rPr>
              <a:t>programs are</a:t>
            </a:r>
            <a:r>
              <a:rPr sz="545" spc="-37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not</a:t>
            </a:r>
            <a:endParaRPr sz="545">
              <a:latin typeface="Arial"/>
              <a:cs typeface="Arial"/>
            </a:endParaRPr>
          </a:p>
          <a:p>
            <a:pPr marL="192660">
              <a:tabLst>
                <a:tab pos="4074427" algn="l"/>
                <a:tab pos="4354974" algn="l"/>
              </a:tabLst>
            </a:pPr>
            <a:r>
              <a:rPr sz="545" dirty="0">
                <a:latin typeface="Arial"/>
                <a:cs typeface="Arial"/>
              </a:rPr>
              <a:t>to</a:t>
            </a:r>
            <a:r>
              <a:rPr sz="545" spc="17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be</a:t>
            </a:r>
            <a:r>
              <a:rPr sz="545" spc="17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confused</a:t>
            </a:r>
            <a:r>
              <a:rPr sz="545" spc="17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with</a:t>
            </a:r>
            <a:r>
              <a:rPr sz="545" spc="17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the</a:t>
            </a:r>
            <a:r>
              <a:rPr sz="545" spc="17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solidarity</a:t>
            </a:r>
            <a:r>
              <a:rPr sz="545" spc="17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tax</a:t>
            </a:r>
            <a:r>
              <a:rPr sz="545" spc="17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credit</a:t>
            </a:r>
            <a:r>
              <a:rPr sz="545" spc="17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or</a:t>
            </a:r>
            <a:r>
              <a:rPr sz="545" spc="17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the</a:t>
            </a:r>
            <a:r>
              <a:rPr sz="545" spc="17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PAAS–Réussir</a:t>
            </a:r>
            <a:r>
              <a:rPr sz="545" spc="17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program.............................................................................	</a:t>
            </a:r>
            <a:r>
              <a:rPr sz="545" spc="-20" dirty="0">
                <a:latin typeface="Arial"/>
                <a:cs typeface="Arial"/>
              </a:rPr>
              <a:t>Yes	</a:t>
            </a:r>
            <a:r>
              <a:rPr sz="545" spc="-3" dirty="0">
                <a:latin typeface="Arial"/>
                <a:cs typeface="Arial"/>
              </a:rPr>
              <a:t>No</a:t>
            </a:r>
            <a:endParaRPr sz="545">
              <a:latin typeface="Arial"/>
              <a:cs typeface="Arial"/>
            </a:endParaRPr>
          </a:p>
          <a:p>
            <a:pPr>
              <a:spcBef>
                <a:spcPts val="17"/>
              </a:spcBef>
            </a:pPr>
            <a:endParaRPr sz="784">
              <a:latin typeface="Times New Roman"/>
              <a:cs typeface="Times New Roman"/>
            </a:endParaRPr>
          </a:p>
          <a:p>
            <a:pPr marL="192660" indent="-77064">
              <a:buAutoNum type="arabicPeriod" startAt="2"/>
              <a:tabLst>
                <a:tab pos="193093" algn="l"/>
              </a:tabLst>
            </a:pPr>
            <a:r>
              <a:rPr sz="545" spc="-3" dirty="0">
                <a:latin typeface="Arial"/>
                <a:cs typeface="Arial"/>
              </a:rPr>
              <a:t>Manpower </a:t>
            </a:r>
            <a:r>
              <a:rPr sz="545" dirty="0">
                <a:latin typeface="Arial"/>
                <a:cs typeface="Arial"/>
              </a:rPr>
              <a:t>training </a:t>
            </a:r>
            <a:r>
              <a:rPr sz="545" spc="-3" dirty="0">
                <a:latin typeface="Arial"/>
                <a:cs typeface="Arial"/>
              </a:rPr>
              <a:t>measure offered by </a:t>
            </a:r>
            <a:r>
              <a:rPr sz="545" dirty="0">
                <a:latin typeface="Arial"/>
                <a:cs typeface="Arial"/>
              </a:rPr>
              <a:t>Emploi-Québec for </a:t>
            </a:r>
            <a:r>
              <a:rPr sz="545" spc="-3" dirty="0">
                <a:latin typeface="Arial"/>
                <a:cs typeface="Arial"/>
              </a:rPr>
              <a:t>which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activities are </a:t>
            </a:r>
            <a:r>
              <a:rPr sz="545" dirty="0">
                <a:latin typeface="Arial"/>
                <a:cs typeface="Arial"/>
              </a:rPr>
              <a:t>carried </a:t>
            </a:r>
            <a:r>
              <a:rPr sz="545" spc="-3" dirty="0">
                <a:latin typeface="Arial"/>
                <a:cs typeface="Arial"/>
              </a:rPr>
              <a:t>out in </a:t>
            </a:r>
            <a:r>
              <a:rPr sz="545" dirty="0">
                <a:latin typeface="Arial"/>
                <a:cs typeface="Arial"/>
              </a:rPr>
              <a:t>a</a:t>
            </a:r>
            <a:endParaRPr sz="545">
              <a:latin typeface="Arial"/>
              <a:cs typeface="Arial"/>
            </a:endParaRPr>
          </a:p>
          <a:p>
            <a:pPr marL="192660">
              <a:spcBef>
                <a:spcPts val="31"/>
              </a:spcBef>
            </a:pPr>
            <a:r>
              <a:rPr sz="818" b="1" baseline="3472" dirty="0">
                <a:latin typeface="Arial"/>
                <a:cs typeface="Arial"/>
              </a:rPr>
              <a:t>public </a:t>
            </a:r>
            <a:r>
              <a:rPr sz="818" b="1" spc="-5" baseline="3472" dirty="0">
                <a:latin typeface="Arial"/>
                <a:cs typeface="Arial"/>
              </a:rPr>
              <a:t>college </a:t>
            </a:r>
            <a:r>
              <a:rPr sz="818" spc="-5" baseline="3472" dirty="0">
                <a:latin typeface="Arial"/>
                <a:cs typeface="Arial"/>
              </a:rPr>
              <a:t>or an </a:t>
            </a:r>
            <a:r>
              <a:rPr sz="818" b="1" spc="-5" baseline="3472" dirty="0">
                <a:latin typeface="Arial"/>
                <a:cs typeface="Arial"/>
              </a:rPr>
              <a:t>educational </a:t>
            </a:r>
            <a:r>
              <a:rPr sz="818" b="1" baseline="3472" dirty="0">
                <a:latin typeface="Arial"/>
                <a:cs typeface="Arial"/>
              </a:rPr>
              <a:t>institution under </a:t>
            </a:r>
            <a:r>
              <a:rPr sz="818" b="1" spc="-5" baseline="3472" dirty="0">
                <a:latin typeface="Arial"/>
                <a:cs typeface="Arial"/>
              </a:rPr>
              <a:t>the authority </a:t>
            </a:r>
            <a:r>
              <a:rPr sz="818" b="1" baseline="3472" dirty="0">
                <a:latin typeface="Arial"/>
                <a:cs typeface="Arial"/>
              </a:rPr>
              <a:t>of a </a:t>
            </a:r>
            <a:r>
              <a:rPr sz="818" b="1" spc="-5" baseline="3472" dirty="0">
                <a:latin typeface="Arial"/>
                <a:cs typeface="Arial"/>
              </a:rPr>
              <a:t>school </a:t>
            </a:r>
            <a:r>
              <a:rPr sz="818" b="1" baseline="3472" dirty="0">
                <a:latin typeface="Arial"/>
                <a:cs typeface="Arial"/>
              </a:rPr>
              <a:t>board </a:t>
            </a:r>
            <a:r>
              <a:rPr sz="818" baseline="3472" dirty="0">
                <a:latin typeface="Arial"/>
                <a:cs typeface="Arial"/>
              </a:rPr>
              <a:t>............................ </a:t>
            </a:r>
            <a:r>
              <a:rPr sz="477" dirty="0">
                <a:latin typeface="Arial"/>
                <a:cs typeface="Arial"/>
              </a:rPr>
              <a:t>Start</a:t>
            </a:r>
            <a:r>
              <a:rPr sz="477" spc="-72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date</a:t>
            </a:r>
            <a:endParaRPr sz="477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58494" y="2624677"/>
            <a:ext cx="3809567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dirty="0">
                <a:latin typeface="Arial"/>
                <a:cs typeface="Arial"/>
              </a:rPr>
              <a:t>If the statement </a:t>
            </a:r>
            <a:r>
              <a:rPr sz="545" spc="-3" dirty="0">
                <a:latin typeface="Arial"/>
                <a:cs typeface="Arial"/>
              </a:rPr>
              <a:t>in 5.3 applies </a:t>
            </a:r>
            <a:r>
              <a:rPr sz="545" dirty="0">
                <a:latin typeface="Arial"/>
                <a:cs typeface="Arial"/>
              </a:rPr>
              <a:t>to you, </a:t>
            </a:r>
            <a:r>
              <a:rPr sz="545" spc="-3" dirty="0">
                <a:latin typeface="Arial"/>
                <a:cs typeface="Arial"/>
              </a:rPr>
              <a:t>are </a:t>
            </a:r>
            <a:r>
              <a:rPr sz="545" dirty="0">
                <a:latin typeface="Arial"/>
                <a:cs typeface="Arial"/>
              </a:rPr>
              <a:t>your </a:t>
            </a:r>
            <a:r>
              <a:rPr sz="545" spc="-3" dirty="0">
                <a:latin typeface="Arial"/>
                <a:cs typeface="Arial"/>
              </a:rPr>
              <a:t>educational expenses paid in </a:t>
            </a:r>
            <a:r>
              <a:rPr sz="545" dirty="0">
                <a:latin typeface="Arial"/>
                <a:cs typeface="Arial"/>
              </a:rPr>
              <a:t>full </a:t>
            </a:r>
            <a:r>
              <a:rPr sz="545" spc="-3" dirty="0">
                <a:latin typeface="Arial"/>
                <a:cs typeface="Arial"/>
              </a:rPr>
              <a:t>by</a:t>
            </a:r>
            <a:r>
              <a:rPr sz="545" spc="3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Emploi-Québec?......................................</a:t>
            </a:r>
            <a:endParaRPr sz="545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15699" y="2624677"/>
            <a:ext cx="130319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spc="-51" dirty="0">
                <a:latin typeface="Arial"/>
                <a:cs typeface="Arial"/>
              </a:rPr>
              <a:t>Y</a:t>
            </a:r>
            <a:r>
              <a:rPr sz="545" spc="-3" dirty="0">
                <a:latin typeface="Arial"/>
                <a:cs typeface="Arial"/>
              </a:rPr>
              <a:t>es</a:t>
            </a:r>
            <a:endParaRPr sz="545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601448" y="2624677"/>
            <a:ext cx="106074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spc="-3" dirty="0">
                <a:latin typeface="Arial"/>
                <a:cs typeface="Arial"/>
              </a:rPr>
              <a:t>No</a:t>
            </a:r>
            <a:endParaRPr sz="545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219002" y="1107714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" name="object 10"/>
          <p:cNvSpPr/>
          <p:nvPr/>
        </p:nvSpPr>
        <p:spPr>
          <a:xfrm>
            <a:off x="6514944" y="1107714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" name="object 11"/>
          <p:cNvSpPr txBox="1"/>
          <p:nvPr/>
        </p:nvSpPr>
        <p:spPr>
          <a:xfrm>
            <a:off x="2358494" y="1708213"/>
            <a:ext cx="3591791" cy="491055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R="4762" algn="r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End</a:t>
            </a:r>
            <a:r>
              <a:rPr sz="477" spc="-68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date</a:t>
            </a:r>
            <a:endParaRPr sz="477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545" dirty="0">
              <a:latin typeface="Times New Roman"/>
              <a:cs typeface="Times New Roman"/>
            </a:endParaRPr>
          </a:p>
          <a:p>
            <a:pPr>
              <a:spcBef>
                <a:spcPts val="3"/>
              </a:spcBef>
            </a:pPr>
            <a:endParaRPr sz="477" dirty="0">
              <a:latin typeface="Times New Roman"/>
              <a:cs typeface="Times New Roman"/>
            </a:endParaRPr>
          </a:p>
          <a:p>
            <a:pPr marR="516934" algn="ctr"/>
            <a:r>
              <a:rPr sz="545" spc="-3" dirty="0">
                <a:latin typeface="Arial"/>
                <a:cs typeface="Arial"/>
              </a:rPr>
              <a:t>3. Manpower </a:t>
            </a:r>
            <a:r>
              <a:rPr sz="545" dirty="0">
                <a:latin typeface="Arial"/>
                <a:cs typeface="Arial"/>
              </a:rPr>
              <a:t>training </a:t>
            </a:r>
            <a:r>
              <a:rPr sz="545" spc="-3" dirty="0">
                <a:latin typeface="Arial"/>
                <a:cs typeface="Arial"/>
              </a:rPr>
              <a:t>measure offered by </a:t>
            </a:r>
            <a:r>
              <a:rPr sz="545" dirty="0">
                <a:latin typeface="Arial"/>
                <a:cs typeface="Arial"/>
              </a:rPr>
              <a:t>Emploi-Québec for </a:t>
            </a:r>
            <a:r>
              <a:rPr sz="545" spc="-3" dirty="0">
                <a:latin typeface="Arial"/>
                <a:cs typeface="Arial"/>
              </a:rPr>
              <a:t>which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activities are </a:t>
            </a:r>
            <a:r>
              <a:rPr sz="545" dirty="0">
                <a:latin typeface="Arial"/>
                <a:cs typeface="Arial"/>
              </a:rPr>
              <a:t>carried </a:t>
            </a:r>
            <a:r>
              <a:rPr sz="545" spc="-3" dirty="0">
                <a:latin typeface="Arial"/>
                <a:cs typeface="Arial"/>
              </a:rPr>
              <a:t>out in</a:t>
            </a:r>
            <a:r>
              <a:rPr sz="545" spc="-20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a</a:t>
            </a:r>
          </a:p>
          <a:p>
            <a:pPr marL="85290"/>
            <a:r>
              <a:rPr sz="545" b="1" dirty="0">
                <a:latin typeface="Arial"/>
                <a:cs typeface="Arial"/>
              </a:rPr>
              <a:t>private </a:t>
            </a:r>
            <a:r>
              <a:rPr sz="545" b="1" spc="-3" dirty="0">
                <a:latin typeface="Arial"/>
                <a:cs typeface="Arial"/>
              </a:rPr>
              <a:t>secondary school</a:t>
            </a:r>
            <a:r>
              <a:rPr sz="545" spc="-3" dirty="0">
                <a:latin typeface="Arial"/>
                <a:cs typeface="Arial"/>
              </a:rPr>
              <a:t>, </a:t>
            </a:r>
            <a:r>
              <a:rPr sz="545" dirty="0">
                <a:latin typeface="Arial"/>
                <a:cs typeface="Arial"/>
              </a:rPr>
              <a:t>a </a:t>
            </a:r>
            <a:r>
              <a:rPr sz="545" b="1" dirty="0">
                <a:latin typeface="Arial"/>
                <a:cs typeface="Arial"/>
              </a:rPr>
              <a:t>private </a:t>
            </a:r>
            <a:r>
              <a:rPr sz="545" b="1" spc="-3" dirty="0">
                <a:latin typeface="Arial"/>
                <a:cs typeface="Arial"/>
              </a:rPr>
              <a:t>college </a:t>
            </a:r>
            <a:r>
              <a:rPr sz="545" spc="-3" dirty="0">
                <a:latin typeface="Arial"/>
                <a:cs typeface="Arial"/>
              </a:rPr>
              <a:t>or </a:t>
            </a:r>
            <a:r>
              <a:rPr sz="545" dirty="0">
                <a:latin typeface="Arial"/>
                <a:cs typeface="Arial"/>
              </a:rPr>
              <a:t>a </a:t>
            </a:r>
            <a:r>
              <a:rPr sz="545" b="1" spc="-3" dirty="0">
                <a:latin typeface="Arial"/>
                <a:cs typeface="Arial"/>
              </a:rPr>
              <a:t>university</a:t>
            </a:r>
            <a:r>
              <a:rPr sz="545" spc="-3" dirty="0">
                <a:latin typeface="Arial"/>
                <a:cs typeface="Arial"/>
              </a:rPr>
              <a:t>, or within </a:t>
            </a:r>
            <a:r>
              <a:rPr sz="545" dirty="0">
                <a:latin typeface="Arial"/>
                <a:cs typeface="Arial"/>
              </a:rPr>
              <a:t>the framework </a:t>
            </a:r>
            <a:r>
              <a:rPr sz="545" spc="-3" dirty="0">
                <a:latin typeface="Arial"/>
                <a:cs typeface="Arial"/>
              </a:rPr>
              <a:t>of </a:t>
            </a:r>
            <a:r>
              <a:rPr sz="545" dirty="0">
                <a:latin typeface="Arial"/>
                <a:cs typeface="Arial"/>
              </a:rPr>
              <a:t>a</a:t>
            </a:r>
            <a:r>
              <a:rPr sz="545" spc="-3" dirty="0">
                <a:latin typeface="Arial"/>
                <a:cs typeface="Arial"/>
              </a:rPr>
              <a:t> </a:t>
            </a:r>
            <a:r>
              <a:rPr sz="545" b="1" spc="-3" dirty="0">
                <a:latin typeface="Arial"/>
                <a:cs typeface="Arial"/>
              </a:rPr>
              <a:t>self-</a:t>
            </a:r>
            <a:endParaRPr sz="545" dirty="0">
              <a:latin typeface="Arial"/>
              <a:cs typeface="Arial"/>
            </a:endParaRPr>
          </a:p>
          <a:p>
            <a:pPr marR="3464" algn="r">
              <a:spcBef>
                <a:spcPts val="17"/>
              </a:spcBef>
            </a:pPr>
            <a:r>
              <a:rPr sz="545" b="1" dirty="0">
                <a:latin typeface="Arial"/>
                <a:cs typeface="Arial"/>
              </a:rPr>
              <a:t>financed program </a:t>
            </a:r>
            <a:r>
              <a:rPr sz="545" spc="-3" dirty="0">
                <a:latin typeface="Arial"/>
                <a:cs typeface="Arial"/>
              </a:rPr>
              <a:t>offered in </a:t>
            </a:r>
            <a:r>
              <a:rPr sz="545" dirty="0">
                <a:latin typeface="Arial"/>
                <a:cs typeface="Arial"/>
              </a:rPr>
              <a:t>a </a:t>
            </a:r>
            <a:r>
              <a:rPr sz="545" b="1" dirty="0">
                <a:latin typeface="Arial"/>
                <a:cs typeface="Arial"/>
              </a:rPr>
              <a:t>public </a:t>
            </a:r>
            <a:r>
              <a:rPr sz="545" b="1" spc="-3" dirty="0">
                <a:latin typeface="Arial"/>
                <a:cs typeface="Arial"/>
              </a:rPr>
              <a:t>college</a:t>
            </a:r>
            <a:r>
              <a:rPr sz="545" spc="-3" dirty="0">
                <a:latin typeface="Arial"/>
                <a:cs typeface="Arial"/>
              </a:rPr>
              <a:t>. </a:t>
            </a:r>
            <a:r>
              <a:rPr sz="545" dirty="0">
                <a:latin typeface="Arial"/>
                <a:cs typeface="Arial"/>
              </a:rPr>
              <a:t>.......................................................................................... </a:t>
            </a:r>
            <a:r>
              <a:rPr sz="477" dirty="0">
                <a:latin typeface="Arial"/>
                <a:cs typeface="Arial"/>
              </a:rPr>
              <a:t>Start</a:t>
            </a:r>
            <a:r>
              <a:rPr sz="477" spc="44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date</a:t>
            </a:r>
            <a:endParaRPr sz="477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688702" y="2402110"/>
            <a:ext cx="260206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End</a:t>
            </a:r>
            <a:r>
              <a:rPr sz="477" spc="-44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date</a:t>
            </a:r>
            <a:endParaRPr sz="477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219002" y="2629359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" name="object 14"/>
          <p:cNvSpPr/>
          <p:nvPr/>
        </p:nvSpPr>
        <p:spPr>
          <a:xfrm>
            <a:off x="6514944" y="2629359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" name="object 15"/>
          <p:cNvSpPr/>
          <p:nvPr/>
        </p:nvSpPr>
        <p:spPr>
          <a:xfrm>
            <a:off x="5963758" y="1364418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" name="object 16"/>
          <p:cNvSpPr/>
          <p:nvPr/>
        </p:nvSpPr>
        <p:spPr>
          <a:xfrm>
            <a:off x="6065069" y="140703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" name="object 17"/>
          <p:cNvSpPr/>
          <p:nvPr/>
        </p:nvSpPr>
        <p:spPr>
          <a:xfrm>
            <a:off x="5963758" y="1461274"/>
            <a:ext cx="807893" cy="0"/>
          </a:xfrm>
          <a:custGeom>
            <a:avLst/>
            <a:gdLst/>
            <a:ahLst/>
            <a:cxnLst/>
            <a:rect l="l" t="t" r="r" b="b"/>
            <a:pathLst>
              <a:path w="1184909">
                <a:moveTo>
                  <a:pt x="0" y="0"/>
                </a:moveTo>
                <a:lnTo>
                  <a:pt x="118491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" name="object 18"/>
          <p:cNvSpPr/>
          <p:nvPr/>
        </p:nvSpPr>
        <p:spPr>
          <a:xfrm>
            <a:off x="6166381" y="140703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" name="object 19"/>
          <p:cNvSpPr/>
          <p:nvPr/>
        </p:nvSpPr>
        <p:spPr>
          <a:xfrm>
            <a:off x="6267692" y="140703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" name="object 20"/>
          <p:cNvSpPr/>
          <p:nvPr/>
        </p:nvSpPr>
        <p:spPr>
          <a:xfrm>
            <a:off x="6369003" y="1364417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" name="object 21"/>
          <p:cNvSpPr/>
          <p:nvPr/>
        </p:nvSpPr>
        <p:spPr>
          <a:xfrm>
            <a:off x="6470315" y="140703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" name="object 22"/>
          <p:cNvSpPr/>
          <p:nvPr/>
        </p:nvSpPr>
        <p:spPr>
          <a:xfrm>
            <a:off x="6571626" y="1364417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" name="object 23"/>
          <p:cNvSpPr/>
          <p:nvPr/>
        </p:nvSpPr>
        <p:spPr>
          <a:xfrm>
            <a:off x="6672938" y="140703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" name="object 24"/>
          <p:cNvSpPr/>
          <p:nvPr/>
        </p:nvSpPr>
        <p:spPr>
          <a:xfrm>
            <a:off x="6774249" y="1364417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" name="object 25"/>
          <p:cNvSpPr/>
          <p:nvPr/>
        </p:nvSpPr>
        <p:spPr>
          <a:xfrm>
            <a:off x="6456240" y="1333366"/>
            <a:ext cx="29874" cy="31173"/>
          </a:xfrm>
          <a:custGeom>
            <a:avLst/>
            <a:gdLst/>
            <a:ahLst/>
            <a:cxnLst/>
            <a:rect l="l" t="t" r="r" b="b"/>
            <a:pathLst>
              <a:path w="43815" h="45719">
                <a:moveTo>
                  <a:pt x="8839" y="0"/>
                </a:moveTo>
                <a:lnTo>
                  <a:pt x="0" y="0"/>
                </a:lnTo>
                <a:lnTo>
                  <a:pt x="0" y="45542"/>
                </a:lnTo>
                <a:lnTo>
                  <a:pt x="5892" y="45542"/>
                </a:lnTo>
                <a:lnTo>
                  <a:pt x="5859" y="16192"/>
                </a:lnTo>
                <a:lnTo>
                  <a:pt x="5756" y="11887"/>
                </a:lnTo>
                <a:lnTo>
                  <a:pt x="5702" y="7124"/>
                </a:lnTo>
                <a:lnTo>
                  <a:pt x="11261" y="7124"/>
                </a:lnTo>
                <a:lnTo>
                  <a:pt x="8839" y="0"/>
                </a:lnTo>
                <a:close/>
              </a:path>
              <a:path w="43815" h="45719">
                <a:moveTo>
                  <a:pt x="11261" y="7124"/>
                </a:moveTo>
                <a:lnTo>
                  <a:pt x="5702" y="7124"/>
                </a:lnTo>
                <a:lnTo>
                  <a:pt x="18834" y="45542"/>
                </a:lnTo>
                <a:lnTo>
                  <a:pt x="24942" y="45542"/>
                </a:lnTo>
                <a:lnTo>
                  <a:pt x="27324" y="38506"/>
                </a:lnTo>
                <a:lnTo>
                  <a:pt x="21932" y="38506"/>
                </a:lnTo>
                <a:lnTo>
                  <a:pt x="11261" y="7124"/>
                </a:lnTo>
                <a:close/>
              </a:path>
              <a:path w="43815" h="45719">
                <a:moveTo>
                  <a:pt x="43713" y="7124"/>
                </a:moveTo>
                <a:lnTo>
                  <a:pt x="37947" y="7124"/>
                </a:lnTo>
                <a:lnTo>
                  <a:pt x="37833" y="45542"/>
                </a:lnTo>
                <a:lnTo>
                  <a:pt x="43713" y="45542"/>
                </a:lnTo>
                <a:lnTo>
                  <a:pt x="43713" y="7124"/>
                </a:lnTo>
                <a:close/>
              </a:path>
              <a:path w="43815" h="45719">
                <a:moveTo>
                  <a:pt x="43713" y="0"/>
                </a:moveTo>
                <a:lnTo>
                  <a:pt x="34937" y="0"/>
                </a:lnTo>
                <a:lnTo>
                  <a:pt x="21932" y="38506"/>
                </a:lnTo>
                <a:lnTo>
                  <a:pt x="27324" y="38506"/>
                </a:lnTo>
                <a:lnTo>
                  <a:pt x="37947" y="7124"/>
                </a:lnTo>
                <a:lnTo>
                  <a:pt x="43713" y="7124"/>
                </a:lnTo>
                <a:lnTo>
                  <a:pt x="43713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" name="object 26"/>
          <p:cNvSpPr/>
          <p:nvPr/>
        </p:nvSpPr>
        <p:spPr>
          <a:xfrm>
            <a:off x="6153078" y="1333363"/>
            <a:ext cx="27709" cy="31173"/>
          </a:xfrm>
          <a:custGeom>
            <a:avLst/>
            <a:gdLst/>
            <a:ahLst/>
            <a:cxnLst/>
            <a:rect l="l" t="t" r="r" b="b"/>
            <a:pathLst>
              <a:path w="40639" h="45719">
                <a:moveTo>
                  <a:pt x="7200" y="0"/>
                </a:moveTo>
                <a:lnTo>
                  <a:pt x="0" y="0"/>
                </a:lnTo>
                <a:lnTo>
                  <a:pt x="17221" y="27190"/>
                </a:lnTo>
                <a:lnTo>
                  <a:pt x="17221" y="45542"/>
                </a:lnTo>
                <a:lnTo>
                  <a:pt x="23393" y="45542"/>
                </a:lnTo>
                <a:lnTo>
                  <a:pt x="23393" y="27190"/>
                </a:lnTo>
                <a:lnTo>
                  <a:pt x="26752" y="21894"/>
                </a:lnTo>
                <a:lnTo>
                  <a:pt x="20294" y="21894"/>
                </a:lnTo>
                <a:lnTo>
                  <a:pt x="7200" y="0"/>
                </a:lnTo>
                <a:close/>
              </a:path>
              <a:path w="40639" h="45719">
                <a:moveTo>
                  <a:pt x="40639" y="0"/>
                </a:moveTo>
                <a:lnTo>
                  <a:pt x="33388" y="0"/>
                </a:lnTo>
                <a:lnTo>
                  <a:pt x="20294" y="21894"/>
                </a:lnTo>
                <a:lnTo>
                  <a:pt x="26752" y="21894"/>
                </a:lnTo>
                <a:lnTo>
                  <a:pt x="40639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" name="object 27"/>
          <p:cNvSpPr/>
          <p:nvPr/>
        </p:nvSpPr>
        <p:spPr>
          <a:xfrm>
            <a:off x="6665440" y="1333366"/>
            <a:ext cx="25544" cy="31173"/>
          </a:xfrm>
          <a:custGeom>
            <a:avLst/>
            <a:gdLst/>
            <a:ahLst/>
            <a:cxnLst/>
            <a:rect l="l" t="t" r="r" b="b"/>
            <a:pathLst>
              <a:path w="37465" h="45719">
                <a:moveTo>
                  <a:pt x="24383" y="0"/>
                </a:moveTo>
                <a:lnTo>
                  <a:pt x="0" y="0"/>
                </a:lnTo>
                <a:lnTo>
                  <a:pt x="0" y="45542"/>
                </a:lnTo>
                <a:lnTo>
                  <a:pt x="25857" y="45542"/>
                </a:lnTo>
                <a:lnTo>
                  <a:pt x="31292" y="42087"/>
                </a:lnTo>
                <a:lnTo>
                  <a:pt x="32125" y="40271"/>
                </a:lnTo>
                <a:lnTo>
                  <a:pt x="6235" y="40271"/>
                </a:lnTo>
                <a:lnTo>
                  <a:pt x="6235" y="5295"/>
                </a:lnTo>
                <a:lnTo>
                  <a:pt x="31527" y="5295"/>
                </a:lnTo>
                <a:lnTo>
                  <a:pt x="29184" y="2222"/>
                </a:lnTo>
                <a:lnTo>
                  <a:pt x="24383" y="0"/>
                </a:lnTo>
                <a:close/>
              </a:path>
              <a:path w="37465" h="45719">
                <a:moveTo>
                  <a:pt x="31527" y="5295"/>
                </a:moveTo>
                <a:lnTo>
                  <a:pt x="21805" y="5295"/>
                </a:lnTo>
                <a:lnTo>
                  <a:pt x="25336" y="6858"/>
                </a:lnTo>
                <a:lnTo>
                  <a:pt x="29730" y="13106"/>
                </a:lnTo>
                <a:lnTo>
                  <a:pt x="30822" y="17487"/>
                </a:lnTo>
                <a:lnTo>
                  <a:pt x="30822" y="24599"/>
                </a:lnTo>
                <a:lnTo>
                  <a:pt x="19037" y="40271"/>
                </a:lnTo>
                <a:lnTo>
                  <a:pt x="32125" y="40271"/>
                </a:lnTo>
                <a:lnTo>
                  <a:pt x="36245" y="31280"/>
                </a:lnTo>
                <a:lnTo>
                  <a:pt x="37147" y="26911"/>
                </a:lnTo>
                <a:lnTo>
                  <a:pt x="37147" y="15811"/>
                </a:lnTo>
                <a:lnTo>
                  <a:pt x="35623" y="10668"/>
                </a:lnTo>
                <a:lnTo>
                  <a:pt x="31527" y="5295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" name="object 28"/>
          <p:cNvSpPr/>
          <p:nvPr/>
        </p:nvSpPr>
        <p:spPr>
          <a:xfrm>
            <a:off x="5963758" y="1678222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9" name="object 29"/>
          <p:cNvSpPr/>
          <p:nvPr/>
        </p:nvSpPr>
        <p:spPr>
          <a:xfrm>
            <a:off x="6065069" y="172083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0" name="object 30"/>
          <p:cNvSpPr/>
          <p:nvPr/>
        </p:nvSpPr>
        <p:spPr>
          <a:xfrm>
            <a:off x="5963758" y="1775077"/>
            <a:ext cx="807893" cy="0"/>
          </a:xfrm>
          <a:custGeom>
            <a:avLst/>
            <a:gdLst/>
            <a:ahLst/>
            <a:cxnLst/>
            <a:rect l="l" t="t" r="r" b="b"/>
            <a:pathLst>
              <a:path w="1184909">
                <a:moveTo>
                  <a:pt x="0" y="0"/>
                </a:moveTo>
                <a:lnTo>
                  <a:pt x="118491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1" name="object 31"/>
          <p:cNvSpPr/>
          <p:nvPr/>
        </p:nvSpPr>
        <p:spPr>
          <a:xfrm>
            <a:off x="6166381" y="172083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2" name="object 32"/>
          <p:cNvSpPr/>
          <p:nvPr/>
        </p:nvSpPr>
        <p:spPr>
          <a:xfrm>
            <a:off x="6267692" y="172083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3" name="object 33"/>
          <p:cNvSpPr/>
          <p:nvPr/>
        </p:nvSpPr>
        <p:spPr>
          <a:xfrm>
            <a:off x="6369003" y="1678222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4" name="object 34"/>
          <p:cNvSpPr/>
          <p:nvPr/>
        </p:nvSpPr>
        <p:spPr>
          <a:xfrm>
            <a:off x="6470315" y="172083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5" name="object 35"/>
          <p:cNvSpPr/>
          <p:nvPr/>
        </p:nvSpPr>
        <p:spPr>
          <a:xfrm>
            <a:off x="6571626" y="1678222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6" name="object 36"/>
          <p:cNvSpPr/>
          <p:nvPr/>
        </p:nvSpPr>
        <p:spPr>
          <a:xfrm>
            <a:off x="6672938" y="172083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7" name="object 37"/>
          <p:cNvSpPr/>
          <p:nvPr/>
        </p:nvSpPr>
        <p:spPr>
          <a:xfrm>
            <a:off x="6774249" y="1678222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8" name="object 38"/>
          <p:cNvSpPr/>
          <p:nvPr/>
        </p:nvSpPr>
        <p:spPr>
          <a:xfrm>
            <a:off x="6456240" y="1647170"/>
            <a:ext cx="29874" cy="31173"/>
          </a:xfrm>
          <a:custGeom>
            <a:avLst/>
            <a:gdLst/>
            <a:ahLst/>
            <a:cxnLst/>
            <a:rect l="l" t="t" r="r" b="b"/>
            <a:pathLst>
              <a:path w="43815" h="45719">
                <a:moveTo>
                  <a:pt x="8839" y="0"/>
                </a:moveTo>
                <a:lnTo>
                  <a:pt x="0" y="0"/>
                </a:lnTo>
                <a:lnTo>
                  <a:pt x="0" y="45542"/>
                </a:lnTo>
                <a:lnTo>
                  <a:pt x="5892" y="45542"/>
                </a:lnTo>
                <a:lnTo>
                  <a:pt x="5859" y="16192"/>
                </a:lnTo>
                <a:lnTo>
                  <a:pt x="5756" y="11887"/>
                </a:lnTo>
                <a:lnTo>
                  <a:pt x="5702" y="7124"/>
                </a:lnTo>
                <a:lnTo>
                  <a:pt x="11261" y="7124"/>
                </a:lnTo>
                <a:lnTo>
                  <a:pt x="8839" y="0"/>
                </a:lnTo>
                <a:close/>
              </a:path>
              <a:path w="43815" h="45719">
                <a:moveTo>
                  <a:pt x="11261" y="7124"/>
                </a:moveTo>
                <a:lnTo>
                  <a:pt x="5702" y="7124"/>
                </a:lnTo>
                <a:lnTo>
                  <a:pt x="18834" y="45542"/>
                </a:lnTo>
                <a:lnTo>
                  <a:pt x="24942" y="45542"/>
                </a:lnTo>
                <a:lnTo>
                  <a:pt x="27324" y="38506"/>
                </a:lnTo>
                <a:lnTo>
                  <a:pt x="21932" y="38506"/>
                </a:lnTo>
                <a:lnTo>
                  <a:pt x="11261" y="7124"/>
                </a:lnTo>
                <a:close/>
              </a:path>
              <a:path w="43815" h="45719">
                <a:moveTo>
                  <a:pt x="43713" y="7124"/>
                </a:moveTo>
                <a:lnTo>
                  <a:pt x="37947" y="7124"/>
                </a:lnTo>
                <a:lnTo>
                  <a:pt x="37833" y="45542"/>
                </a:lnTo>
                <a:lnTo>
                  <a:pt x="43713" y="45542"/>
                </a:lnTo>
                <a:lnTo>
                  <a:pt x="43713" y="7124"/>
                </a:lnTo>
                <a:close/>
              </a:path>
              <a:path w="43815" h="45719">
                <a:moveTo>
                  <a:pt x="43713" y="0"/>
                </a:moveTo>
                <a:lnTo>
                  <a:pt x="34937" y="0"/>
                </a:lnTo>
                <a:lnTo>
                  <a:pt x="21932" y="38506"/>
                </a:lnTo>
                <a:lnTo>
                  <a:pt x="27324" y="38506"/>
                </a:lnTo>
                <a:lnTo>
                  <a:pt x="37947" y="7124"/>
                </a:lnTo>
                <a:lnTo>
                  <a:pt x="43713" y="7124"/>
                </a:lnTo>
                <a:lnTo>
                  <a:pt x="43713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9" name="object 39"/>
          <p:cNvSpPr/>
          <p:nvPr/>
        </p:nvSpPr>
        <p:spPr>
          <a:xfrm>
            <a:off x="6153078" y="1647168"/>
            <a:ext cx="27709" cy="31173"/>
          </a:xfrm>
          <a:custGeom>
            <a:avLst/>
            <a:gdLst/>
            <a:ahLst/>
            <a:cxnLst/>
            <a:rect l="l" t="t" r="r" b="b"/>
            <a:pathLst>
              <a:path w="40639" h="45719">
                <a:moveTo>
                  <a:pt x="7200" y="0"/>
                </a:moveTo>
                <a:lnTo>
                  <a:pt x="0" y="0"/>
                </a:lnTo>
                <a:lnTo>
                  <a:pt x="17221" y="27190"/>
                </a:lnTo>
                <a:lnTo>
                  <a:pt x="17221" y="45542"/>
                </a:lnTo>
                <a:lnTo>
                  <a:pt x="23393" y="45542"/>
                </a:lnTo>
                <a:lnTo>
                  <a:pt x="23393" y="27190"/>
                </a:lnTo>
                <a:lnTo>
                  <a:pt x="26752" y="21894"/>
                </a:lnTo>
                <a:lnTo>
                  <a:pt x="20294" y="21894"/>
                </a:lnTo>
                <a:lnTo>
                  <a:pt x="7200" y="0"/>
                </a:lnTo>
                <a:close/>
              </a:path>
              <a:path w="40639" h="45719">
                <a:moveTo>
                  <a:pt x="40639" y="0"/>
                </a:moveTo>
                <a:lnTo>
                  <a:pt x="33388" y="0"/>
                </a:lnTo>
                <a:lnTo>
                  <a:pt x="20294" y="21894"/>
                </a:lnTo>
                <a:lnTo>
                  <a:pt x="26752" y="21894"/>
                </a:lnTo>
                <a:lnTo>
                  <a:pt x="40639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0" name="object 40"/>
          <p:cNvSpPr/>
          <p:nvPr/>
        </p:nvSpPr>
        <p:spPr>
          <a:xfrm>
            <a:off x="6665440" y="1647170"/>
            <a:ext cx="25544" cy="31173"/>
          </a:xfrm>
          <a:custGeom>
            <a:avLst/>
            <a:gdLst/>
            <a:ahLst/>
            <a:cxnLst/>
            <a:rect l="l" t="t" r="r" b="b"/>
            <a:pathLst>
              <a:path w="37465" h="45719">
                <a:moveTo>
                  <a:pt x="24383" y="0"/>
                </a:moveTo>
                <a:lnTo>
                  <a:pt x="0" y="0"/>
                </a:lnTo>
                <a:lnTo>
                  <a:pt x="0" y="45542"/>
                </a:lnTo>
                <a:lnTo>
                  <a:pt x="25857" y="45542"/>
                </a:lnTo>
                <a:lnTo>
                  <a:pt x="31292" y="42087"/>
                </a:lnTo>
                <a:lnTo>
                  <a:pt x="32125" y="40271"/>
                </a:lnTo>
                <a:lnTo>
                  <a:pt x="6235" y="40271"/>
                </a:lnTo>
                <a:lnTo>
                  <a:pt x="6235" y="5295"/>
                </a:lnTo>
                <a:lnTo>
                  <a:pt x="31527" y="5295"/>
                </a:lnTo>
                <a:lnTo>
                  <a:pt x="29184" y="2222"/>
                </a:lnTo>
                <a:lnTo>
                  <a:pt x="24383" y="0"/>
                </a:lnTo>
                <a:close/>
              </a:path>
              <a:path w="37465" h="45719">
                <a:moveTo>
                  <a:pt x="31527" y="5295"/>
                </a:moveTo>
                <a:lnTo>
                  <a:pt x="21805" y="5295"/>
                </a:lnTo>
                <a:lnTo>
                  <a:pt x="25336" y="6858"/>
                </a:lnTo>
                <a:lnTo>
                  <a:pt x="29730" y="13106"/>
                </a:lnTo>
                <a:lnTo>
                  <a:pt x="30822" y="17487"/>
                </a:lnTo>
                <a:lnTo>
                  <a:pt x="30822" y="24599"/>
                </a:lnTo>
                <a:lnTo>
                  <a:pt x="19037" y="40271"/>
                </a:lnTo>
                <a:lnTo>
                  <a:pt x="32125" y="40271"/>
                </a:lnTo>
                <a:lnTo>
                  <a:pt x="36245" y="31280"/>
                </a:lnTo>
                <a:lnTo>
                  <a:pt x="37147" y="26911"/>
                </a:lnTo>
                <a:lnTo>
                  <a:pt x="37147" y="15811"/>
                </a:lnTo>
                <a:lnTo>
                  <a:pt x="35623" y="10668"/>
                </a:lnTo>
                <a:lnTo>
                  <a:pt x="31527" y="5295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1" name="object 41"/>
          <p:cNvSpPr/>
          <p:nvPr/>
        </p:nvSpPr>
        <p:spPr>
          <a:xfrm>
            <a:off x="5963758" y="2077649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2" name="object 42"/>
          <p:cNvSpPr/>
          <p:nvPr/>
        </p:nvSpPr>
        <p:spPr>
          <a:xfrm>
            <a:off x="6065069" y="212026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3" name="object 43"/>
          <p:cNvSpPr/>
          <p:nvPr/>
        </p:nvSpPr>
        <p:spPr>
          <a:xfrm>
            <a:off x="5963758" y="2174505"/>
            <a:ext cx="807893" cy="0"/>
          </a:xfrm>
          <a:custGeom>
            <a:avLst/>
            <a:gdLst/>
            <a:ahLst/>
            <a:cxnLst/>
            <a:rect l="l" t="t" r="r" b="b"/>
            <a:pathLst>
              <a:path w="1184909">
                <a:moveTo>
                  <a:pt x="0" y="0"/>
                </a:moveTo>
                <a:lnTo>
                  <a:pt x="118491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4" name="object 44"/>
          <p:cNvSpPr/>
          <p:nvPr/>
        </p:nvSpPr>
        <p:spPr>
          <a:xfrm>
            <a:off x="6166381" y="212026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5" name="object 45"/>
          <p:cNvSpPr/>
          <p:nvPr/>
        </p:nvSpPr>
        <p:spPr>
          <a:xfrm>
            <a:off x="6267692" y="212026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6" name="object 46"/>
          <p:cNvSpPr/>
          <p:nvPr/>
        </p:nvSpPr>
        <p:spPr>
          <a:xfrm>
            <a:off x="6369003" y="2077649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7" name="object 47"/>
          <p:cNvSpPr/>
          <p:nvPr/>
        </p:nvSpPr>
        <p:spPr>
          <a:xfrm>
            <a:off x="6470315" y="212026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8" name="object 48"/>
          <p:cNvSpPr/>
          <p:nvPr/>
        </p:nvSpPr>
        <p:spPr>
          <a:xfrm>
            <a:off x="6571626" y="2077649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9" name="object 49"/>
          <p:cNvSpPr/>
          <p:nvPr/>
        </p:nvSpPr>
        <p:spPr>
          <a:xfrm>
            <a:off x="6672938" y="212026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0" name="object 50"/>
          <p:cNvSpPr/>
          <p:nvPr/>
        </p:nvSpPr>
        <p:spPr>
          <a:xfrm>
            <a:off x="6774249" y="2077649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1" name="object 51"/>
          <p:cNvSpPr/>
          <p:nvPr/>
        </p:nvSpPr>
        <p:spPr>
          <a:xfrm>
            <a:off x="6456240" y="2046597"/>
            <a:ext cx="29874" cy="31173"/>
          </a:xfrm>
          <a:custGeom>
            <a:avLst/>
            <a:gdLst/>
            <a:ahLst/>
            <a:cxnLst/>
            <a:rect l="l" t="t" r="r" b="b"/>
            <a:pathLst>
              <a:path w="43815" h="45719">
                <a:moveTo>
                  <a:pt x="8839" y="0"/>
                </a:moveTo>
                <a:lnTo>
                  <a:pt x="0" y="0"/>
                </a:lnTo>
                <a:lnTo>
                  <a:pt x="0" y="45542"/>
                </a:lnTo>
                <a:lnTo>
                  <a:pt x="5892" y="45542"/>
                </a:lnTo>
                <a:lnTo>
                  <a:pt x="5859" y="16192"/>
                </a:lnTo>
                <a:lnTo>
                  <a:pt x="5756" y="11887"/>
                </a:lnTo>
                <a:lnTo>
                  <a:pt x="5702" y="7124"/>
                </a:lnTo>
                <a:lnTo>
                  <a:pt x="11261" y="7124"/>
                </a:lnTo>
                <a:lnTo>
                  <a:pt x="8839" y="0"/>
                </a:lnTo>
                <a:close/>
              </a:path>
              <a:path w="43815" h="45719">
                <a:moveTo>
                  <a:pt x="11261" y="7124"/>
                </a:moveTo>
                <a:lnTo>
                  <a:pt x="5702" y="7124"/>
                </a:lnTo>
                <a:lnTo>
                  <a:pt x="18834" y="45542"/>
                </a:lnTo>
                <a:lnTo>
                  <a:pt x="24942" y="45542"/>
                </a:lnTo>
                <a:lnTo>
                  <a:pt x="27324" y="38506"/>
                </a:lnTo>
                <a:lnTo>
                  <a:pt x="21932" y="38506"/>
                </a:lnTo>
                <a:lnTo>
                  <a:pt x="11261" y="7124"/>
                </a:lnTo>
                <a:close/>
              </a:path>
              <a:path w="43815" h="45719">
                <a:moveTo>
                  <a:pt x="43713" y="7124"/>
                </a:moveTo>
                <a:lnTo>
                  <a:pt x="37947" y="7124"/>
                </a:lnTo>
                <a:lnTo>
                  <a:pt x="37833" y="45542"/>
                </a:lnTo>
                <a:lnTo>
                  <a:pt x="43713" y="45542"/>
                </a:lnTo>
                <a:lnTo>
                  <a:pt x="43713" y="7124"/>
                </a:lnTo>
                <a:close/>
              </a:path>
              <a:path w="43815" h="45719">
                <a:moveTo>
                  <a:pt x="43713" y="0"/>
                </a:moveTo>
                <a:lnTo>
                  <a:pt x="34937" y="0"/>
                </a:lnTo>
                <a:lnTo>
                  <a:pt x="21932" y="38506"/>
                </a:lnTo>
                <a:lnTo>
                  <a:pt x="27324" y="38506"/>
                </a:lnTo>
                <a:lnTo>
                  <a:pt x="37947" y="7124"/>
                </a:lnTo>
                <a:lnTo>
                  <a:pt x="43713" y="7124"/>
                </a:lnTo>
                <a:lnTo>
                  <a:pt x="43713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2" name="object 52"/>
          <p:cNvSpPr/>
          <p:nvPr/>
        </p:nvSpPr>
        <p:spPr>
          <a:xfrm>
            <a:off x="6153078" y="2046594"/>
            <a:ext cx="27709" cy="31173"/>
          </a:xfrm>
          <a:custGeom>
            <a:avLst/>
            <a:gdLst/>
            <a:ahLst/>
            <a:cxnLst/>
            <a:rect l="l" t="t" r="r" b="b"/>
            <a:pathLst>
              <a:path w="40639" h="45719">
                <a:moveTo>
                  <a:pt x="7200" y="0"/>
                </a:moveTo>
                <a:lnTo>
                  <a:pt x="0" y="0"/>
                </a:lnTo>
                <a:lnTo>
                  <a:pt x="17221" y="27190"/>
                </a:lnTo>
                <a:lnTo>
                  <a:pt x="17221" y="45542"/>
                </a:lnTo>
                <a:lnTo>
                  <a:pt x="23393" y="45542"/>
                </a:lnTo>
                <a:lnTo>
                  <a:pt x="23393" y="27190"/>
                </a:lnTo>
                <a:lnTo>
                  <a:pt x="26752" y="21894"/>
                </a:lnTo>
                <a:lnTo>
                  <a:pt x="20294" y="21894"/>
                </a:lnTo>
                <a:lnTo>
                  <a:pt x="7200" y="0"/>
                </a:lnTo>
                <a:close/>
              </a:path>
              <a:path w="40639" h="45719">
                <a:moveTo>
                  <a:pt x="40639" y="0"/>
                </a:moveTo>
                <a:lnTo>
                  <a:pt x="33388" y="0"/>
                </a:lnTo>
                <a:lnTo>
                  <a:pt x="20294" y="21894"/>
                </a:lnTo>
                <a:lnTo>
                  <a:pt x="26752" y="21894"/>
                </a:lnTo>
                <a:lnTo>
                  <a:pt x="40639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3" name="object 53"/>
          <p:cNvSpPr/>
          <p:nvPr/>
        </p:nvSpPr>
        <p:spPr>
          <a:xfrm>
            <a:off x="6665440" y="2046596"/>
            <a:ext cx="25544" cy="31173"/>
          </a:xfrm>
          <a:custGeom>
            <a:avLst/>
            <a:gdLst/>
            <a:ahLst/>
            <a:cxnLst/>
            <a:rect l="l" t="t" r="r" b="b"/>
            <a:pathLst>
              <a:path w="37465" h="45719">
                <a:moveTo>
                  <a:pt x="24383" y="0"/>
                </a:moveTo>
                <a:lnTo>
                  <a:pt x="0" y="0"/>
                </a:lnTo>
                <a:lnTo>
                  <a:pt x="0" y="45542"/>
                </a:lnTo>
                <a:lnTo>
                  <a:pt x="25857" y="45542"/>
                </a:lnTo>
                <a:lnTo>
                  <a:pt x="31292" y="42087"/>
                </a:lnTo>
                <a:lnTo>
                  <a:pt x="32125" y="40271"/>
                </a:lnTo>
                <a:lnTo>
                  <a:pt x="6235" y="40271"/>
                </a:lnTo>
                <a:lnTo>
                  <a:pt x="6235" y="5295"/>
                </a:lnTo>
                <a:lnTo>
                  <a:pt x="31527" y="5295"/>
                </a:lnTo>
                <a:lnTo>
                  <a:pt x="29184" y="2222"/>
                </a:lnTo>
                <a:lnTo>
                  <a:pt x="24383" y="0"/>
                </a:lnTo>
                <a:close/>
              </a:path>
              <a:path w="37465" h="45719">
                <a:moveTo>
                  <a:pt x="31527" y="5295"/>
                </a:moveTo>
                <a:lnTo>
                  <a:pt x="21805" y="5295"/>
                </a:lnTo>
                <a:lnTo>
                  <a:pt x="25336" y="6858"/>
                </a:lnTo>
                <a:lnTo>
                  <a:pt x="29730" y="13106"/>
                </a:lnTo>
                <a:lnTo>
                  <a:pt x="30822" y="17487"/>
                </a:lnTo>
                <a:lnTo>
                  <a:pt x="30822" y="24599"/>
                </a:lnTo>
                <a:lnTo>
                  <a:pt x="19037" y="40271"/>
                </a:lnTo>
                <a:lnTo>
                  <a:pt x="32125" y="40271"/>
                </a:lnTo>
                <a:lnTo>
                  <a:pt x="36245" y="31280"/>
                </a:lnTo>
                <a:lnTo>
                  <a:pt x="37147" y="26911"/>
                </a:lnTo>
                <a:lnTo>
                  <a:pt x="37147" y="15811"/>
                </a:lnTo>
                <a:lnTo>
                  <a:pt x="35623" y="10668"/>
                </a:lnTo>
                <a:lnTo>
                  <a:pt x="31527" y="5295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4" name="object 54"/>
          <p:cNvSpPr/>
          <p:nvPr/>
        </p:nvSpPr>
        <p:spPr>
          <a:xfrm>
            <a:off x="5963758" y="2372127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5" name="object 55"/>
          <p:cNvSpPr/>
          <p:nvPr/>
        </p:nvSpPr>
        <p:spPr>
          <a:xfrm>
            <a:off x="6065069" y="241474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6" name="object 56"/>
          <p:cNvSpPr/>
          <p:nvPr/>
        </p:nvSpPr>
        <p:spPr>
          <a:xfrm>
            <a:off x="5963758" y="2468984"/>
            <a:ext cx="807893" cy="0"/>
          </a:xfrm>
          <a:custGeom>
            <a:avLst/>
            <a:gdLst/>
            <a:ahLst/>
            <a:cxnLst/>
            <a:rect l="l" t="t" r="r" b="b"/>
            <a:pathLst>
              <a:path w="1184909">
                <a:moveTo>
                  <a:pt x="0" y="0"/>
                </a:moveTo>
                <a:lnTo>
                  <a:pt x="118491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7" name="object 57"/>
          <p:cNvSpPr/>
          <p:nvPr/>
        </p:nvSpPr>
        <p:spPr>
          <a:xfrm>
            <a:off x="6166381" y="241474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8" name="object 58"/>
          <p:cNvSpPr/>
          <p:nvPr/>
        </p:nvSpPr>
        <p:spPr>
          <a:xfrm>
            <a:off x="6267692" y="241474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9" name="object 59"/>
          <p:cNvSpPr/>
          <p:nvPr/>
        </p:nvSpPr>
        <p:spPr>
          <a:xfrm>
            <a:off x="6369003" y="2372127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0" name="object 60"/>
          <p:cNvSpPr/>
          <p:nvPr/>
        </p:nvSpPr>
        <p:spPr>
          <a:xfrm>
            <a:off x="6470315" y="241474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1" name="object 61"/>
          <p:cNvSpPr/>
          <p:nvPr/>
        </p:nvSpPr>
        <p:spPr>
          <a:xfrm>
            <a:off x="6571626" y="2372127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2" name="object 62"/>
          <p:cNvSpPr/>
          <p:nvPr/>
        </p:nvSpPr>
        <p:spPr>
          <a:xfrm>
            <a:off x="6672938" y="241474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3" name="object 63"/>
          <p:cNvSpPr/>
          <p:nvPr/>
        </p:nvSpPr>
        <p:spPr>
          <a:xfrm>
            <a:off x="6774249" y="2372127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4" name="object 64"/>
          <p:cNvSpPr/>
          <p:nvPr/>
        </p:nvSpPr>
        <p:spPr>
          <a:xfrm>
            <a:off x="6456240" y="2341075"/>
            <a:ext cx="29874" cy="31173"/>
          </a:xfrm>
          <a:custGeom>
            <a:avLst/>
            <a:gdLst/>
            <a:ahLst/>
            <a:cxnLst/>
            <a:rect l="l" t="t" r="r" b="b"/>
            <a:pathLst>
              <a:path w="43815" h="45720">
                <a:moveTo>
                  <a:pt x="8839" y="0"/>
                </a:moveTo>
                <a:lnTo>
                  <a:pt x="0" y="0"/>
                </a:lnTo>
                <a:lnTo>
                  <a:pt x="0" y="45542"/>
                </a:lnTo>
                <a:lnTo>
                  <a:pt x="5892" y="45542"/>
                </a:lnTo>
                <a:lnTo>
                  <a:pt x="5859" y="16192"/>
                </a:lnTo>
                <a:lnTo>
                  <a:pt x="5756" y="11887"/>
                </a:lnTo>
                <a:lnTo>
                  <a:pt x="5702" y="7124"/>
                </a:lnTo>
                <a:lnTo>
                  <a:pt x="11261" y="7124"/>
                </a:lnTo>
                <a:lnTo>
                  <a:pt x="8839" y="0"/>
                </a:lnTo>
                <a:close/>
              </a:path>
              <a:path w="43815" h="45720">
                <a:moveTo>
                  <a:pt x="11261" y="7124"/>
                </a:moveTo>
                <a:lnTo>
                  <a:pt x="5702" y="7124"/>
                </a:lnTo>
                <a:lnTo>
                  <a:pt x="18834" y="45542"/>
                </a:lnTo>
                <a:lnTo>
                  <a:pt x="24942" y="45542"/>
                </a:lnTo>
                <a:lnTo>
                  <a:pt x="27324" y="38506"/>
                </a:lnTo>
                <a:lnTo>
                  <a:pt x="21932" y="38506"/>
                </a:lnTo>
                <a:lnTo>
                  <a:pt x="11261" y="7124"/>
                </a:lnTo>
                <a:close/>
              </a:path>
              <a:path w="43815" h="45720">
                <a:moveTo>
                  <a:pt x="43713" y="7124"/>
                </a:moveTo>
                <a:lnTo>
                  <a:pt x="37947" y="7124"/>
                </a:lnTo>
                <a:lnTo>
                  <a:pt x="37833" y="45542"/>
                </a:lnTo>
                <a:lnTo>
                  <a:pt x="43713" y="45542"/>
                </a:lnTo>
                <a:lnTo>
                  <a:pt x="43713" y="7124"/>
                </a:lnTo>
                <a:close/>
              </a:path>
              <a:path w="43815" h="45720">
                <a:moveTo>
                  <a:pt x="43713" y="0"/>
                </a:moveTo>
                <a:lnTo>
                  <a:pt x="34937" y="0"/>
                </a:lnTo>
                <a:lnTo>
                  <a:pt x="21932" y="38506"/>
                </a:lnTo>
                <a:lnTo>
                  <a:pt x="27324" y="38506"/>
                </a:lnTo>
                <a:lnTo>
                  <a:pt x="37947" y="7124"/>
                </a:lnTo>
                <a:lnTo>
                  <a:pt x="43713" y="7124"/>
                </a:lnTo>
                <a:lnTo>
                  <a:pt x="43713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5" name="object 65"/>
          <p:cNvSpPr/>
          <p:nvPr/>
        </p:nvSpPr>
        <p:spPr>
          <a:xfrm>
            <a:off x="6153078" y="2341072"/>
            <a:ext cx="27709" cy="31173"/>
          </a:xfrm>
          <a:custGeom>
            <a:avLst/>
            <a:gdLst/>
            <a:ahLst/>
            <a:cxnLst/>
            <a:rect l="l" t="t" r="r" b="b"/>
            <a:pathLst>
              <a:path w="40639" h="45720">
                <a:moveTo>
                  <a:pt x="7200" y="0"/>
                </a:moveTo>
                <a:lnTo>
                  <a:pt x="0" y="0"/>
                </a:lnTo>
                <a:lnTo>
                  <a:pt x="17221" y="27190"/>
                </a:lnTo>
                <a:lnTo>
                  <a:pt x="17221" y="45542"/>
                </a:lnTo>
                <a:lnTo>
                  <a:pt x="23393" y="45542"/>
                </a:lnTo>
                <a:lnTo>
                  <a:pt x="23393" y="27190"/>
                </a:lnTo>
                <a:lnTo>
                  <a:pt x="26752" y="21894"/>
                </a:lnTo>
                <a:lnTo>
                  <a:pt x="20294" y="21894"/>
                </a:lnTo>
                <a:lnTo>
                  <a:pt x="7200" y="0"/>
                </a:lnTo>
                <a:close/>
              </a:path>
              <a:path w="40639" h="45720">
                <a:moveTo>
                  <a:pt x="40639" y="0"/>
                </a:moveTo>
                <a:lnTo>
                  <a:pt x="33388" y="0"/>
                </a:lnTo>
                <a:lnTo>
                  <a:pt x="20294" y="21894"/>
                </a:lnTo>
                <a:lnTo>
                  <a:pt x="26752" y="21894"/>
                </a:lnTo>
                <a:lnTo>
                  <a:pt x="40639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6" name="object 66"/>
          <p:cNvSpPr/>
          <p:nvPr/>
        </p:nvSpPr>
        <p:spPr>
          <a:xfrm>
            <a:off x="6665440" y="2341075"/>
            <a:ext cx="25544" cy="31173"/>
          </a:xfrm>
          <a:custGeom>
            <a:avLst/>
            <a:gdLst/>
            <a:ahLst/>
            <a:cxnLst/>
            <a:rect l="l" t="t" r="r" b="b"/>
            <a:pathLst>
              <a:path w="37465" h="45720">
                <a:moveTo>
                  <a:pt x="24383" y="0"/>
                </a:moveTo>
                <a:lnTo>
                  <a:pt x="0" y="0"/>
                </a:lnTo>
                <a:lnTo>
                  <a:pt x="0" y="45542"/>
                </a:lnTo>
                <a:lnTo>
                  <a:pt x="25857" y="45542"/>
                </a:lnTo>
                <a:lnTo>
                  <a:pt x="31292" y="42087"/>
                </a:lnTo>
                <a:lnTo>
                  <a:pt x="32125" y="40271"/>
                </a:lnTo>
                <a:lnTo>
                  <a:pt x="6235" y="40271"/>
                </a:lnTo>
                <a:lnTo>
                  <a:pt x="6235" y="5295"/>
                </a:lnTo>
                <a:lnTo>
                  <a:pt x="31527" y="5295"/>
                </a:lnTo>
                <a:lnTo>
                  <a:pt x="29184" y="2222"/>
                </a:lnTo>
                <a:lnTo>
                  <a:pt x="24383" y="0"/>
                </a:lnTo>
                <a:close/>
              </a:path>
              <a:path w="37465" h="45720">
                <a:moveTo>
                  <a:pt x="31527" y="5295"/>
                </a:moveTo>
                <a:lnTo>
                  <a:pt x="21805" y="5295"/>
                </a:lnTo>
                <a:lnTo>
                  <a:pt x="25336" y="6858"/>
                </a:lnTo>
                <a:lnTo>
                  <a:pt x="29730" y="13106"/>
                </a:lnTo>
                <a:lnTo>
                  <a:pt x="30822" y="17487"/>
                </a:lnTo>
                <a:lnTo>
                  <a:pt x="30822" y="24599"/>
                </a:lnTo>
                <a:lnTo>
                  <a:pt x="19037" y="40271"/>
                </a:lnTo>
                <a:lnTo>
                  <a:pt x="32125" y="40271"/>
                </a:lnTo>
                <a:lnTo>
                  <a:pt x="36245" y="31280"/>
                </a:lnTo>
                <a:lnTo>
                  <a:pt x="37147" y="26911"/>
                </a:lnTo>
                <a:lnTo>
                  <a:pt x="37147" y="15811"/>
                </a:lnTo>
                <a:lnTo>
                  <a:pt x="35623" y="10668"/>
                </a:lnTo>
                <a:lnTo>
                  <a:pt x="31527" y="5295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7" name="object 67"/>
          <p:cNvSpPr txBox="1"/>
          <p:nvPr/>
        </p:nvSpPr>
        <p:spPr>
          <a:xfrm>
            <a:off x="2224718" y="237492"/>
            <a:ext cx="1166379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Permanent code </a:t>
            </a:r>
            <a:r>
              <a:rPr sz="477" spc="-3" dirty="0">
                <a:latin typeface="Arial"/>
                <a:cs typeface="Arial"/>
              </a:rPr>
              <a:t>assigned by </a:t>
            </a:r>
            <a:r>
              <a:rPr sz="477" dirty="0">
                <a:latin typeface="Arial"/>
                <a:cs typeface="Arial"/>
              </a:rPr>
              <a:t>the</a:t>
            </a:r>
            <a:r>
              <a:rPr sz="477" spc="-55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Ministère</a:t>
            </a:r>
            <a:endParaRPr sz="477">
              <a:latin typeface="Arial"/>
              <a:cs typeface="Arial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3483552" y="212909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9" name="object 69"/>
          <p:cNvSpPr/>
          <p:nvPr/>
        </p:nvSpPr>
        <p:spPr>
          <a:xfrm>
            <a:off x="3584864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0" name="object 70"/>
          <p:cNvSpPr/>
          <p:nvPr/>
        </p:nvSpPr>
        <p:spPr>
          <a:xfrm>
            <a:off x="3483552" y="309765"/>
            <a:ext cx="1213139" cy="0"/>
          </a:xfrm>
          <a:custGeom>
            <a:avLst/>
            <a:gdLst/>
            <a:ahLst/>
            <a:cxnLst/>
            <a:rect l="l" t="t" r="r" b="b"/>
            <a:pathLst>
              <a:path w="1779270">
                <a:moveTo>
                  <a:pt x="0" y="0"/>
                </a:moveTo>
                <a:lnTo>
                  <a:pt x="177927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1" name="object 71"/>
          <p:cNvSpPr/>
          <p:nvPr/>
        </p:nvSpPr>
        <p:spPr>
          <a:xfrm>
            <a:off x="3686174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2" name="object 72"/>
          <p:cNvSpPr/>
          <p:nvPr/>
        </p:nvSpPr>
        <p:spPr>
          <a:xfrm>
            <a:off x="3787486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3" name="object 73"/>
          <p:cNvSpPr/>
          <p:nvPr/>
        </p:nvSpPr>
        <p:spPr>
          <a:xfrm>
            <a:off x="3888798" y="212909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4" name="object 74"/>
          <p:cNvSpPr/>
          <p:nvPr/>
        </p:nvSpPr>
        <p:spPr>
          <a:xfrm>
            <a:off x="3990109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5" name="object 75"/>
          <p:cNvSpPr/>
          <p:nvPr/>
        </p:nvSpPr>
        <p:spPr>
          <a:xfrm>
            <a:off x="4091420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6" name="object 76"/>
          <p:cNvSpPr/>
          <p:nvPr/>
        </p:nvSpPr>
        <p:spPr>
          <a:xfrm>
            <a:off x="4192732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7" name="object 77"/>
          <p:cNvSpPr/>
          <p:nvPr/>
        </p:nvSpPr>
        <p:spPr>
          <a:xfrm>
            <a:off x="4294043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8" name="object 78"/>
          <p:cNvSpPr/>
          <p:nvPr/>
        </p:nvSpPr>
        <p:spPr>
          <a:xfrm>
            <a:off x="4395355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9" name="object 79"/>
          <p:cNvSpPr/>
          <p:nvPr/>
        </p:nvSpPr>
        <p:spPr>
          <a:xfrm>
            <a:off x="4496665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0" name="object 80"/>
          <p:cNvSpPr/>
          <p:nvPr/>
        </p:nvSpPr>
        <p:spPr>
          <a:xfrm>
            <a:off x="4597977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1" name="object 81"/>
          <p:cNvSpPr/>
          <p:nvPr/>
        </p:nvSpPr>
        <p:spPr>
          <a:xfrm>
            <a:off x="4699289" y="212909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2" name="object 82"/>
          <p:cNvSpPr/>
          <p:nvPr/>
        </p:nvSpPr>
        <p:spPr>
          <a:xfrm>
            <a:off x="2233379" y="2793492"/>
            <a:ext cx="4675909" cy="171450"/>
          </a:xfrm>
          <a:custGeom>
            <a:avLst/>
            <a:gdLst/>
            <a:ahLst/>
            <a:cxnLst/>
            <a:rect l="l" t="t" r="r" b="b"/>
            <a:pathLst>
              <a:path w="6858000" h="251460">
                <a:moveTo>
                  <a:pt x="0" y="251460"/>
                </a:moveTo>
                <a:lnTo>
                  <a:pt x="6858000" y="251460"/>
                </a:lnTo>
                <a:lnTo>
                  <a:pt x="6858000" y="0"/>
                </a:lnTo>
                <a:lnTo>
                  <a:pt x="0" y="0"/>
                </a:lnTo>
                <a:lnTo>
                  <a:pt x="0" y="251460"/>
                </a:lnTo>
                <a:close/>
              </a:path>
            </a:pathLst>
          </a:custGeom>
          <a:solidFill>
            <a:srgbClr val="414042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3" name="object 83"/>
          <p:cNvSpPr txBox="1"/>
          <p:nvPr/>
        </p:nvSpPr>
        <p:spPr>
          <a:xfrm>
            <a:off x="2251215" y="2806550"/>
            <a:ext cx="2561359" cy="13461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b="1" spc="-14" dirty="0">
                <a:solidFill>
                  <a:srgbClr val="FFFFFF"/>
                </a:solidFill>
                <a:latin typeface="Calibri"/>
                <a:cs typeface="Calibri"/>
              </a:rPr>
              <a:t>Section </a:t>
            </a:r>
            <a:r>
              <a:rPr sz="818" b="1" dirty="0">
                <a:solidFill>
                  <a:srgbClr val="FFFFFF"/>
                </a:solidFill>
                <a:latin typeface="Calibri"/>
                <a:cs typeface="Calibri"/>
              </a:rPr>
              <a:t>6 – </a:t>
            </a:r>
            <a:r>
              <a:rPr sz="818" b="1" spc="-10" dirty="0">
                <a:solidFill>
                  <a:srgbClr val="FFFFFF"/>
                </a:solidFill>
                <a:latin typeface="Calibri"/>
                <a:cs typeface="Calibri"/>
              </a:rPr>
              <a:t>Financial </a:t>
            </a:r>
            <a:r>
              <a:rPr sz="818" b="1" spc="-14" dirty="0">
                <a:solidFill>
                  <a:srgbClr val="FFFFFF"/>
                </a:solidFill>
                <a:latin typeface="Calibri"/>
                <a:cs typeface="Calibri"/>
              </a:rPr>
              <a:t>Resources </a:t>
            </a:r>
            <a:r>
              <a:rPr sz="818" b="1" spc="-7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818" b="1" dirty="0">
                <a:solidFill>
                  <a:srgbClr val="FFFFFF"/>
                </a:solidFill>
                <a:latin typeface="Calibri"/>
                <a:cs typeface="Calibri"/>
              </a:rPr>
              <a:t>2020</a:t>
            </a:r>
            <a:r>
              <a:rPr sz="818" b="1" spc="17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77" b="1" spc="-3" dirty="0">
                <a:solidFill>
                  <a:srgbClr val="FFFFFF"/>
                </a:solidFill>
                <a:latin typeface="Arial"/>
                <a:cs typeface="Arial"/>
              </a:rPr>
              <a:t>(See </a:t>
            </a:r>
            <a:r>
              <a:rPr sz="477" b="1" dirty="0">
                <a:solidFill>
                  <a:srgbClr val="FFFFFF"/>
                </a:solidFill>
                <a:latin typeface="Arial"/>
                <a:cs typeface="Arial"/>
              </a:rPr>
              <a:t>Guide, pages </a:t>
            </a:r>
            <a:r>
              <a:rPr sz="477" b="1" spc="-3" dirty="0">
                <a:solidFill>
                  <a:srgbClr val="FFFFFF"/>
                </a:solidFill>
                <a:latin typeface="Arial"/>
                <a:cs typeface="Arial"/>
              </a:rPr>
              <a:t>12 and 13.)</a:t>
            </a:r>
            <a:endParaRPr sz="477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2358468" y="3027080"/>
            <a:ext cx="4286250" cy="228997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marR="3464" algn="just">
              <a:spcBef>
                <a:spcPts val="68"/>
              </a:spcBef>
            </a:pPr>
            <a:r>
              <a:rPr sz="477" b="1" dirty="0">
                <a:latin typeface="Arial"/>
                <a:cs typeface="Arial"/>
              </a:rPr>
              <a:t>The information provided in </a:t>
            </a:r>
            <a:r>
              <a:rPr sz="477" b="1" spc="-3" dirty="0">
                <a:latin typeface="Arial"/>
                <a:cs typeface="Arial"/>
              </a:rPr>
              <a:t>subsections </a:t>
            </a:r>
            <a:r>
              <a:rPr sz="477" b="1" dirty="0">
                <a:latin typeface="Arial"/>
                <a:cs typeface="Arial"/>
              </a:rPr>
              <a:t>A </a:t>
            </a:r>
            <a:r>
              <a:rPr sz="477" b="1" spc="-3" dirty="0">
                <a:latin typeface="Arial"/>
                <a:cs typeface="Arial"/>
              </a:rPr>
              <a:t>and </a:t>
            </a:r>
            <a:r>
              <a:rPr sz="477" b="1" dirty="0">
                <a:latin typeface="Arial"/>
                <a:cs typeface="Arial"/>
              </a:rPr>
              <a:t>B will </a:t>
            </a:r>
            <a:r>
              <a:rPr sz="477" b="1" spc="-3" dirty="0">
                <a:latin typeface="Arial"/>
                <a:cs typeface="Arial"/>
              </a:rPr>
              <a:t>enable </a:t>
            </a:r>
            <a:r>
              <a:rPr sz="477" b="1" dirty="0">
                <a:latin typeface="Arial"/>
                <a:cs typeface="Arial"/>
              </a:rPr>
              <a:t>us </a:t>
            </a:r>
            <a:r>
              <a:rPr sz="477" b="1" spc="-3" dirty="0">
                <a:latin typeface="Arial"/>
                <a:cs typeface="Arial"/>
              </a:rPr>
              <a:t>to </a:t>
            </a:r>
            <a:r>
              <a:rPr sz="477" b="1" dirty="0">
                <a:latin typeface="Arial"/>
                <a:cs typeface="Arial"/>
              </a:rPr>
              <a:t>determine </a:t>
            </a:r>
            <a:r>
              <a:rPr sz="477" b="1" spc="-3" dirty="0">
                <a:latin typeface="Arial"/>
                <a:cs typeface="Arial"/>
              </a:rPr>
              <a:t>your </a:t>
            </a:r>
            <a:r>
              <a:rPr sz="477" b="1" dirty="0">
                <a:latin typeface="Arial"/>
                <a:cs typeface="Arial"/>
              </a:rPr>
              <a:t>financial </a:t>
            </a:r>
            <a:r>
              <a:rPr sz="477" b="1" spc="-3" dirty="0">
                <a:latin typeface="Arial"/>
                <a:cs typeface="Arial"/>
              </a:rPr>
              <a:t>resources for </a:t>
            </a:r>
            <a:r>
              <a:rPr sz="477" b="1" spc="-7" dirty="0">
                <a:latin typeface="Arial"/>
                <a:cs typeface="Arial"/>
              </a:rPr>
              <a:t>2020.You </a:t>
            </a:r>
            <a:r>
              <a:rPr sz="477" b="1" spc="-3" dirty="0">
                <a:latin typeface="Arial"/>
                <a:cs typeface="Arial"/>
              </a:rPr>
              <a:t>must </a:t>
            </a:r>
            <a:r>
              <a:rPr sz="477" b="1" dirty="0">
                <a:latin typeface="Arial"/>
                <a:cs typeface="Arial"/>
              </a:rPr>
              <a:t>provide </a:t>
            </a:r>
            <a:r>
              <a:rPr sz="477" b="1" spc="-3" dirty="0">
                <a:latin typeface="Arial"/>
                <a:cs typeface="Arial"/>
              </a:rPr>
              <a:t>an estimate </a:t>
            </a:r>
            <a:r>
              <a:rPr sz="477" b="1" dirty="0">
                <a:latin typeface="Arial"/>
                <a:cs typeface="Arial"/>
              </a:rPr>
              <a:t>of </a:t>
            </a:r>
            <a:r>
              <a:rPr sz="477" b="1" spc="-3" dirty="0">
                <a:latin typeface="Arial"/>
                <a:cs typeface="Arial"/>
              </a:rPr>
              <a:t>your  </a:t>
            </a:r>
            <a:r>
              <a:rPr sz="477" b="1" dirty="0">
                <a:latin typeface="Arial"/>
                <a:cs typeface="Arial"/>
              </a:rPr>
              <a:t>income. Please be </a:t>
            </a:r>
            <a:r>
              <a:rPr sz="477" b="1" spc="-3" dirty="0">
                <a:latin typeface="Arial"/>
                <a:cs typeface="Arial"/>
              </a:rPr>
              <a:t>as accurate as </a:t>
            </a:r>
            <a:r>
              <a:rPr sz="477" b="1" dirty="0">
                <a:latin typeface="Arial"/>
                <a:cs typeface="Arial"/>
              </a:rPr>
              <a:t>possible. </a:t>
            </a:r>
            <a:r>
              <a:rPr sz="477" b="1" spc="-14" dirty="0">
                <a:latin typeface="Arial"/>
                <a:cs typeface="Arial"/>
              </a:rPr>
              <a:t>You </a:t>
            </a:r>
            <a:r>
              <a:rPr sz="477" b="1" spc="-3" dirty="0">
                <a:latin typeface="Arial"/>
                <a:cs typeface="Arial"/>
              </a:rPr>
              <a:t>also required to report </a:t>
            </a:r>
            <a:r>
              <a:rPr sz="477" b="1" dirty="0">
                <a:latin typeface="Arial"/>
                <a:cs typeface="Arial"/>
              </a:rPr>
              <a:t>gross income </a:t>
            </a:r>
            <a:r>
              <a:rPr sz="477" b="1" spc="-3" dirty="0">
                <a:latin typeface="Arial"/>
                <a:cs typeface="Arial"/>
              </a:rPr>
              <a:t>earned </a:t>
            </a:r>
            <a:r>
              <a:rPr sz="477" b="1" dirty="0">
                <a:latin typeface="Arial"/>
                <a:cs typeface="Arial"/>
              </a:rPr>
              <a:t>in </a:t>
            </a:r>
            <a:r>
              <a:rPr sz="477" b="1" spc="-3" dirty="0">
                <a:latin typeface="Arial"/>
                <a:cs typeface="Arial"/>
              </a:rPr>
              <a:t>another </a:t>
            </a:r>
            <a:r>
              <a:rPr sz="477" b="1" dirty="0">
                <a:latin typeface="Arial"/>
                <a:cs typeface="Arial"/>
              </a:rPr>
              <a:t>province or </a:t>
            </a:r>
            <a:r>
              <a:rPr sz="477" b="1" spc="-10" dirty="0">
                <a:latin typeface="Arial"/>
                <a:cs typeface="Arial"/>
              </a:rPr>
              <a:t>country. </a:t>
            </a:r>
            <a:r>
              <a:rPr sz="477" b="1" dirty="0">
                <a:latin typeface="Arial"/>
                <a:cs typeface="Arial"/>
              </a:rPr>
              <a:t>Enter </a:t>
            </a:r>
            <a:r>
              <a:rPr sz="477" b="1" spc="-3" dirty="0">
                <a:latin typeface="Arial"/>
                <a:cs typeface="Arial"/>
              </a:rPr>
              <a:t>these amounts </a:t>
            </a:r>
            <a:r>
              <a:rPr sz="477" b="1" dirty="0">
                <a:latin typeface="Arial"/>
                <a:cs typeface="Arial"/>
              </a:rPr>
              <a:t>in  </a:t>
            </a:r>
            <a:r>
              <a:rPr sz="477" b="1" spc="-3" dirty="0">
                <a:latin typeface="Arial"/>
                <a:cs typeface="Arial"/>
              </a:rPr>
              <a:t>Canadian</a:t>
            </a:r>
            <a:r>
              <a:rPr sz="477" b="1" spc="-7" dirty="0">
                <a:latin typeface="Arial"/>
                <a:cs typeface="Arial"/>
              </a:rPr>
              <a:t> </a:t>
            </a:r>
            <a:r>
              <a:rPr sz="477" b="1" dirty="0">
                <a:latin typeface="Arial"/>
                <a:cs typeface="Arial"/>
              </a:rPr>
              <a:t>dollars</a:t>
            </a:r>
            <a:endParaRPr sz="477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2358494" y="3318893"/>
            <a:ext cx="2760085" cy="205767"/>
          </a:xfrm>
          <a:prstGeom prst="rect">
            <a:avLst/>
          </a:prstGeom>
        </p:spPr>
        <p:txBody>
          <a:bodyPr vert="horz" wrap="square" lIns="0" tIns="25977" rIns="0" bIns="0" rtlCol="0">
            <a:spAutoFit/>
          </a:bodyPr>
          <a:lstStyle/>
          <a:p>
            <a:pPr marL="119059" marR="3464" indent="-110833">
              <a:lnSpc>
                <a:spcPts val="682"/>
              </a:lnSpc>
              <a:spcBef>
                <a:spcPts val="205"/>
              </a:spcBef>
            </a:pP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A. </a:t>
            </a:r>
            <a:r>
              <a:rPr sz="682" b="1" dirty="0">
                <a:solidFill>
                  <a:srgbClr val="006EB7"/>
                </a:solidFill>
                <a:latin typeface="Arial"/>
                <a:cs typeface="Arial"/>
              </a:rPr>
              <a:t>Employment income or income </a:t>
            </a: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considered employment </a:t>
            </a:r>
            <a:r>
              <a:rPr sz="682" b="1" dirty="0">
                <a:solidFill>
                  <a:srgbClr val="006EB7"/>
                </a:solidFill>
                <a:latin typeface="Arial"/>
                <a:cs typeface="Arial"/>
              </a:rPr>
              <a:t>income  </a:t>
            </a: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(January </a:t>
            </a:r>
            <a:r>
              <a:rPr sz="682" b="1" dirty="0">
                <a:solidFill>
                  <a:srgbClr val="006EB7"/>
                </a:solidFill>
                <a:latin typeface="Arial"/>
                <a:cs typeface="Arial"/>
              </a:rPr>
              <a:t>1 </a:t>
            </a: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to December 31,</a:t>
            </a:r>
            <a:r>
              <a:rPr sz="682" b="1" spc="-7" dirty="0">
                <a:solidFill>
                  <a:srgbClr val="006EB7"/>
                </a:solidFill>
                <a:latin typeface="Arial"/>
                <a:cs typeface="Arial"/>
              </a:rPr>
              <a:t> </a:t>
            </a: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2020)</a:t>
            </a:r>
            <a:endParaRPr sz="682">
              <a:latin typeface="Arial"/>
              <a:cs typeface="Arial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6177717" y="3683361"/>
            <a:ext cx="501361" cy="0"/>
          </a:xfrm>
          <a:custGeom>
            <a:avLst/>
            <a:gdLst/>
            <a:ahLst/>
            <a:cxnLst/>
            <a:rect l="l" t="t" r="r" b="b"/>
            <a:pathLst>
              <a:path w="735329">
                <a:moveTo>
                  <a:pt x="0" y="0"/>
                </a:moveTo>
                <a:lnTo>
                  <a:pt x="73533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7" name="object 87"/>
          <p:cNvSpPr/>
          <p:nvPr/>
        </p:nvSpPr>
        <p:spPr>
          <a:xfrm>
            <a:off x="6175118" y="3586505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8" name="object 88"/>
          <p:cNvSpPr/>
          <p:nvPr/>
        </p:nvSpPr>
        <p:spPr>
          <a:xfrm>
            <a:off x="6276430" y="362912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9" name="object 89"/>
          <p:cNvSpPr/>
          <p:nvPr/>
        </p:nvSpPr>
        <p:spPr>
          <a:xfrm>
            <a:off x="6377742" y="362912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0" name="object 90"/>
          <p:cNvSpPr/>
          <p:nvPr/>
        </p:nvSpPr>
        <p:spPr>
          <a:xfrm>
            <a:off x="6479053" y="362912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1" name="object 91"/>
          <p:cNvSpPr/>
          <p:nvPr/>
        </p:nvSpPr>
        <p:spPr>
          <a:xfrm>
            <a:off x="6580364" y="362912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2" name="object 92"/>
          <p:cNvSpPr/>
          <p:nvPr/>
        </p:nvSpPr>
        <p:spPr>
          <a:xfrm>
            <a:off x="6681675" y="3586505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3" name="object 93"/>
          <p:cNvSpPr/>
          <p:nvPr/>
        </p:nvSpPr>
        <p:spPr>
          <a:xfrm>
            <a:off x="6177717" y="3915814"/>
            <a:ext cx="501361" cy="0"/>
          </a:xfrm>
          <a:custGeom>
            <a:avLst/>
            <a:gdLst/>
            <a:ahLst/>
            <a:cxnLst/>
            <a:rect l="l" t="t" r="r" b="b"/>
            <a:pathLst>
              <a:path w="735329">
                <a:moveTo>
                  <a:pt x="0" y="0"/>
                </a:moveTo>
                <a:lnTo>
                  <a:pt x="73533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4" name="object 94"/>
          <p:cNvSpPr/>
          <p:nvPr/>
        </p:nvSpPr>
        <p:spPr>
          <a:xfrm>
            <a:off x="6175118" y="3818957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5" name="object 95"/>
          <p:cNvSpPr/>
          <p:nvPr/>
        </p:nvSpPr>
        <p:spPr>
          <a:xfrm>
            <a:off x="6276430" y="386157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6" name="object 96"/>
          <p:cNvSpPr/>
          <p:nvPr/>
        </p:nvSpPr>
        <p:spPr>
          <a:xfrm>
            <a:off x="6377742" y="386157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7" name="object 97"/>
          <p:cNvSpPr/>
          <p:nvPr/>
        </p:nvSpPr>
        <p:spPr>
          <a:xfrm>
            <a:off x="6479053" y="386157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8" name="object 98"/>
          <p:cNvSpPr/>
          <p:nvPr/>
        </p:nvSpPr>
        <p:spPr>
          <a:xfrm>
            <a:off x="6580364" y="386157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9" name="object 99"/>
          <p:cNvSpPr/>
          <p:nvPr/>
        </p:nvSpPr>
        <p:spPr>
          <a:xfrm>
            <a:off x="6681675" y="3818957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0" name="object 100"/>
          <p:cNvSpPr/>
          <p:nvPr/>
        </p:nvSpPr>
        <p:spPr>
          <a:xfrm>
            <a:off x="6177717" y="4155843"/>
            <a:ext cx="501361" cy="0"/>
          </a:xfrm>
          <a:custGeom>
            <a:avLst/>
            <a:gdLst/>
            <a:ahLst/>
            <a:cxnLst/>
            <a:rect l="l" t="t" r="r" b="b"/>
            <a:pathLst>
              <a:path w="735329">
                <a:moveTo>
                  <a:pt x="0" y="0"/>
                </a:moveTo>
                <a:lnTo>
                  <a:pt x="73533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1" name="object 101"/>
          <p:cNvSpPr/>
          <p:nvPr/>
        </p:nvSpPr>
        <p:spPr>
          <a:xfrm>
            <a:off x="6175118" y="4058987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2" name="object 102"/>
          <p:cNvSpPr/>
          <p:nvPr/>
        </p:nvSpPr>
        <p:spPr>
          <a:xfrm>
            <a:off x="6276430" y="410160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3" name="object 103"/>
          <p:cNvSpPr/>
          <p:nvPr/>
        </p:nvSpPr>
        <p:spPr>
          <a:xfrm>
            <a:off x="6377742" y="410160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4" name="object 104"/>
          <p:cNvSpPr/>
          <p:nvPr/>
        </p:nvSpPr>
        <p:spPr>
          <a:xfrm>
            <a:off x="6479053" y="410160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5" name="object 105"/>
          <p:cNvSpPr/>
          <p:nvPr/>
        </p:nvSpPr>
        <p:spPr>
          <a:xfrm>
            <a:off x="6580364" y="410160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6" name="object 106"/>
          <p:cNvSpPr/>
          <p:nvPr/>
        </p:nvSpPr>
        <p:spPr>
          <a:xfrm>
            <a:off x="6681675" y="4058987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7" name="object 107"/>
          <p:cNvSpPr/>
          <p:nvPr/>
        </p:nvSpPr>
        <p:spPr>
          <a:xfrm>
            <a:off x="6177717" y="4478125"/>
            <a:ext cx="501361" cy="0"/>
          </a:xfrm>
          <a:custGeom>
            <a:avLst/>
            <a:gdLst/>
            <a:ahLst/>
            <a:cxnLst/>
            <a:rect l="l" t="t" r="r" b="b"/>
            <a:pathLst>
              <a:path w="735329">
                <a:moveTo>
                  <a:pt x="0" y="0"/>
                </a:moveTo>
                <a:lnTo>
                  <a:pt x="73533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8" name="object 108"/>
          <p:cNvSpPr/>
          <p:nvPr/>
        </p:nvSpPr>
        <p:spPr>
          <a:xfrm>
            <a:off x="6175118" y="4381270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9" name="object 109"/>
          <p:cNvSpPr/>
          <p:nvPr/>
        </p:nvSpPr>
        <p:spPr>
          <a:xfrm>
            <a:off x="6276430" y="44238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0" name="object 110"/>
          <p:cNvSpPr/>
          <p:nvPr/>
        </p:nvSpPr>
        <p:spPr>
          <a:xfrm>
            <a:off x="6377742" y="44238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1" name="object 111"/>
          <p:cNvSpPr/>
          <p:nvPr/>
        </p:nvSpPr>
        <p:spPr>
          <a:xfrm>
            <a:off x="6479053" y="44238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2" name="object 112"/>
          <p:cNvSpPr/>
          <p:nvPr/>
        </p:nvSpPr>
        <p:spPr>
          <a:xfrm>
            <a:off x="6580364" y="44238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3" name="object 113"/>
          <p:cNvSpPr/>
          <p:nvPr/>
        </p:nvSpPr>
        <p:spPr>
          <a:xfrm>
            <a:off x="6681675" y="4381270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4" name="object 114"/>
          <p:cNvSpPr txBox="1"/>
          <p:nvPr/>
        </p:nvSpPr>
        <p:spPr>
          <a:xfrm>
            <a:off x="6676852" y="4411807"/>
            <a:ext cx="101744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.00</a:t>
            </a:r>
            <a:endParaRPr sz="477">
              <a:latin typeface="Arial"/>
              <a:cs typeface="Arial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6177717" y="4716597"/>
            <a:ext cx="501361" cy="0"/>
          </a:xfrm>
          <a:custGeom>
            <a:avLst/>
            <a:gdLst/>
            <a:ahLst/>
            <a:cxnLst/>
            <a:rect l="l" t="t" r="r" b="b"/>
            <a:pathLst>
              <a:path w="735329">
                <a:moveTo>
                  <a:pt x="0" y="0"/>
                </a:moveTo>
                <a:lnTo>
                  <a:pt x="73533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6" name="object 116"/>
          <p:cNvSpPr/>
          <p:nvPr/>
        </p:nvSpPr>
        <p:spPr>
          <a:xfrm>
            <a:off x="6175118" y="4619741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7" name="object 117"/>
          <p:cNvSpPr/>
          <p:nvPr/>
        </p:nvSpPr>
        <p:spPr>
          <a:xfrm>
            <a:off x="6276430" y="466235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8" name="object 118"/>
          <p:cNvSpPr/>
          <p:nvPr/>
        </p:nvSpPr>
        <p:spPr>
          <a:xfrm>
            <a:off x="6377742" y="466235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9" name="object 119"/>
          <p:cNvSpPr/>
          <p:nvPr/>
        </p:nvSpPr>
        <p:spPr>
          <a:xfrm>
            <a:off x="6479053" y="466235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0" name="object 120"/>
          <p:cNvSpPr/>
          <p:nvPr/>
        </p:nvSpPr>
        <p:spPr>
          <a:xfrm>
            <a:off x="6580364" y="466235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1" name="object 121"/>
          <p:cNvSpPr/>
          <p:nvPr/>
        </p:nvSpPr>
        <p:spPr>
          <a:xfrm>
            <a:off x="6681675" y="4619741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2" name="object 122"/>
          <p:cNvSpPr/>
          <p:nvPr/>
        </p:nvSpPr>
        <p:spPr>
          <a:xfrm>
            <a:off x="6177717" y="5120294"/>
            <a:ext cx="501361" cy="0"/>
          </a:xfrm>
          <a:custGeom>
            <a:avLst/>
            <a:gdLst/>
            <a:ahLst/>
            <a:cxnLst/>
            <a:rect l="l" t="t" r="r" b="b"/>
            <a:pathLst>
              <a:path w="735329">
                <a:moveTo>
                  <a:pt x="0" y="0"/>
                </a:moveTo>
                <a:lnTo>
                  <a:pt x="73533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3" name="object 123"/>
          <p:cNvSpPr/>
          <p:nvPr/>
        </p:nvSpPr>
        <p:spPr>
          <a:xfrm>
            <a:off x="6175118" y="5023438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4" name="object 124"/>
          <p:cNvSpPr/>
          <p:nvPr/>
        </p:nvSpPr>
        <p:spPr>
          <a:xfrm>
            <a:off x="6276430" y="506605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5" name="object 125"/>
          <p:cNvSpPr/>
          <p:nvPr/>
        </p:nvSpPr>
        <p:spPr>
          <a:xfrm>
            <a:off x="6377742" y="506605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6" name="object 126"/>
          <p:cNvSpPr/>
          <p:nvPr/>
        </p:nvSpPr>
        <p:spPr>
          <a:xfrm>
            <a:off x="6479053" y="506605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7" name="object 127"/>
          <p:cNvSpPr/>
          <p:nvPr/>
        </p:nvSpPr>
        <p:spPr>
          <a:xfrm>
            <a:off x="6580364" y="506605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8" name="object 128"/>
          <p:cNvSpPr/>
          <p:nvPr/>
        </p:nvSpPr>
        <p:spPr>
          <a:xfrm>
            <a:off x="6681675" y="5023438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9" name="object 129"/>
          <p:cNvSpPr/>
          <p:nvPr/>
        </p:nvSpPr>
        <p:spPr>
          <a:xfrm>
            <a:off x="6177717" y="5362253"/>
            <a:ext cx="501361" cy="0"/>
          </a:xfrm>
          <a:custGeom>
            <a:avLst/>
            <a:gdLst/>
            <a:ahLst/>
            <a:cxnLst/>
            <a:rect l="l" t="t" r="r" b="b"/>
            <a:pathLst>
              <a:path w="735329">
                <a:moveTo>
                  <a:pt x="0" y="0"/>
                </a:moveTo>
                <a:lnTo>
                  <a:pt x="73533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0" name="object 130"/>
          <p:cNvSpPr/>
          <p:nvPr/>
        </p:nvSpPr>
        <p:spPr>
          <a:xfrm>
            <a:off x="6175118" y="5265398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1" name="object 131"/>
          <p:cNvSpPr/>
          <p:nvPr/>
        </p:nvSpPr>
        <p:spPr>
          <a:xfrm>
            <a:off x="6276430" y="5308014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2" name="object 132"/>
          <p:cNvSpPr/>
          <p:nvPr/>
        </p:nvSpPr>
        <p:spPr>
          <a:xfrm>
            <a:off x="6377742" y="5308014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3" name="object 133"/>
          <p:cNvSpPr/>
          <p:nvPr/>
        </p:nvSpPr>
        <p:spPr>
          <a:xfrm>
            <a:off x="6479053" y="5308014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4" name="object 134"/>
          <p:cNvSpPr/>
          <p:nvPr/>
        </p:nvSpPr>
        <p:spPr>
          <a:xfrm>
            <a:off x="6580364" y="5308014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5" name="object 135"/>
          <p:cNvSpPr/>
          <p:nvPr/>
        </p:nvSpPr>
        <p:spPr>
          <a:xfrm>
            <a:off x="6681675" y="5265398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6" name="object 136"/>
          <p:cNvSpPr/>
          <p:nvPr/>
        </p:nvSpPr>
        <p:spPr>
          <a:xfrm>
            <a:off x="6177717" y="5599141"/>
            <a:ext cx="501361" cy="0"/>
          </a:xfrm>
          <a:custGeom>
            <a:avLst/>
            <a:gdLst/>
            <a:ahLst/>
            <a:cxnLst/>
            <a:rect l="l" t="t" r="r" b="b"/>
            <a:pathLst>
              <a:path w="735329">
                <a:moveTo>
                  <a:pt x="0" y="0"/>
                </a:moveTo>
                <a:lnTo>
                  <a:pt x="73533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7" name="object 137"/>
          <p:cNvSpPr/>
          <p:nvPr/>
        </p:nvSpPr>
        <p:spPr>
          <a:xfrm>
            <a:off x="6175118" y="5502285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8" name="object 138"/>
          <p:cNvSpPr/>
          <p:nvPr/>
        </p:nvSpPr>
        <p:spPr>
          <a:xfrm>
            <a:off x="6276430" y="554490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9" name="object 139"/>
          <p:cNvSpPr/>
          <p:nvPr/>
        </p:nvSpPr>
        <p:spPr>
          <a:xfrm>
            <a:off x="6377742" y="554490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0" name="object 140"/>
          <p:cNvSpPr/>
          <p:nvPr/>
        </p:nvSpPr>
        <p:spPr>
          <a:xfrm>
            <a:off x="6479053" y="554490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1" name="object 141"/>
          <p:cNvSpPr/>
          <p:nvPr/>
        </p:nvSpPr>
        <p:spPr>
          <a:xfrm>
            <a:off x="6580364" y="554490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2" name="object 142"/>
          <p:cNvSpPr/>
          <p:nvPr/>
        </p:nvSpPr>
        <p:spPr>
          <a:xfrm>
            <a:off x="6681675" y="5502285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3" name="object 143"/>
          <p:cNvSpPr/>
          <p:nvPr/>
        </p:nvSpPr>
        <p:spPr>
          <a:xfrm>
            <a:off x="6177717" y="5839171"/>
            <a:ext cx="501361" cy="0"/>
          </a:xfrm>
          <a:custGeom>
            <a:avLst/>
            <a:gdLst/>
            <a:ahLst/>
            <a:cxnLst/>
            <a:rect l="l" t="t" r="r" b="b"/>
            <a:pathLst>
              <a:path w="735329">
                <a:moveTo>
                  <a:pt x="0" y="0"/>
                </a:moveTo>
                <a:lnTo>
                  <a:pt x="73533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4" name="object 144"/>
          <p:cNvSpPr/>
          <p:nvPr/>
        </p:nvSpPr>
        <p:spPr>
          <a:xfrm>
            <a:off x="6175118" y="5742314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5" name="object 145"/>
          <p:cNvSpPr/>
          <p:nvPr/>
        </p:nvSpPr>
        <p:spPr>
          <a:xfrm>
            <a:off x="6276430" y="578493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6" name="object 146"/>
          <p:cNvSpPr/>
          <p:nvPr/>
        </p:nvSpPr>
        <p:spPr>
          <a:xfrm>
            <a:off x="6377742" y="578493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7" name="object 147"/>
          <p:cNvSpPr/>
          <p:nvPr/>
        </p:nvSpPr>
        <p:spPr>
          <a:xfrm>
            <a:off x="6479053" y="578493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8" name="object 148"/>
          <p:cNvSpPr/>
          <p:nvPr/>
        </p:nvSpPr>
        <p:spPr>
          <a:xfrm>
            <a:off x="6580364" y="578493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9" name="object 149"/>
          <p:cNvSpPr/>
          <p:nvPr/>
        </p:nvSpPr>
        <p:spPr>
          <a:xfrm>
            <a:off x="6681675" y="5742314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0" name="object 150"/>
          <p:cNvSpPr/>
          <p:nvPr/>
        </p:nvSpPr>
        <p:spPr>
          <a:xfrm>
            <a:off x="6177717" y="6159601"/>
            <a:ext cx="501361" cy="0"/>
          </a:xfrm>
          <a:custGeom>
            <a:avLst/>
            <a:gdLst/>
            <a:ahLst/>
            <a:cxnLst/>
            <a:rect l="l" t="t" r="r" b="b"/>
            <a:pathLst>
              <a:path w="735329">
                <a:moveTo>
                  <a:pt x="0" y="0"/>
                </a:moveTo>
                <a:lnTo>
                  <a:pt x="73533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1" name="object 151"/>
          <p:cNvSpPr/>
          <p:nvPr/>
        </p:nvSpPr>
        <p:spPr>
          <a:xfrm>
            <a:off x="6175118" y="6062744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2" name="object 152"/>
          <p:cNvSpPr/>
          <p:nvPr/>
        </p:nvSpPr>
        <p:spPr>
          <a:xfrm>
            <a:off x="6276430" y="610536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3" name="object 153"/>
          <p:cNvSpPr/>
          <p:nvPr/>
        </p:nvSpPr>
        <p:spPr>
          <a:xfrm>
            <a:off x="6377742" y="610536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4" name="object 154"/>
          <p:cNvSpPr/>
          <p:nvPr/>
        </p:nvSpPr>
        <p:spPr>
          <a:xfrm>
            <a:off x="6479053" y="610536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5" name="object 155"/>
          <p:cNvSpPr/>
          <p:nvPr/>
        </p:nvSpPr>
        <p:spPr>
          <a:xfrm>
            <a:off x="6580364" y="610536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6" name="object 156"/>
          <p:cNvSpPr/>
          <p:nvPr/>
        </p:nvSpPr>
        <p:spPr>
          <a:xfrm>
            <a:off x="6681675" y="6062744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7" name="object 157"/>
          <p:cNvSpPr/>
          <p:nvPr/>
        </p:nvSpPr>
        <p:spPr>
          <a:xfrm>
            <a:off x="6177717" y="6400280"/>
            <a:ext cx="501361" cy="0"/>
          </a:xfrm>
          <a:custGeom>
            <a:avLst/>
            <a:gdLst/>
            <a:ahLst/>
            <a:cxnLst/>
            <a:rect l="l" t="t" r="r" b="b"/>
            <a:pathLst>
              <a:path w="735329">
                <a:moveTo>
                  <a:pt x="0" y="0"/>
                </a:moveTo>
                <a:lnTo>
                  <a:pt x="73533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8" name="object 158"/>
          <p:cNvSpPr/>
          <p:nvPr/>
        </p:nvSpPr>
        <p:spPr>
          <a:xfrm>
            <a:off x="6175118" y="6303424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9" name="object 159"/>
          <p:cNvSpPr/>
          <p:nvPr/>
        </p:nvSpPr>
        <p:spPr>
          <a:xfrm>
            <a:off x="6276430" y="634603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0" name="object 160"/>
          <p:cNvSpPr/>
          <p:nvPr/>
        </p:nvSpPr>
        <p:spPr>
          <a:xfrm>
            <a:off x="6377742" y="634603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1" name="object 161"/>
          <p:cNvSpPr/>
          <p:nvPr/>
        </p:nvSpPr>
        <p:spPr>
          <a:xfrm>
            <a:off x="6479053" y="634603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2" name="object 162"/>
          <p:cNvSpPr/>
          <p:nvPr/>
        </p:nvSpPr>
        <p:spPr>
          <a:xfrm>
            <a:off x="6580364" y="634603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3" name="object 163"/>
          <p:cNvSpPr/>
          <p:nvPr/>
        </p:nvSpPr>
        <p:spPr>
          <a:xfrm>
            <a:off x="6681675" y="6303424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4" name="object 164"/>
          <p:cNvSpPr txBox="1"/>
          <p:nvPr/>
        </p:nvSpPr>
        <p:spPr>
          <a:xfrm>
            <a:off x="6163862" y="3459522"/>
            <a:ext cx="575397" cy="11221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8659">
              <a:lnSpc>
                <a:spcPts val="430"/>
              </a:lnSpc>
              <a:spcBef>
                <a:spcPts val="75"/>
              </a:spcBef>
            </a:pPr>
            <a:r>
              <a:rPr sz="375" dirty="0">
                <a:latin typeface="Arial"/>
                <a:cs typeface="Arial"/>
              </a:rPr>
              <a:t>If you have no</a:t>
            </a:r>
            <a:r>
              <a:rPr sz="375" spc="-24" dirty="0">
                <a:latin typeface="Arial"/>
                <a:cs typeface="Arial"/>
              </a:rPr>
              <a:t> </a:t>
            </a:r>
            <a:r>
              <a:rPr sz="375" dirty="0">
                <a:latin typeface="Arial"/>
                <a:cs typeface="Arial"/>
              </a:rPr>
              <a:t>income</a:t>
            </a:r>
            <a:endParaRPr sz="375">
              <a:latin typeface="Arial"/>
              <a:cs typeface="Arial"/>
            </a:endParaRPr>
          </a:p>
          <a:p>
            <a:pPr marL="8659">
              <a:lnSpc>
                <a:spcPts val="430"/>
              </a:lnSpc>
            </a:pPr>
            <a:r>
              <a:rPr sz="375" dirty="0">
                <a:latin typeface="Arial"/>
                <a:cs typeface="Arial"/>
              </a:rPr>
              <a:t>to report, enter “0”</a:t>
            </a:r>
            <a:r>
              <a:rPr sz="375" spc="-10" dirty="0">
                <a:latin typeface="Arial"/>
                <a:cs typeface="Arial"/>
              </a:rPr>
              <a:t> </a:t>
            </a:r>
            <a:r>
              <a:rPr sz="375" dirty="0">
                <a:latin typeface="Arial"/>
                <a:cs typeface="Arial"/>
              </a:rPr>
              <a:t>(zero).</a:t>
            </a:r>
            <a:endParaRPr sz="375">
              <a:latin typeface="Arial"/>
              <a:cs typeface="Arial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2358009" y="3608029"/>
            <a:ext cx="3819092" cy="92677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baseline="6944" dirty="0">
                <a:latin typeface="Arial"/>
                <a:cs typeface="Arial"/>
              </a:rPr>
              <a:t>Gross </a:t>
            </a:r>
            <a:r>
              <a:rPr sz="818" spc="-5" baseline="6944" dirty="0">
                <a:latin typeface="Arial"/>
                <a:cs typeface="Arial"/>
              </a:rPr>
              <a:t>employment income (including income not </a:t>
            </a:r>
            <a:r>
              <a:rPr sz="818" baseline="6944" dirty="0">
                <a:latin typeface="Arial"/>
                <a:cs typeface="Arial"/>
              </a:rPr>
              <a:t>considered </a:t>
            </a:r>
            <a:r>
              <a:rPr sz="818" spc="-5" baseline="6944" dirty="0">
                <a:latin typeface="Arial"/>
                <a:cs typeface="Arial"/>
              </a:rPr>
              <a:t>(for example: income earned as an election official)</a:t>
            </a:r>
            <a:r>
              <a:rPr sz="818" spc="41" baseline="6944" dirty="0">
                <a:latin typeface="Arial"/>
                <a:cs typeface="Arial"/>
              </a:rPr>
              <a:t> </a:t>
            </a:r>
            <a:r>
              <a:rPr sz="818" baseline="6944" dirty="0">
                <a:latin typeface="Arial"/>
                <a:cs typeface="Arial"/>
              </a:rPr>
              <a:t>..............</a:t>
            </a:r>
            <a:r>
              <a:rPr sz="477" dirty="0">
                <a:latin typeface="Arial"/>
                <a:cs typeface="Arial"/>
              </a:rPr>
              <a:t>$</a:t>
            </a:r>
            <a:endParaRPr sz="477">
              <a:latin typeface="Arial"/>
              <a:cs typeface="Arial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2358494" y="3841415"/>
            <a:ext cx="3818659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dirty="0">
                <a:latin typeface="Arial"/>
                <a:cs typeface="Arial"/>
              </a:rPr>
              <a:t>Income </a:t>
            </a:r>
            <a:r>
              <a:rPr sz="545" spc="-3" dirty="0">
                <a:latin typeface="Arial"/>
                <a:cs typeface="Arial"/>
              </a:rPr>
              <a:t>not </a:t>
            </a:r>
            <a:r>
              <a:rPr sz="545" dirty="0">
                <a:latin typeface="Arial"/>
                <a:cs typeface="Arial"/>
              </a:rPr>
              <a:t>considered </a:t>
            </a:r>
            <a:r>
              <a:rPr sz="545" spc="-3" dirty="0">
                <a:latin typeface="Arial"/>
                <a:cs typeface="Arial"/>
              </a:rPr>
              <a:t>(for example: income earned as an election official) (See </a:t>
            </a:r>
            <a:r>
              <a:rPr sz="545" dirty="0">
                <a:latin typeface="Arial"/>
                <a:cs typeface="Arial"/>
              </a:rPr>
              <a:t>Guide, </a:t>
            </a:r>
            <a:r>
              <a:rPr sz="545" spc="-3" dirty="0">
                <a:latin typeface="Arial"/>
                <a:cs typeface="Arial"/>
              </a:rPr>
              <a:t>page 12.)</a:t>
            </a:r>
            <a:r>
              <a:rPr sz="545" spc="-68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......................................</a:t>
            </a:r>
            <a:r>
              <a:rPr sz="477" dirty="0">
                <a:latin typeface="Arial"/>
                <a:cs typeface="Arial"/>
              </a:rPr>
              <a:t>$</a:t>
            </a:r>
            <a:endParaRPr sz="477">
              <a:latin typeface="Arial"/>
              <a:cs typeface="Arial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2358494" y="4080512"/>
            <a:ext cx="3818659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spc="-3" dirty="0">
                <a:latin typeface="Arial"/>
                <a:cs typeface="Arial"/>
              </a:rPr>
              <a:t>Net </a:t>
            </a:r>
            <a:r>
              <a:rPr sz="545" dirty="0">
                <a:latin typeface="Arial"/>
                <a:cs typeface="Arial"/>
              </a:rPr>
              <a:t>self-employment </a:t>
            </a:r>
            <a:r>
              <a:rPr sz="545" spc="-3" dirty="0">
                <a:latin typeface="Arial"/>
                <a:cs typeface="Arial"/>
              </a:rPr>
              <a:t>income or net business income (within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meaning of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i="1" spc="-10" dirty="0">
                <a:latin typeface="Arial"/>
                <a:cs typeface="Arial"/>
              </a:rPr>
              <a:t>Taxation </a:t>
            </a:r>
            <a:r>
              <a:rPr sz="545" i="1" dirty="0">
                <a:latin typeface="Arial"/>
                <a:cs typeface="Arial"/>
              </a:rPr>
              <a:t>Act</a:t>
            </a:r>
            <a:r>
              <a:rPr sz="545" dirty="0">
                <a:latin typeface="Arial"/>
                <a:cs typeface="Arial"/>
              </a:rPr>
              <a:t>) ..............................................</a:t>
            </a:r>
            <a:r>
              <a:rPr sz="545" spc="-10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$</a:t>
            </a:r>
            <a:endParaRPr sz="477">
              <a:latin typeface="Arial"/>
              <a:cs typeface="Arial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2358494" y="4241462"/>
            <a:ext cx="3818659" cy="260351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marR="304792">
              <a:spcBef>
                <a:spcPts val="68"/>
              </a:spcBef>
            </a:pPr>
            <a:r>
              <a:rPr sz="545" dirty="0">
                <a:latin typeface="Arial"/>
                <a:cs typeface="Arial"/>
              </a:rPr>
              <a:t>Employment </a:t>
            </a:r>
            <a:r>
              <a:rPr sz="545" spc="-3" dirty="0">
                <a:latin typeface="Arial"/>
                <a:cs typeface="Arial"/>
              </a:rPr>
              <a:t>insurance benefits within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meaning of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i="1" dirty="0">
                <a:latin typeface="Arial"/>
                <a:cs typeface="Arial"/>
              </a:rPr>
              <a:t>Employment Insurance Act </a:t>
            </a:r>
            <a:r>
              <a:rPr sz="545" spc="-3" dirty="0">
                <a:latin typeface="Arial"/>
                <a:cs typeface="Arial"/>
              </a:rPr>
              <a:t>(e.g. maternity benefits,  sickness benefits) </a:t>
            </a:r>
            <a:r>
              <a:rPr sz="545" dirty="0">
                <a:latin typeface="Arial"/>
                <a:cs typeface="Arial"/>
              </a:rPr>
              <a:t>from Employment </a:t>
            </a:r>
            <a:r>
              <a:rPr sz="545" spc="-3" dirty="0">
                <a:latin typeface="Arial"/>
                <a:cs typeface="Arial"/>
              </a:rPr>
              <a:t>and </a:t>
            </a:r>
            <a:r>
              <a:rPr sz="545" dirty="0">
                <a:latin typeface="Arial"/>
                <a:cs typeface="Arial"/>
              </a:rPr>
              <a:t>Social </a:t>
            </a:r>
            <a:r>
              <a:rPr sz="545" spc="-3" dirty="0">
                <a:latin typeface="Arial"/>
                <a:cs typeface="Arial"/>
              </a:rPr>
              <a:t>Development Canada </a:t>
            </a:r>
            <a:r>
              <a:rPr sz="545" dirty="0">
                <a:latin typeface="Arial"/>
                <a:cs typeface="Arial"/>
              </a:rPr>
              <a:t>(ESDC) </a:t>
            </a:r>
            <a:r>
              <a:rPr sz="545" spc="-3" dirty="0">
                <a:latin typeface="Arial"/>
                <a:cs typeface="Arial"/>
              </a:rPr>
              <a:t>and Canada </a:t>
            </a:r>
            <a:r>
              <a:rPr sz="545" dirty="0">
                <a:latin typeface="Arial"/>
                <a:cs typeface="Arial"/>
              </a:rPr>
              <a:t>Emergency</a:t>
            </a:r>
            <a:r>
              <a:rPr sz="545" spc="-24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Response</a:t>
            </a:r>
            <a:endParaRPr sz="545">
              <a:latin typeface="Arial"/>
              <a:cs typeface="Arial"/>
            </a:endParaRPr>
          </a:p>
          <a:p>
            <a:pPr marL="8659"/>
            <a:r>
              <a:rPr sz="545" dirty="0">
                <a:latin typeface="Arial"/>
                <a:cs typeface="Arial"/>
              </a:rPr>
              <a:t>Benefit </a:t>
            </a:r>
            <a:r>
              <a:rPr sz="545" spc="-3" dirty="0">
                <a:latin typeface="Arial"/>
                <a:cs typeface="Arial"/>
              </a:rPr>
              <a:t>(CERB) and </a:t>
            </a:r>
            <a:r>
              <a:rPr sz="545" dirty="0">
                <a:latin typeface="Arial"/>
                <a:cs typeface="Arial"/>
              </a:rPr>
              <a:t>the Student Benefit</a:t>
            </a:r>
            <a:r>
              <a:rPr sz="545" spc="-31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(CESB)......................................................................................................................</a:t>
            </a:r>
            <a:r>
              <a:rPr sz="716" baseline="3968" dirty="0">
                <a:latin typeface="Arial"/>
                <a:cs typeface="Arial"/>
              </a:rPr>
              <a:t>$</a:t>
            </a:r>
            <a:endParaRPr sz="716" baseline="3968">
              <a:latin typeface="Arial"/>
              <a:cs typeface="Arial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2358494" y="4641512"/>
            <a:ext cx="3818659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dirty="0">
                <a:latin typeface="Arial"/>
                <a:cs typeface="Arial"/>
              </a:rPr>
              <a:t>Benefits </a:t>
            </a:r>
            <a:r>
              <a:rPr sz="545" spc="-3" dirty="0">
                <a:latin typeface="Arial"/>
                <a:cs typeface="Arial"/>
              </a:rPr>
              <a:t>received under </a:t>
            </a:r>
            <a:r>
              <a:rPr sz="545" dirty="0">
                <a:latin typeface="Arial"/>
                <a:cs typeface="Arial"/>
              </a:rPr>
              <a:t>the Québec Parental Insurance Plan (QPIP).....................................................................................</a:t>
            </a:r>
            <a:r>
              <a:rPr sz="545" spc="68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$</a:t>
            </a:r>
            <a:endParaRPr sz="477">
              <a:latin typeface="Arial"/>
              <a:cs typeface="Arial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2358494" y="4880503"/>
            <a:ext cx="3818659" cy="260351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dirty="0">
                <a:latin typeface="Arial"/>
                <a:cs typeface="Arial"/>
              </a:rPr>
              <a:t>Benefits from Emploi-Québec </a:t>
            </a:r>
            <a:r>
              <a:rPr sz="545" spc="-3" dirty="0">
                <a:latin typeface="Arial"/>
                <a:cs typeface="Arial"/>
              </a:rPr>
              <a:t>related </a:t>
            </a:r>
            <a:r>
              <a:rPr sz="545" dirty="0">
                <a:latin typeface="Arial"/>
                <a:cs typeface="Arial"/>
              </a:rPr>
              <a:t>to your </a:t>
            </a:r>
            <a:r>
              <a:rPr sz="545" spc="-3" dirty="0">
                <a:latin typeface="Arial"/>
                <a:cs typeface="Arial"/>
              </a:rPr>
              <a:t>participation in </a:t>
            </a:r>
            <a:r>
              <a:rPr sz="545" dirty="0">
                <a:latin typeface="Arial"/>
                <a:cs typeface="Arial"/>
              </a:rPr>
              <a:t>a </a:t>
            </a:r>
            <a:r>
              <a:rPr sz="545" spc="-3" dirty="0">
                <a:latin typeface="Arial"/>
                <a:cs typeface="Arial"/>
              </a:rPr>
              <a:t>manpower </a:t>
            </a:r>
            <a:r>
              <a:rPr sz="545" dirty="0">
                <a:latin typeface="Arial"/>
                <a:cs typeface="Arial"/>
              </a:rPr>
              <a:t>training </a:t>
            </a:r>
            <a:r>
              <a:rPr sz="545" spc="-3" dirty="0">
                <a:latin typeface="Arial"/>
                <a:cs typeface="Arial"/>
              </a:rPr>
              <a:t>measure or </a:t>
            </a:r>
            <a:r>
              <a:rPr sz="545" dirty="0">
                <a:latin typeface="Arial"/>
                <a:cs typeface="Arial"/>
              </a:rPr>
              <a:t>from</a:t>
            </a:r>
            <a:r>
              <a:rPr sz="545" spc="-10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the</a:t>
            </a:r>
            <a:endParaRPr sz="545">
              <a:latin typeface="Arial"/>
              <a:cs typeface="Arial"/>
            </a:endParaRPr>
          </a:p>
          <a:p>
            <a:pPr marL="8659"/>
            <a:r>
              <a:rPr sz="545" spc="-3" dirty="0">
                <a:latin typeface="Arial"/>
                <a:cs typeface="Arial"/>
              </a:rPr>
              <a:t>Ministère de l’Immigration, de la </a:t>
            </a:r>
            <a:r>
              <a:rPr sz="545" dirty="0">
                <a:latin typeface="Arial"/>
                <a:cs typeface="Arial"/>
              </a:rPr>
              <a:t>Francisation </a:t>
            </a:r>
            <a:r>
              <a:rPr sz="545" spc="-3" dirty="0">
                <a:latin typeface="Arial"/>
                <a:cs typeface="Arial"/>
              </a:rPr>
              <a:t>et de l’Intégration </a:t>
            </a:r>
            <a:r>
              <a:rPr sz="545" dirty="0">
                <a:latin typeface="Arial"/>
                <a:cs typeface="Arial"/>
              </a:rPr>
              <a:t>for the Programme </a:t>
            </a:r>
            <a:r>
              <a:rPr sz="545" spc="-3" dirty="0">
                <a:latin typeface="Arial"/>
                <a:cs typeface="Arial"/>
              </a:rPr>
              <a:t>d’aide </a:t>
            </a:r>
            <a:r>
              <a:rPr sz="545" dirty="0">
                <a:latin typeface="Arial"/>
                <a:cs typeface="Arial"/>
              </a:rPr>
              <a:t>financière </a:t>
            </a:r>
            <a:r>
              <a:rPr sz="545" spc="-3" dirty="0">
                <a:latin typeface="Arial"/>
                <a:cs typeface="Arial"/>
              </a:rPr>
              <a:t>pour</a:t>
            </a:r>
            <a:r>
              <a:rPr sz="545" spc="-17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l’intégration</a:t>
            </a:r>
            <a:endParaRPr sz="545">
              <a:latin typeface="Arial"/>
              <a:cs typeface="Arial"/>
            </a:endParaRPr>
          </a:p>
          <a:p>
            <a:pPr marL="8659"/>
            <a:r>
              <a:rPr sz="545" spc="-3" dirty="0">
                <a:latin typeface="Arial"/>
                <a:cs typeface="Arial"/>
              </a:rPr>
              <a:t>linguistique des immigrants </a:t>
            </a:r>
            <a:r>
              <a:rPr sz="545" spc="-7" dirty="0">
                <a:latin typeface="Arial"/>
                <a:cs typeface="Arial"/>
              </a:rPr>
              <a:t>(PAFILI) </a:t>
            </a:r>
            <a:r>
              <a:rPr sz="545" dirty="0">
                <a:latin typeface="Arial"/>
                <a:cs typeface="Arial"/>
              </a:rPr>
              <a:t>........................................................................................................................................</a:t>
            </a:r>
            <a:r>
              <a:rPr sz="545" spc="-10" dirty="0">
                <a:latin typeface="Arial"/>
                <a:cs typeface="Arial"/>
              </a:rPr>
              <a:t> </a:t>
            </a:r>
            <a:r>
              <a:rPr sz="716" baseline="3968" dirty="0">
                <a:latin typeface="Arial"/>
                <a:cs typeface="Arial"/>
              </a:rPr>
              <a:t>$</a:t>
            </a:r>
            <a:endParaRPr sz="716" baseline="3968">
              <a:latin typeface="Arial"/>
              <a:cs typeface="Arial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2358494" y="5285749"/>
            <a:ext cx="3818659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spc="-10" dirty="0">
                <a:latin typeface="Arial"/>
                <a:cs typeface="Arial"/>
              </a:rPr>
              <a:t>Income replacement benefits from </a:t>
            </a:r>
            <a:r>
              <a:rPr sz="545" spc="-7" dirty="0">
                <a:latin typeface="Arial"/>
                <a:cs typeface="Arial"/>
              </a:rPr>
              <a:t>the </a:t>
            </a:r>
            <a:r>
              <a:rPr sz="545" spc="-10" dirty="0">
                <a:latin typeface="Arial"/>
                <a:cs typeface="Arial"/>
              </a:rPr>
              <a:t>Commission </a:t>
            </a:r>
            <a:r>
              <a:rPr sz="545" spc="-7" dirty="0">
                <a:latin typeface="Arial"/>
                <a:cs typeface="Arial"/>
              </a:rPr>
              <a:t>des </a:t>
            </a:r>
            <a:r>
              <a:rPr sz="545" spc="-10" dirty="0">
                <a:latin typeface="Arial"/>
                <a:cs typeface="Arial"/>
              </a:rPr>
              <a:t>normes, </a:t>
            </a:r>
            <a:r>
              <a:rPr sz="545" spc="-7" dirty="0">
                <a:latin typeface="Arial"/>
                <a:cs typeface="Arial"/>
              </a:rPr>
              <a:t>de </a:t>
            </a:r>
            <a:r>
              <a:rPr sz="545" spc="-10" dirty="0">
                <a:latin typeface="Arial"/>
                <a:cs typeface="Arial"/>
              </a:rPr>
              <a:t>l’équité, </a:t>
            </a:r>
            <a:r>
              <a:rPr sz="545" spc="-7" dirty="0">
                <a:latin typeface="Arial"/>
                <a:cs typeface="Arial"/>
              </a:rPr>
              <a:t>de la </a:t>
            </a:r>
            <a:r>
              <a:rPr sz="545" spc="-10" dirty="0">
                <a:latin typeface="Arial"/>
                <a:cs typeface="Arial"/>
              </a:rPr>
              <a:t>santé </a:t>
            </a:r>
            <a:r>
              <a:rPr sz="545" spc="-7" dirty="0">
                <a:latin typeface="Arial"/>
                <a:cs typeface="Arial"/>
              </a:rPr>
              <a:t>et de la </a:t>
            </a:r>
            <a:r>
              <a:rPr sz="545" spc="-10" dirty="0">
                <a:latin typeface="Arial"/>
                <a:cs typeface="Arial"/>
              </a:rPr>
              <a:t>sécurité </a:t>
            </a:r>
            <a:r>
              <a:rPr sz="545" spc="-7" dirty="0">
                <a:latin typeface="Arial"/>
                <a:cs typeface="Arial"/>
              </a:rPr>
              <a:t>du </a:t>
            </a:r>
            <a:r>
              <a:rPr sz="545" spc="-10" dirty="0">
                <a:latin typeface="Arial"/>
                <a:cs typeface="Arial"/>
              </a:rPr>
              <a:t>travail (CNESST)..</a:t>
            </a:r>
            <a:r>
              <a:rPr sz="545" spc="-41" dirty="0">
                <a:latin typeface="Arial"/>
                <a:cs typeface="Arial"/>
              </a:rPr>
              <a:t> </a:t>
            </a:r>
            <a:r>
              <a:rPr sz="716" baseline="3968" dirty="0">
                <a:latin typeface="Arial"/>
                <a:cs typeface="Arial"/>
              </a:rPr>
              <a:t>$</a:t>
            </a:r>
            <a:endParaRPr sz="716" baseline="3968">
              <a:latin typeface="Arial"/>
              <a:cs typeface="Arial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2358494" y="5524740"/>
            <a:ext cx="3818659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dirty="0">
                <a:latin typeface="Arial"/>
                <a:cs typeface="Arial"/>
              </a:rPr>
              <a:t>Income </a:t>
            </a:r>
            <a:r>
              <a:rPr sz="545" spc="-3" dirty="0">
                <a:latin typeface="Arial"/>
                <a:cs typeface="Arial"/>
              </a:rPr>
              <a:t>replacement benefits </a:t>
            </a:r>
            <a:r>
              <a:rPr sz="545" dirty="0">
                <a:latin typeface="Arial"/>
                <a:cs typeface="Arial"/>
              </a:rPr>
              <a:t>from the Société </a:t>
            </a:r>
            <a:r>
              <a:rPr sz="545" spc="-3" dirty="0">
                <a:latin typeface="Arial"/>
                <a:cs typeface="Arial"/>
              </a:rPr>
              <a:t>de l’assurance automobile du </a:t>
            </a:r>
            <a:r>
              <a:rPr sz="545" dirty="0">
                <a:latin typeface="Arial"/>
                <a:cs typeface="Arial"/>
              </a:rPr>
              <a:t>Québec (SAAQ) .............................................</a:t>
            </a:r>
            <a:r>
              <a:rPr sz="545" spc="27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$</a:t>
            </a:r>
            <a:endParaRPr sz="477">
              <a:latin typeface="Arial"/>
              <a:cs typeface="Arial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2358494" y="5763874"/>
            <a:ext cx="3818659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dirty="0">
                <a:latin typeface="Arial"/>
                <a:cs typeface="Arial"/>
              </a:rPr>
              <a:t>Income </a:t>
            </a:r>
            <a:r>
              <a:rPr sz="545" spc="-3" dirty="0">
                <a:latin typeface="Arial"/>
                <a:cs typeface="Arial"/>
              </a:rPr>
              <a:t>replacement benefits received </a:t>
            </a:r>
            <a:r>
              <a:rPr sz="545" dirty="0">
                <a:latin typeface="Arial"/>
                <a:cs typeface="Arial"/>
              </a:rPr>
              <a:t>for crime victims </a:t>
            </a:r>
            <a:r>
              <a:rPr sz="545" spc="-3" dirty="0">
                <a:latin typeface="Arial"/>
                <a:cs typeface="Arial"/>
              </a:rPr>
              <a:t>or </a:t>
            </a:r>
            <a:r>
              <a:rPr sz="545" dirty="0">
                <a:latin typeface="Arial"/>
                <a:cs typeface="Arial"/>
              </a:rPr>
              <a:t>for </a:t>
            </a:r>
            <a:r>
              <a:rPr sz="545" spc="-3" dirty="0">
                <a:latin typeface="Arial"/>
                <a:cs typeface="Arial"/>
              </a:rPr>
              <a:t>persons who have performed an act of good </a:t>
            </a:r>
            <a:r>
              <a:rPr sz="545" dirty="0">
                <a:latin typeface="Arial"/>
                <a:cs typeface="Arial"/>
              </a:rPr>
              <a:t>citizenship .......</a:t>
            </a:r>
            <a:r>
              <a:rPr sz="545" spc="24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$</a:t>
            </a:r>
            <a:endParaRPr sz="477">
              <a:latin typeface="Arial"/>
              <a:cs typeface="Arial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2358494" y="6002722"/>
            <a:ext cx="3818659" cy="17648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spc="-3" dirty="0">
                <a:latin typeface="Arial"/>
                <a:cs typeface="Arial"/>
              </a:rPr>
              <a:t>Retirement or disability pension benefits received under </a:t>
            </a:r>
            <a:r>
              <a:rPr sz="545" dirty="0">
                <a:latin typeface="Arial"/>
                <a:cs typeface="Arial"/>
              </a:rPr>
              <a:t>the Québec Pension Plan </a:t>
            </a:r>
            <a:r>
              <a:rPr sz="545" spc="-3" dirty="0">
                <a:latin typeface="Arial"/>
                <a:cs typeface="Arial"/>
              </a:rPr>
              <a:t>(Retraite </a:t>
            </a:r>
            <a:r>
              <a:rPr sz="545" dirty="0">
                <a:latin typeface="Arial"/>
                <a:cs typeface="Arial"/>
              </a:rPr>
              <a:t>Québec) </a:t>
            </a:r>
            <a:r>
              <a:rPr sz="545" spc="-3" dirty="0">
                <a:latin typeface="Arial"/>
                <a:cs typeface="Arial"/>
              </a:rPr>
              <a:t>or</a:t>
            </a:r>
            <a:r>
              <a:rPr sz="545" spc="-10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the</a:t>
            </a:r>
            <a:endParaRPr sz="545">
              <a:latin typeface="Arial"/>
              <a:cs typeface="Arial"/>
            </a:endParaRPr>
          </a:p>
          <a:p>
            <a:pPr marL="8659"/>
            <a:r>
              <a:rPr sz="545" spc="-3" dirty="0">
                <a:latin typeface="Arial"/>
                <a:cs typeface="Arial"/>
              </a:rPr>
              <a:t>Canada </a:t>
            </a:r>
            <a:r>
              <a:rPr sz="545" dirty="0">
                <a:latin typeface="Arial"/>
                <a:cs typeface="Arial"/>
              </a:rPr>
              <a:t>Pension Plan </a:t>
            </a:r>
            <a:r>
              <a:rPr sz="545" spc="-3" dirty="0">
                <a:latin typeface="Arial"/>
                <a:cs typeface="Arial"/>
              </a:rPr>
              <a:t>(CPP), guaranteed </a:t>
            </a:r>
            <a:r>
              <a:rPr sz="545" dirty="0">
                <a:latin typeface="Arial"/>
                <a:cs typeface="Arial"/>
              </a:rPr>
              <a:t>Income supplement </a:t>
            </a:r>
            <a:r>
              <a:rPr sz="545" spc="-3" dirty="0">
                <a:latin typeface="Arial"/>
                <a:cs typeface="Arial"/>
              </a:rPr>
              <a:t>benefit </a:t>
            </a:r>
            <a:r>
              <a:rPr sz="545" dirty="0">
                <a:latin typeface="Arial"/>
                <a:cs typeface="Arial"/>
              </a:rPr>
              <a:t>...................................................................................</a:t>
            </a:r>
            <a:r>
              <a:rPr sz="545" spc="51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$</a:t>
            </a:r>
            <a:endParaRPr sz="477">
              <a:latin typeface="Arial"/>
              <a:cs typeface="Arial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2358494" y="6324974"/>
            <a:ext cx="3818659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dirty="0">
                <a:latin typeface="Arial"/>
                <a:cs typeface="Arial"/>
              </a:rPr>
              <a:t>Benefits </a:t>
            </a:r>
            <a:r>
              <a:rPr sz="545" spc="-3" dirty="0">
                <a:latin typeface="Arial"/>
                <a:cs typeface="Arial"/>
              </a:rPr>
              <a:t>received under </a:t>
            </a:r>
            <a:r>
              <a:rPr sz="545" dirty="0">
                <a:latin typeface="Arial"/>
                <a:cs typeface="Arial"/>
              </a:rPr>
              <a:t>a </a:t>
            </a:r>
            <a:r>
              <a:rPr sz="545" spc="-3" dirty="0">
                <a:latin typeface="Arial"/>
                <a:cs typeface="Arial"/>
              </a:rPr>
              <a:t>private or public retirement plan </a:t>
            </a:r>
            <a:r>
              <a:rPr sz="545" dirty="0">
                <a:latin typeface="Arial"/>
                <a:cs typeface="Arial"/>
              </a:rPr>
              <a:t>.....................................................................................................</a:t>
            </a:r>
            <a:r>
              <a:rPr sz="545" spc="34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$</a:t>
            </a:r>
            <a:endParaRPr sz="477">
              <a:latin typeface="Arial"/>
              <a:cs typeface="Arial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3504169" y="200103"/>
            <a:ext cx="1183697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dirty="0">
                <a:latin typeface="Arial"/>
                <a:cs typeface="Arial"/>
              </a:rPr>
              <a:t>M O S M 0 7 0 5 8 2 0</a:t>
            </a:r>
            <a:r>
              <a:rPr sz="545" spc="123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1</a:t>
            </a:r>
            <a:endParaRPr sz="545">
              <a:latin typeface="Arial"/>
              <a:cs typeface="Arial"/>
            </a:endParaRPr>
          </a:p>
        </p:txBody>
      </p:sp>
      <p:sp>
        <p:nvSpPr>
          <p:cNvPr id="177" name="object 177"/>
          <p:cNvSpPr/>
          <p:nvPr/>
        </p:nvSpPr>
        <p:spPr>
          <a:xfrm>
            <a:off x="6530184" y="1127435"/>
            <a:ext cx="44161" cy="44161"/>
          </a:xfrm>
          <a:custGeom>
            <a:avLst/>
            <a:gdLst/>
            <a:ahLst/>
            <a:cxnLst/>
            <a:rect l="l" t="t" r="r" b="b"/>
            <a:pathLst>
              <a:path w="64770" h="64769">
                <a:moveTo>
                  <a:pt x="0" y="0"/>
                </a:moveTo>
                <a:lnTo>
                  <a:pt x="64769" y="6477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8" name="object 178"/>
          <p:cNvSpPr/>
          <p:nvPr/>
        </p:nvSpPr>
        <p:spPr>
          <a:xfrm>
            <a:off x="6530184" y="1127435"/>
            <a:ext cx="44161" cy="44161"/>
          </a:xfrm>
          <a:custGeom>
            <a:avLst/>
            <a:gdLst/>
            <a:ahLst/>
            <a:cxnLst/>
            <a:rect l="l" t="t" r="r" b="b"/>
            <a:pathLst>
              <a:path w="64770" h="64769">
                <a:moveTo>
                  <a:pt x="64769" y="0"/>
                </a:moveTo>
                <a:lnTo>
                  <a:pt x="0" y="6477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9" name="object 179"/>
          <p:cNvSpPr txBox="1"/>
          <p:nvPr/>
        </p:nvSpPr>
        <p:spPr>
          <a:xfrm>
            <a:off x="6310797" y="3576611"/>
            <a:ext cx="251547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dirty="0">
                <a:latin typeface="Arial"/>
                <a:cs typeface="Arial"/>
              </a:rPr>
              <a:t>1 0</a:t>
            </a:r>
            <a:r>
              <a:rPr sz="545" spc="102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0</a:t>
            </a:r>
            <a:endParaRPr sz="545">
              <a:latin typeface="Arial"/>
              <a:cs typeface="Arial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6607830" y="3606385"/>
            <a:ext cx="171017" cy="92677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spc="5" baseline="24305" dirty="0">
                <a:latin typeface="Arial"/>
                <a:cs typeface="Arial"/>
              </a:rPr>
              <a:t>0</a:t>
            </a:r>
            <a:r>
              <a:rPr sz="477" spc="3" dirty="0">
                <a:latin typeface="Arial"/>
                <a:cs typeface="Arial"/>
              </a:rPr>
              <a:t>.00</a:t>
            </a:r>
            <a:endParaRPr sz="477">
              <a:latin typeface="Arial"/>
              <a:cs typeface="Arial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6605708" y="3838837"/>
            <a:ext cx="173182" cy="92677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spc="5" baseline="20833" dirty="0">
                <a:latin typeface="Arial"/>
                <a:cs typeface="Arial"/>
              </a:rPr>
              <a:t>0</a:t>
            </a:r>
            <a:r>
              <a:rPr sz="477" spc="3" dirty="0">
                <a:latin typeface="Arial"/>
                <a:cs typeface="Arial"/>
              </a:rPr>
              <a:t>.00</a:t>
            </a:r>
            <a:endParaRPr sz="477">
              <a:latin typeface="Arial"/>
              <a:cs typeface="Arial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6607830" y="4078867"/>
            <a:ext cx="171017" cy="92677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spc="5" baseline="24305" dirty="0">
                <a:latin typeface="Arial"/>
                <a:cs typeface="Arial"/>
              </a:rPr>
              <a:t>0</a:t>
            </a:r>
            <a:r>
              <a:rPr sz="477" spc="3" dirty="0">
                <a:latin typeface="Arial"/>
                <a:cs typeface="Arial"/>
              </a:rPr>
              <a:t>.00</a:t>
            </a:r>
            <a:endParaRPr sz="477">
              <a:latin typeface="Arial"/>
              <a:cs typeface="Arial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6607830" y="4374201"/>
            <a:ext cx="55851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dirty="0">
                <a:latin typeface="Arial"/>
                <a:cs typeface="Arial"/>
              </a:rPr>
              <a:t>0</a:t>
            </a:r>
            <a:endParaRPr sz="545">
              <a:latin typeface="Arial"/>
              <a:cs typeface="Arial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6607830" y="4641619"/>
            <a:ext cx="171017" cy="92677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spc="5" baseline="27777" dirty="0">
                <a:latin typeface="Arial"/>
                <a:cs typeface="Arial"/>
              </a:rPr>
              <a:t>0</a:t>
            </a:r>
            <a:r>
              <a:rPr sz="477" spc="3" dirty="0">
                <a:latin typeface="Arial"/>
                <a:cs typeface="Arial"/>
              </a:rPr>
              <a:t>.00</a:t>
            </a:r>
            <a:endParaRPr sz="477">
              <a:latin typeface="Arial"/>
              <a:cs typeface="Arial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6605708" y="5046864"/>
            <a:ext cx="173182" cy="92677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spc="5" baseline="24305" dirty="0">
                <a:latin typeface="Arial"/>
                <a:cs typeface="Arial"/>
              </a:rPr>
              <a:t>0</a:t>
            </a:r>
            <a:r>
              <a:rPr sz="477" spc="3" dirty="0">
                <a:latin typeface="Arial"/>
                <a:cs typeface="Arial"/>
              </a:rPr>
              <a:t>.00</a:t>
            </a:r>
            <a:endParaRPr sz="477">
              <a:latin typeface="Arial"/>
              <a:cs typeface="Arial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6605708" y="5289713"/>
            <a:ext cx="173182" cy="92677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spc="5" baseline="31250" dirty="0">
                <a:latin typeface="Arial"/>
                <a:cs typeface="Arial"/>
              </a:rPr>
              <a:t>0</a:t>
            </a:r>
            <a:r>
              <a:rPr sz="477" spc="3" dirty="0">
                <a:latin typeface="Arial"/>
                <a:cs typeface="Arial"/>
              </a:rPr>
              <a:t>.00</a:t>
            </a:r>
            <a:endParaRPr sz="477">
              <a:latin typeface="Arial"/>
              <a:cs typeface="Arial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6605708" y="5523807"/>
            <a:ext cx="173182" cy="92677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spc="5" baseline="24305" dirty="0">
                <a:latin typeface="Arial"/>
                <a:cs typeface="Arial"/>
              </a:rPr>
              <a:t>0</a:t>
            </a:r>
            <a:r>
              <a:rPr sz="477" spc="3" dirty="0">
                <a:latin typeface="Arial"/>
                <a:cs typeface="Arial"/>
              </a:rPr>
              <a:t>.00</a:t>
            </a:r>
            <a:endParaRPr sz="477">
              <a:latin typeface="Arial"/>
              <a:cs typeface="Arial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6605708" y="5763837"/>
            <a:ext cx="173182" cy="92677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spc="5" baseline="27777" dirty="0">
                <a:latin typeface="Arial"/>
                <a:cs typeface="Arial"/>
              </a:rPr>
              <a:t>0</a:t>
            </a:r>
            <a:r>
              <a:rPr sz="477" spc="3" dirty="0">
                <a:latin typeface="Arial"/>
                <a:cs typeface="Arial"/>
              </a:rPr>
              <a:t>.00</a:t>
            </a:r>
            <a:endParaRPr sz="477">
              <a:latin typeface="Arial"/>
              <a:cs typeface="Arial"/>
            </a:endParaRPr>
          </a:p>
        </p:txBody>
      </p:sp>
      <p:sp>
        <p:nvSpPr>
          <p:cNvPr id="189" name="object 189"/>
          <p:cNvSpPr txBox="1"/>
          <p:nvPr/>
        </p:nvSpPr>
        <p:spPr>
          <a:xfrm>
            <a:off x="6605708" y="6084916"/>
            <a:ext cx="173182" cy="92677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spc="5" baseline="20833" dirty="0">
                <a:latin typeface="Arial"/>
                <a:cs typeface="Arial"/>
              </a:rPr>
              <a:t>0</a:t>
            </a:r>
            <a:r>
              <a:rPr sz="477" spc="3" dirty="0">
                <a:latin typeface="Arial"/>
                <a:cs typeface="Arial"/>
              </a:rPr>
              <a:t>.00</a:t>
            </a:r>
            <a:endParaRPr sz="477">
              <a:latin typeface="Arial"/>
              <a:cs typeface="Arial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6605708" y="6324947"/>
            <a:ext cx="173182" cy="92677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spc="5" baseline="24305" dirty="0">
                <a:latin typeface="Arial"/>
                <a:cs typeface="Arial"/>
              </a:rPr>
              <a:t>0</a:t>
            </a:r>
            <a:r>
              <a:rPr sz="477" spc="3" dirty="0">
                <a:latin typeface="Arial"/>
                <a:cs typeface="Arial"/>
              </a:rPr>
              <a:t>.00</a:t>
            </a:r>
            <a:endParaRPr sz="477">
              <a:latin typeface="Arial"/>
              <a:cs typeface="Arial"/>
            </a:endParaRPr>
          </a:p>
        </p:txBody>
      </p:sp>
      <p:sp>
        <p:nvSpPr>
          <p:cNvPr id="191" name="Rectangle 190"/>
          <p:cNvSpPr/>
          <p:nvPr/>
        </p:nvSpPr>
        <p:spPr>
          <a:xfrm>
            <a:off x="2292414" y="1576601"/>
            <a:ext cx="3585188" cy="230821"/>
          </a:xfrm>
          <a:prstGeom prst="rect">
            <a:avLst/>
          </a:prstGeom>
          <a:noFill/>
        </p:spPr>
        <p:txBody>
          <a:bodyPr wrap="none" lIns="62345" tIns="31173" rIns="62345" bIns="31173">
            <a:spAutoFit/>
          </a:bodyPr>
          <a:lstStyle/>
          <a:p>
            <a:pPr algn="ctr"/>
            <a:r>
              <a:rPr lang="fa-IR" sz="1091" dirty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اگر پولی را دریافت کرده اید نوع و مدت زمان آن را مشخص نمایید</a:t>
            </a:r>
            <a:endParaRPr lang="en-US" sz="1091" dirty="0">
              <a:ln w="0"/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3" name="Rectangle 192"/>
          <p:cNvSpPr/>
          <p:nvPr/>
        </p:nvSpPr>
        <p:spPr>
          <a:xfrm>
            <a:off x="4326299" y="3208661"/>
            <a:ext cx="2649682" cy="3440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a-IR" sz="818" dirty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درآمدخودرا در مدت زمان مشخص شده تاحدامکان دقیق اعلام نمایید</a:t>
            </a:r>
            <a:endParaRPr lang="en-US" sz="818" dirty="0">
              <a:ln w="0"/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5474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7708" y="372168"/>
            <a:ext cx="4675909" cy="6082578"/>
          </a:xfrm>
          <a:custGeom>
            <a:avLst/>
            <a:gdLst/>
            <a:ahLst/>
            <a:cxnLst/>
            <a:rect l="l" t="t" r="r" b="b"/>
            <a:pathLst>
              <a:path w="6858000" h="8921115">
                <a:moveTo>
                  <a:pt x="0" y="8920988"/>
                </a:moveTo>
                <a:lnTo>
                  <a:pt x="6858000" y="8920988"/>
                </a:lnTo>
                <a:lnTo>
                  <a:pt x="6858000" y="0"/>
                </a:lnTo>
                <a:lnTo>
                  <a:pt x="0" y="0"/>
                </a:lnTo>
                <a:lnTo>
                  <a:pt x="0" y="8920988"/>
                </a:lnTo>
                <a:close/>
              </a:path>
            </a:pathLst>
          </a:custGeom>
          <a:ln w="12700">
            <a:solidFill>
              <a:srgbClr val="414042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" name="object 3"/>
          <p:cNvSpPr txBox="1"/>
          <p:nvPr/>
        </p:nvSpPr>
        <p:spPr>
          <a:xfrm>
            <a:off x="6347147" y="196104"/>
            <a:ext cx="559377" cy="13461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b="1" dirty="0">
                <a:latin typeface="Calibri"/>
                <a:cs typeface="Calibri"/>
              </a:rPr>
              <a:t>1001 </a:t>
            </a:r>
            <a:r>
              <a:rPr sz="818" b="1" spc="-10" dirty="0">
                <a:latin typeface="Calibri"/>
                <a:cs typeface="Calibri"/>
              </a:rPr>
              <a:t>(8 </a:t>
            </a:r>
            <a:r>
              <a:rPr sz="818" b="1" spc="-17" dirty="0">
                <a:latin typeface="Calibri"/>
                <a:cs typeface="Calibri"/>
              </a:rPr>
              <a:t>of</a:t>
            </a:r>
            <a:r>
              <a:rPr sz="818" b="1" spc="20" dirty="0">
                <a:latin typeface="Calibri"/>
                <a:cs typeface="Calibri"/>
              </a:rPr>
              <a:t> </a:t>
            </a:r>
            <a:r>
              <a:rPr sz="818" b="1" spc="-10" dirty="0">
                <a:latin typeface="Calibri"/>
                <a:cs typeface="Calibri"/>
              </a:rPr>
              <a:t>9)</a:t>
            </a:r>
            <a:endParaRPr sz="818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33379" y="374073"/>
            <a:ext cx="4675909" cy="171450"/>
          </a:xfrm>
          <a:custGeom>
            <a:avLst/>
            <a:gdLst/>
            <a:ahLst/>
            <a:cxnLst/>
            <a:rect l="l" t="t" r="r" b="b"/>
            <a:pathLst>
              <a:path w="6858000" h="251459">
                <a:moveTo>
                  <a:pt x="0" y="251459"/>
                </a:moveTo>
                <a:lnTo>
                  <a:pt x="6858000" y="251459"/>
                </a:lnTo>
                <a:lnTo>
                  <a:pt x="6858000" y="0"/>
                </a:lnTo>
                <a:lnTo>
                  <a:pt x="0" y="0"/>
                </a:lnTo>
                <a:lnTo>
                  <a:pt x="0" y="251459"/>
                </a:lnTo>
                <a:close/>
              </a:path>
            </a:pathLst>
          </a:custGeom>
          <a:solidFill>
            <a:srgbClr val="414042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" name="object 5"/>
          <p:cNvSpPr txBox="1"/>
          <p:nvPr/>
        </p:nvSpPr>
        <p:spPr>
          <a:xfrm>
            <a:off x="2251215" y="387129"/>
            <a:ext cx="1890713" cy="13461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b="1" spc="-14" dirty="0">
                <a:solidFill>
                  <a:srgbClr val="FFFFFF"/>
                </a:solidFill>
                <a:latin typeface="Calibri"/>
                <a:cs typeface="Calibri"/>
              </a:rPr>
              <a:t>Section </a:t>
            </a:r>
            <a:r>
              <a:rPr sz="818" b="1" dirty="0">
                <a:solidFill>
                  <a:srgbClr val="FFFFFF"/>
                </a:solidFill>
                <a:latin typeface="Calibri"/>
                <a:cs typeface="Calibri"/>
              </a:rPr>
              <a:t>6 – </a:t>
            </a:r>
            <a:r>
              <a:rPr sz="818" b="1" spc="-10" dirty="0">
                <a:solidFill>
                  <a:srgbClr val="FFFFFF"/>
                </a:solidFill>
                <a:latin typeface="Calibri"/>
                <a:cs typeface="Calibri"/>
              </a:rPr>
              <a:t>Financial </a:t>
            </a:r>
            <a:r>
              <a:rPr sz="818" b="1" spc="-14" dirty="0">
                <a:solidFill>
                  <a:srgbClr val="FFFFFF"/>
                </a:solidFill>
                <a:latin typeface="Calibri"/>
                <a:cs typeface="Calibri"/>
              </a:rPr>
              <a:t>Resources </a:t>
            </a:r>
            <a:r>
              <a:rPr sz="818" b="1" spc="-7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818" b="1" dirty="0">
                <a:solidFill>
                  <a:srgbClr val="FFFFFF"/>
                </a:solidFill>
                <a:latin typeface="Calibri"/>
                <a:cs typeface="Calibri"/>
              </a:rPr>
              <a:t>2020</a:t>
            </a:r>
            <a:r>
              <a:rPr sz="818" b="1" spc="3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77" b="1" dirty="0">
                <a:solidFill>
                  <a:srgbClr val="FFFFFF"/>
                </a:solidFill>
                <a:latin typeface="Arial"/>
                <a:cs typeface="Arial"/>
              </a:rPr>
              <a:t>(cont.)</a:t>
            </a:r>
            <a:endParaRPr sz="477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58494" y="3021982"/>
            <a:ext cx="4413972" cy="1046108"/>
          </a:xfrm>
          <a:prstGeom prst="rect">
            <a:avLst/>
          </a:prstGeom>
        </p:spPr>
        <p:txBody>
          <a:bodyPr vert="horz" wrap="square" lIns="0" tIns="52820" rIns="0" bIns="0" rtlCol="0">
            <a:spAutoFit/>
          </a:bodyPr>
          <a:lstStyle/>
          <a:p>
            <a:pPr marL="8659">
              <a:spcBef>
                <a:spcPts val="416"/>
              </a:spcBef>
            </a:pP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C. </a:t>
            </a:r>
            <a:r>
              <a:rPr sz="682" b="1" dirty="0">
                <a:solidFill>
                  <a:srgbClr val="006EB7"/>
                </a:solidFill>
                <a:latin typeface="Arial"/>
                <a:cs typeface="Arial"/>
              </a:rPr>
              <a:t>Employment held prior </a:t>
            </a: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to start </a:t>
            </a:r>
            <a:r>
              <a:rPr sz="682" b="1" dirty="0">
                <a:solidFill>
                  <a:srgbClr val="006EB7"/>
                </a:solidFill>
                <a:latin typeface="Arial"/>
                <a:cs typeface="Arial"/>
              </a:rPr>
              <a:t>of </a:t>
            </a: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full-time</a:t>
            </a:r>
            <a:r>
              <a:rPr sz="682" b="1" dirty="0">
                <a:solidFill>
                  <a:srgbClr val="006EB7"/>
                </a:solidFill>
                <a:latin typeface="Arial"/>
                <a:cs typeface="Arial"/>
              </a:rPr>
              <a:t> </a:t>
            </a: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studies</a:t>
            </a:r>
            <a:endParaRPr sz="682" dirty="0">
              <a:latin typeface="Arial"/>
              <a:cs typeface="Arial"/>
            </a:endParaRPr>
          </a:p>
          <a:p>
            <a:pPr marL="8659">
              <a:spcBef>
                <a:spcPts val="279"/>
              </a:spcBef>
            </a:pPr>
            <a:r>
              <a:rPr sz="545" b="1" spc="-14" dirty="0">
                <a:latin typeface="Arial"/>
                <a:cs typeface="Arial"/>
              </a:rPr>
              <a:t>You </a:t>
            </a:r>
            <a:r>
              <a:rPr sz="545" b="1" spc="-3" dirty="0">
                <a:latin typeface="Arial"/>
                <a:cs typeface="Arial"/>
              </a:rPr>
              <a:t>must </a:t>
            </a:r>
            <a:r>
              <a:rPr sz="545" b="1" dirty="0">
                <a:latin typeface="Arial"/>
                <a:cs typeface="Arial"/>
              </a:rPr>
              <a:t>fill out </a:t>
            </a:r>
            <a:r>
              <a:rPr sz="545" b="1" spc="-3" dirty="0">
                <a:latin typeface="Arial"/>
                <a:cs typeface="Arial"/>
              </a:rPr>
              <a:t>this subsection </a:t>
            </a:r>
            <a:r>
              <a:rPr sz="545" b="1" dirty="0">
                <a:latin typeface="Arial"/>
                <a:cs typeface="Arial"/>
              </a:rPr>
              <a:t>if </a:t>
            </a:r>
            <a:r>
              <a:rPr sz="545" b="1" spc="-3" dirty="0">
                <a:latin typeface="Arial"/>
                <a:cs typeface="Arial"/>
              </a:rPr>
              <a:t>you are single and </a:t>
            </a:r>
            <a:r>
              <a:rPr sz="545" b="1" dirty="0">
                <a:latin typeface="Arial"/>
                <a:cs typeface="Arial"/>
              </a:rPr>
              <a:t>have no dependent</a:t>
            </a:r>
            <a:r>
              <a:rPr sz="545" b="1" spc="-27" dirty="0">
                <a:latin typeface="Arial"/>
                <a:cs typeface="Arial"/>
              </a:rPr>
              <a:t> </a:t>
            </a:r>
            <a:r>
              <a:rPr sz="545" b="1" spc="-3" dirty="0">
                <a:latin typeface="Arial"/>
                <a:cs typeface="Arial"/>
              </a:rPr>
              <a:t>children.</a:t>
            </a:r>
            <a:endParaRPr sz="545" dirty="0">
              <a:latin typeface="Arial"/>
              <a:cs typeface="Arial"/>
            </a:endParaRPr>
          </a:p>
          <a:p>
            <a:pPr marL="8659" marR="3464">
              <a:spcBef>
                <a:spcPts val="307"/>
              </a:spcBef>
            </a:pP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information provided in </a:t>
            </a:r>
            <a:r>
              <a:rPr sz="545" dirty="0">
                <a:latin typeface="Arial"/>
                <a:cs typeface="Arial"/>
              </a:rPr>
              <a:t>this subsection </a:t>
            </a:r>
            <a:r>
              <a:rPr sz="545" spc="-3" dirty="0">
                <a:latin typeface="Arial"/>
                <a:cs typeface="Arial"/>
              </a:rPr>
              <a:t>will enable us </a:t>
            </a:r>
            <a:r>
              <a:rPr sz="545" dirty="0">
                <a:latin typeface="Arial"/>
                <a:cs typeface="Arial"/>
              </a:rPr>
              <a:t>to </a:t>
            </a:r>
            <a:r>
              <a:rPr sz="545" spc="-3" dirty="0">
                <a:latin typeface="Arial"/>
                <a:cs typeface="Arial"/>
              </a:rPr>
              <a:t>determine if </a:t>
            </a:r>
            <a:r>
              <a:rPr sz="545" dirty="0">
                <a:latin typeface="Arial"/>
                <a:cs typeface="Arial"/>
              </a:rPr>
              <a:t>you </a:t>
            </a:r>
            <a:r>
              <a:rPr sz="545" spc="-3" dirty="0">
                <a:latin typeface="Arial"/>
                <a:cs typeface="Arial"/>
              </a:rPr>
              <a:t>are entitled </a:t>
            </a:r>
            <a:r>
              <a:rPr sz="545" dirty="0">
                <a:latin typeface="Arial"/>
                <a:cs typeface="Arial"/>
              </a:rPr>
              <a:t>to a contribution </a:t>
            </a:r>
            <a:r>
              <a:rPr sz="545" spc="-3" dirty="0">
                <a:latin typeface="Arial"/>
                <a:cs typeface="Arial"/>
              </a:rPr>
              <a:t>reduction with regard </a:t>
            </a:r>
            <a:r>
              <a:rPr sz="545" dirty="0">
                <a:latin typeface="Arial"/>
                <a:cs typeface="Arial"/>
              </a:rPr>
              <a:t>to the </a:t>
            </a:r>
            <a:r>
              <a:rPr sz="545" spc="-3" dirty="0">
                <a:latin typeface="Arial"/>
                <a:cs typeface="Arial"/>
              </a:rPr>
              <a:t>job(s) </a:t>
            </a:r>
            <a:r>
              <a:rPr sz="545" dirty="0">
                <a:latin typeface="Arial"/>
                <a:cs typeface="Arial"/>
              </a:rPr>
              <a:t>you  </a:t>
            </a:r>
            <a:r>
              <a:rPr sz="545" spc="-3" dirty="0">
                <a:latin typeface="Arial"/>
                <a:cs typeface="Arial"/>
              </a:rPr>
              <a:t>held during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4-month period preceding </a:t>
            </a:r>
            <a:r>
              <a:rPr sz="545" dirty="0">
                <a:latin typeface="Arial"/>
                <a:cs typeface="Arial"/>
              </a:rPr>
              <a:t>the start </a:t>
            </a:r>
            <a:r>
              <a:rPr sz="545" spc="-3" dirty="0">
                <a:latin typeface="Arial"/>
                <a:cs typeface="Arial"/>
              </a:rPr>
              <a:t>of </a:t>
            </a:r>
            <a:r>
              <a:rPr sz="545" dirty="0">
                <a:latin typeface="Arial"/>
                <a:cs typeface="Arial"/>
              </a:rPr>
              <a:t>your full-time studies </a:t>
            </a:r>
            <a:r>
              <a:rPr sz="545" spc="-3" dirty="0">
                <a:latin typeface="Arial"/>
                <a:cs typeface="Arial"/>
              </a:rPr>
              <a:t>in</a:t>
            </a:r>
            <a:r>
              <a:rPr sz="545" spc="-10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2020-2021.</a:t>
            </a:r>
            <a:endParaRPr sz="545" dirty="0">
              <a:latin typeface="Arial"/>
              <a:cs typeface="Arial"/>
            </a:endParaRPr>
          </a:p>
          <a:p>
            <a:pPr marL="8659">
              <a:spcBef>
                <a:spcPts val="307"/>
              </a:spcBef>
            </a:pPr>
            <a:r>
              <a:rPr sz="545" spc="-3" dirty="0">
                <a:latin typeface="Arial"/>
                <a:cs typeface="Arial"/>
              </a:rPr>
              <a:t>During </a:t>
            </a:r>
            <a:r>
              <a:rPr sz="545" dirty="0">
                <a:latin typeface="Arial"/>
                <a:cs typeface="Arial"/>
              </a:rPr>
              <a:t>that </a:t>
            </a:r>
            <a:r>
              <a:rPr sz="545" spc="-3" dirty="0">
                <a:latin typeface="Arial"/>
                <a:cs typeface="Arial"/>
              </a:rPr>
              <a:t>4-month period, were </a:t>
            </a:r>
            <a:r>
              <a:rPr sz="545" dirty="0">
                <a:latin typeface="Arial"/>
                <a:cs typeface="Arial"/>
              </a:rPr>
              <a:t>you, </a:t>
            </a:r>
            <a:r>
              <a:rPr sz="545" spc="-3" dirty="0">
                <a:latin typeface="Arial"/>
                <a:cs typeface="Arial"/>
              </a:rPr>
              <a:t>are </a:t>
            </a:r>
            <a:r>
              <a:rPr sz="545" dirty="0">
                <a:latin typeface="Arial"/>
                <a:cs typeface="Arial"/>
              </a:rPr>
              <a:t>you </a:t>
            </a:r>
            <a:r>
              <a:rPr sz="545" spc="-3" dirty="0">
                <a:latin typeface="Arial"/>
                <a:cs typeface="Arial"/>
              </a:rPr>
              <a:t>or will </a:t>
            </a:r>
            <a:r>
              <a:rPr sz="545" dirty="0">
                <a:latin typeface="Arial"/>
                <a:cs typeface="Arial"/>
              </a:rPr>
              <a:t>you </a:t>
            </a:r>
            <a:r>
              <a:rPr sz="545" spc="-3" dirty="0">
                <a:latin typeface="Arial"/>
                <a:cs typeface="Arial"/>
              </a:rPr>
              <a:t>be employed or </a:t>
            </a:r>
            <a:r>
              <a:rPr sz="545" dirty="0">
                <a:latin typeface="Arial"/>
                <a:cs typeface="Arial"/>
              </a:rPr>
              <a:t>self-employed </a:t>
            </a:r>
            <a:r>
              <a:rPr sz="545" spc="-3" dirty="0">
                <a:latin typeface="Arial"/>
                <a:cs typeface="Arial"/>
              </a:rPr>
              <a:t>while</a:t>
            </a:r>
            <a:r>
              <a:rPr sz="545" spc="-10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living</a:t>
            </a:r>
            <a:endParaRPr sz="545" dirty="0">
              <a:latin typeface="Arial"/>
              <a:cs typeface="Arial"/>
            </a:endParaRPr>
          </a:p>
          <a:p>
            <a:pPr marL="8659">
              <a:tabLst>
                <a:tab pos="3967057" algn="l"/>
                <a:tab pos="4259726" algn="l"/>
              </a:tabLst>
            </a:pPr>
            <a:r>
              <a:rPr sz="545" dirty="0">
                <a:latin typeface="Arial"/>
                <a:cs typeface="Arial"/>
              </a:rPr>
              <a:t>somewhere </a:t>
            </a:r>
            <a:r>
              <a:rPr sz="545" spc="-3" dirty="0">
                <a:latin typeface="Arial"/>
                <a:cs typeface="Arial"/>
              </a:rPr>
              <a:t>other </a:t>
            </a:r>
            <a:r>
              <a:rPr sz="545" dirty="0">
                <a:latin typeface="Arial"/>
                <a:cs typeface="Arial"/>
              </a:rPr>
              <a:t>than </a:t>
            </a:r>
            <a:r>
              <a:rPr sz="545" spc="-3" dirty="0">
                <a:latin typeface="Arial"/>
                <a:cs typeface="Arial"/>
              </a:rPr>
              <a:t>at </a:t>
            </a:r>
            <a:r>
              <a:rPr sz="545" dirty="0">
                <a:latin typeface="Arial"/>
                <a:cs typeface="Arial"/>
              </a:rPr>
              <a:t>your </a:t>
            </a:r>
            <a:r>
              <a:rPr sz="545" spc="-3" dirty="0">
                <a:latin typeface="Arial"/>
                <a:cs typeface="Arial"/>
              </a:rPr>
              <a:t>parents’ or</a:t>
            </a:r>
            <a:r>
              <a:rPr sz="545" spc="17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sponsor’s residence?.................................................................................................	</a:t>
            </a:r>
            <a:r>
              <a:rPr sz="545" spc="-20" dirty="0">
                <a:latin typeface="Arial"/>
                <a:cs typeface="Arial"/>
              </a:rPr>
              <a:t>Yes	</a:t>
            </a:r>
            <a:r>
              <a:rPr sz="545" spc="-3" dirty="0">
                <a:latin typeface="Arial"/>
                <a:cs typeface="Arial"/>
              </a:rPr>
              <a:t>No</a:t>
            </a:r>
            <a:endParaRPr sz="545" dirty="0">
              <a:latin typeface="Arial"/>
              <a:cs typeface="Arial"/>
            </a:endParaRPr>
          </a:p>
          <a:p>
            <a:pPr marL="8659" marR="224264">
              <a:spcBef>
                <a:spcPts val="307"/>
              </a:spcBef>
            </a:pPr>
            <a:r>
              <a:rPr sz="545" dirty="0">
                <a:latin typeface="Arial"/>
                <a:cs typeface="Arial"/>
              </a:rPr>
              <a:t>If you </a:t>
            </a:r>
            <a:r>
              <a:rPr sz="545" spc="-3" dirty="0">
                <a:latin typeface="Arial"/>
                <a:cs typeface="Arial"/>
              </a:rPr>
              <a:t>answered </a:t>
            </a:r>
            <a:r>
              <a:rPr sz="545" dirty="0">
                <a:latin typeface="Arial"/>
                <a:cs typeface="Arial"/>
              </a:rPr>
              <a:t>YES to the </a:t>
            </a:r>
            <a:r>
              <a:rPr sz="545" spc="-3" dirty="0">
                <a:latin typeface="Arial"/>
                <a:cs typeface="Arial"/>
              </a:rPr>
              <a:t>previous question, indicate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name of </a:t>
            </a:r>
            <a:r>
              <a:rPr sz="545" dirty="0">
                <a:latin typeface="Arial"/>
                <a:cs typeface="Arial"/>
              </a:rPr>
              <a:t>your </a:t>
            </a:r>
            <a:r>
              <a:rPr sz="545" spc="-3" dirty="0">
                <a:latin typeface="Arial"/>
                <a:cs typeface="Arial"/>
              </a:rPr>
              <a:t>employer (or of one of </a:t>
            </a:r>
            <a:r>
              <a:rPr sz="545" dirty="0">
                <a:latin typeface="Arial"/>
                <a:cs typeface="Arial"/>
              </a:rPr>
              <a:t>your </a:t>
            </a:r>
            <a:r>
              <a:rPr sz="545" spc="-3" dirty="0">
                <a:latin typeface="Arial"/>
                <a:cs typeface="Arial"/>
              </a:rPr>
              <a:t>employers) and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address of </a:t>
            </a:r>
            <a:r>
              <a:rPr sz="545" dirty="0">
                <a:latin typeface="Arial"/>
                <a:cs typeface="Arial"/>
              </a:rPr>
              <a:t>your  </a:t>
            </a:r>
            <a:r>
              <a:rPr sz="545" spc="-3" dirty="0">
                <a:latin typeface="Arial"/>
                <a:cs typeface="Arial"/>
              </a:rPr>
              <a:t>workplace.</a:t>
            </a:r>
            <a:endParaRPr sz="545" dirty="0">
              <a:latin typeface="Arial"/>
              <a:cs typeface="Arial"/>
            </a:endParaRPr>
          </a:p>
          <a:p>
            <a:pPr>
              <a:spcBef>
                <a:spcPts val="20"/>
              </a:spcBef>
            </a:pPr>
            <a:endParaRPr sz="477" dirty="0">
              <a:latin typeface="Times New Roman"/>
              <a:cs typeface="Times New Roman"/>
            </a:endParaRPr>
          </a:p>
          <a:p>
            <a:pPr marL="8659"/>
            <a:r>
              <a:rPr sz="477" spc="-3" dirty="0">
                <a:latin typeface="Arial"/>
                <a:cs typeface="Arial"/>
              </a:rPr>
              <a:t>Name of</a:t>
            </a:r>
            <a:r>
              <a:rPr sz="477" spc="-7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employer</a:t>
            </a:r>
            <a:endParaRPr sz="477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369750" y="4102331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" name="object 8"/>
          <p:cNvSpPr/>
          <p:nvPr/>
        </p:nvSpPr>
        <p:spPr>
          <a:xfrm>
            <a:off x="2471062" y="41449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" name="object 9"/>
          <p:cNvSpPr/>
          <p:nvPr/>
        </p:nvSpPr>
        <p:spPr>
          <a:xfrm>
            <a:off x="2369750" y="4199187"/>
            <a:ext cx="3041939" cy="0"/>
          </a:xfrm>
          <a:custGeom>
            <a:avLst/>
            <a:gdLst/>
            <a:ahLst/>
            <a:cxnLst/>
            <a:rect l="l" t="t" r="r" b="b"/>
            <a:pathLst>
              <a:path w="4461510">
                <a:moveTo>
                  <a:pt x="0" y="0"/>
                </a:moveTo>
                <a:lnTo>
                  <a:pt x="446151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" name="object 10"/>
          <p:cNvSpPr/>
          <p:nvPr/>
        </p:nvSpPr>
        <p:spPr>
          <a:xfrm>
            <a:off x="2572373" y="41449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" name="object 11"/>
          <p:cNvSpPr/>
          <p:nvPr/>
        </p:nvSpPr>
        <p:spPr>
          <a:xfrm>
            <a:off x="2673685" y="41449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" name="object 12"/>
          <p:cNvSpPr/>
          <p:nvPr/>
        </p:nvSpPr>
        <p:spPr>
          <a:xfrm>
            <a:off x="2774996" y="41449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" name="object 13"/>
          <p:cNvSpPr/>
          <p:nvPr/>
        </p:nvSpPr>
        <p:spPr>
          <a:xfrm>
            <a:off x="2876307" y="41449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" name="object 14"/>
          <p:cNvSpPr/>
          <p:nvPr/>
        </p:nvSpPr>
        <p:spPr>
          <a:xfrm>
            <a:off x="2977619" y="41449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" name="object 15"/>
          <p:cNvSpPr/>
          <p:nvPr/>
        </p:nvSpPr>
        <p:spPr>
          <a:xfrm>
            <a:off x="3078930" y="41449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" name="object 16"/>
          <p:cNvSpPr/>
          <p:nvPr/>
        </p:nvSpPr>
        <p:spPr>
          <a:xfrm>
            <a:off x="3180241" y="41449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" name="object 17"/>
          <p:cNvSpPr/>
          <p:nvPr/>
        </p:nvSpPr>
        <p:spPr>
          <a:xfrm>
            <a:off x="3281553" y="41449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" name="object 18"/>
          <p:cNvSpPr/>
          <p:nvPr/>
        </p:nvSpPr>
        <p:spPr>
          <a:xfrm>
            <a:off x="3382864" y="41449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" name="object 19"/>
          <p:cNvSpPr/>
          <p:nvPr/>
        </p:nvSpPr>
        <p:spPr>
          <a:xfrm>
            <a:off x="3484175" y="41449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" name="object 20"/>
          <p:cNvSpPr/>
          <p:nvPr/>
        </p:nvSpPr>
        <p:spPr>
          <a:xfrm>
            <a:off x="3585487" y="41449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" name="object 21"/>
          <p:cNvSpPr/>
          <p:nvPr/>
        </p:nvSpPr>
        <p:spPr>
          <a:xfrm>
            <a:off x="3686798" y="41449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" name="object 22"/>
          <p:cNvSpPr/>
          <p:nvPr/>
        </p:nvSpPr>
        <p:spPr>
          <a:xfrm>
            <a:off x="3788110" y="41449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" name="object 23"/>
          <p:cNvSpPr/>
          <p:nvPr/>
        </p:nvSpPr>
        <p:spPr>
          <a:xfrm>
            <a:off x="3889421" y="41449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" name="object 24"/>
          <p:cNvSpPr/>
          <p:nvPr/>
        </p:nvSpPr>
        <p:spPr>
          <a:xfrm>
            <a:off x="3990732" y="41449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" name="object 25"/>
          <p:cNvSpPr/>
          <p:nvPr/>
        </p:nvSpPr>
        <p:spPr>
          <a:xfrm>
            <a:off x="4092044" y="41449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" name="object 26"/>
          <p:cNvSpPr/>
          <p:nvPr/>
        </p:nvSpPr>
        <p:spPr>
          <a:xfrm>
            <a:off x="4193355" y="41449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" name="object 27"/>
          <p:cNvSpPr/>
          <p:nvPr/>
        </p:nvSpPr>
        <p:spPr>
          <a:xfrm>
            <a:off x="4294666" y="41449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" name="object 28"/>
          <p:cNvSpPr/>
          <p:nvPr/>
        </p:nvSpPr>
        <p:spPr>
          <a:xfrm>
            <a:off x="4395978" y="41449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9" name="object 29"/>
          <p:cNvSpPr/>
          <p:nvPr/>
        </p:nvSpPr>
        <p:spPr>
          <a:xfrm>
            <a:off x="4497289" y="41449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0" name="object 30"/>
          <p:cNvSpPr/>
          <p:nvPr/>
        </p:nvSpPr>
        <p:spPr>
          <a:xfrm>
            <a:off x="4598600" y="41449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1" name="object 31"/>
          <p:cNvSpPr/>
          <p:nvPr/>
        </p:nvSpPr>
        <p:spPr>
          <a:xfrm>
            <a:off x="4699912" y="41449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2" name="object 32"/>
          <p:cNvSpPr/>
          <p:nvPr/>
        </p:nvSpPr>
        <p:spPr>
          <a:xfrm>
            <a:off x="4801223" y="41449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3" name="object 33"/>
          <p:cNvSpPr/>
          <p:nvPr/>
        </p:nvSpPr>
        <p:spPr>
          <a:xfrm>
            <a:off x="4902535" y="41449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4" name="object 34"/>
          <p:cNvSpPr/>
          <p:nvPr/>
        </p:nvSpPr>
        <p:spPr>
          <a:xfrm>
            <a:off x="5003846" y="41449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5" name="object 35"/>
          <p:cNvSpPr/>
          <p:nvPr/>
        </p:nvSpPr>
        <p:spPr>
          <a:xfrm>
            <a:off x="5105157" y="41449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6" name="object 36"/>
          <p:cNvSpPr/>
          <p:nvPr/>
        </p:nvSpPr>
        <p:spPr>
          <a:xfrm>
            <a:off x="5206469" y="41449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7" name="object 37"/>
          <p:cNvSpPr/>
          <p:nvPr/>
        </p:nvSpPr>
        <p:spPr>
          <a:xfrm>
            <a:off x="5307780" y="41449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8" name="object 38"/>
          <p:cNvSpPr/>
          <p:nvPr/>
        </p:nvSpPr>
        <p:spPr>
          <a:xfrm>
            <a:off x="5409091" y="4102330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9" name="object 39"/>
          <p:cNvSpPr txBox="1"/>
          <p:nvPr/>
        </p:nvSpPr>
        <p:spPr>
          <a:xfrm>
            <a:off x="6256011" y="4363289"/>
            <a:ext cx="522143" cy="136984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lnSpc>
                <a:spcPts val="558"/>
              </a:lnSpc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Direction</a:t>
            </a:r>
            <a:endParaRPr sz="477">
              <a:latin typeface="Arial"/>
              <a:cs typeface="Arial"/>
            </a:endParaRPr>
          </a:p>
          <a:p>
            <a:pPr marL="8659">
              <a:lnSpc>
                <a:spcPts val="395"/>
              </a:lnSpc>
            </a:pPr>
            <a:r>
              <a:rPr sz="341" dirty="0">
                <a:latin typeface="Arial"/>
                <a:cs typeface="Arial"/>
              </a:rPr>
              <a:t>(North, South, East,</a:t>
            </a:r>
            <a:r>
              <a:rPr sz="341" spc="-44" dirty="0">
                <a:latin typeface="Arial"/>
                <a:cs typeface="Arial"/>
              </a:rPr>
              <a:t> </a:t>
            </a:r>
            <a:r>
              <a:rPr sz="341" spc="-7" dirty="0">
                <a:latin typeface="Arial"/>
                <a:cs typeface="Arial"/>
              </a:rPr>
              <a:t>West)</a:t>
            </a:r>
            <a:endParaRPr sz="341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358494" y="4258814"/>
            <a:ext cx="810491" cy="23842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Workplace</a:t>
            </a:r>
            <a:r>
              <a:rPr sz="682" b="1" spc="-51" dirty="0">
                <a:solidFill>
                  <a:srgbClr val="006EB7"/>
                </a:solidFill>
                <a:latin typeface="Arial"/>
                <a:cs typeface="Arial"/>
              </a:rPr>
              <a:t> </a:t>
            </a: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address</a:t>
            </a:r>
            <a:endParaRPr sz="682">
              <a:latin typeface="Arial"/>
              <a:cs typeface="Arial"/>
            </a:endParaRPr>
          </a:p>
          <a:p>
            <a:pPr marL="8659">
              <a:spcBef>
                <a:spcPts val="412"/>
              </a:spcBef>
              <a:tabLst>
                <a:tab pos="639890" algn="l"/>
              </a:tabLst>
            </a:pPr>
            <a:r>
              <a:rPr sz="477" spc="-3" dirty="0">
                <a:latin typeface="Arial"/>
                <a:cs typeface="Arial"/>
              </a:rPr>
              <a:t>No</a:t>
            </a:r>
            <a:r>
              <a:rPr sz="477" dirty="0">
                <a:latin typeface="Arial"/>
                <a:cs typeface="Arial"/>
              </a:rPr>
              <a:t>.	Street</a:t>
            </a:r>
            <a:endParaRPr sz="477">
              <a:latin typeface="Arial"/>
              <a:cs typeface="Arial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2369750" y="4540619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2" name="object 42"/>
          <p:cNvSpPr/>
          <p:nvPr/>
        </p:nvSpPr>
        <p:spPr>
          <a:xfrm>
            <a:off x="2471062" y="458323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3" name="object 43"/>
          <p:cNvSpPr/>
          <p:nvPr/>
        </p:nvSpPr>
        <p:spPr>
          <a:xfrm>
            <a:off x="2369751" y="4637476"/>
            <a:ext cx="605270" cy="0"/>
          </a:xfrm>
          <a:custGeom>
            <a:avLst/>
            <a:gdLst/>
            <a:ahLst/>
            <a:cxnLst/>
            <a:rect l="l" t="t" r="r" b="b"/>
            <a:pathLst>
              <a:path w="887730">
                <a:moveTo>
                  <a:pt x="0" y="0"/>
                </a:moveTo>
                <a:lnTo>
                  <a:pt x="88773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4" name="object 44"/>
          <p:cNvSpPr/>
          <p:nvPr/>
        </p:nvSpPr>
        <p:spPr>
          <a:xfrm>
            <a:off x="2572373" y="458323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5" name="object 45"/>
          <p:cNvSpPr/>
          <p:nvPr/>
        </p:nvSpPr>
        <p:spPr>
          <a:xfrm>
            <a:off x="2673685" y="458323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6" name="object 46"/>
          <p:cNvSpPr/>
          <p:nvPr/>
        </p:nvSpPr>
        <p:spPr>
          <a:xfrm>
            <a:off x="2774996" y="458323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7" name="object 47"/>
          <p:cNvSpPr/>
          <p:nvPr/>
        </p:nvSpPr>
        <p:spPr>
          <a:xfrm>
            <a:off x="2876307" y="458323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8" name="object 48"/>
          <p:cNvSpPr/>
          <p:nvPr/>
        </p:nvSpPr>
        <p:spPr>
          <a:xfrm>
            <a:off x="2977619" y="4540619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9" name="object 49"/>
          <p:cNvSpPr/>
          <p:nvPr/>
        </p:nvSpPr>
        <p:spPr>
          <a:xfrm>
            <a:off x="6267276" y="4540619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0" name="object 50"/>
          <p:cNvSpPr/>
          <p:nvPr/>
        </p:nvSpPr>
        <p:spPr>
          <a:xfrm>
            <a:off x="6368588" y="458323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1" name="object 51"/>
          <p:cNvSpPr/>
          <p:nvPr/>
        </p:nvSpPr>
        <p:spPr>
          <a:xfrm>
            <a:off x="6267276" y="4637476"/>
            <a:ext cx="503959" cy="0"/>
          </a:xfrm>
          <a:custGeom>
            <a:avLst/>
            <a:gdLst/>
            <a:ahLst/>
            <a:cxnLst/>
            <a:rect l="l" t="t" r="r" b="b"/>
            <a:pathLst>
              <a:path w="739140">
                <a:moveTo>
                  <a:pt x="0" y="0"/>
                </a:moveTo>
                <a:lnTo>
                  <a:pt x="73914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2" name="object 52"/>
          <p:cNvSpPr/>
          <p:nvPr/>
        </p:nvSpPr>
        <p:spPr>
          <a:xfrm>
            <a:off x="6469899" y="458323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3" name="object 53"/>
          <p:cNvSpPr/>
          <p:nvPr/>
        </p:nvSpPr>
        <p:spPr>
          <a:xfrm>
            <a:off x="6571211" y="458323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4" name="object 54"/>
          <p:cNvSpPr/>
          <p:nvPr/>
        </p:nvSpPr>
        <p:spPr>
          <a:xfrm>
            <a:off x="6672522" y="458323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5" name="object 55"/>
          <p:cNvSpPr/>
          <p:nvPr/>
        </p:nvSpPr>
        <p:spPr>
          <a:xfrm>
            <a:off x="6773834" y="4540619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6" name="object 56"/>
          <p:cNvSpPr/>
          <p:nvPr/>
        </p:nvSpPr>
        <p:spPr>
          <a:xfrm>
            <a:off x="3001062" y="4540619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7" name="object 57"/>
          <p:cNvSpPr/>
          <p:nvPr/>
        </p:nvSpPr>
        <p:spPr>
          <a:xfrm>
            <a:off x="3102374" y="458323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8" name="object 58"/>
          <p:cNvSpPr/>
          <p:nvPr/>
        </p:nvSpPr>
        <p:spPr>
          <a:xfrm>
            <a:off x="3001062" y="4637476"/>
            <a:ext cx="3239366" cy="0"/>
          </a:xfrm>
          <a:custGeom>
            <a:avLst/>
            <a:gdLst/>
            <a:ahLst/>
            <a:cxnLst/>
            <a:rect l="l" t="t" r="r" b="b"/>
            <a:pathLst>
              <a:path w="4751070">
                <a:moveTo>
                  <a:pt x="0" y="0"/>
                </a:moveTo>
                <a:lnTo>
                  <a:pt x="475107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9" name="object 59"/>
          <p:cNvSpPr/>
          <p:nvPr/>
        </p:nvSpPr>
        <p:spPr>
          <a:xfrm>
            <a:off x="3203685" y="458323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0" name="object 60"/>
          <p:cNvSpPr/>
          <p:nvPr/>
        </p:nvSpPr>
        <p:spPr>
          <a:xfrm>
            <a:off x="3304996" y="458323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1" name="object 61"/>
          <p:cNvSpPr/>
          <p:nvPr/>
        </p:nvSpPr>
        <p:spPr>
          <a:xfrm>
            <a:off x="3406308" y="458323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2" name="object 62"/>
          <p:cNvSpPr/>
          <p:nvPr/>
        </p:nvSpPr>
        <p:spPr>
          <a:xfrm>
            <a:off x="3507618" y="458323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3" name="object 63"/>
          <p:cNvSpPr/>
          <p:nvPr/>
        </p:nvSpPr>
        <p:spPr>
          <a:xfrm>
            <a:off x="3608930" y="458323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4" name="object 64"/>
          <p:cNvSpPr/>
          <p:nvPr/>
        </p:nvSpPr>
        <p:spPr>
          <a:xfrm>
            <a:off x="3710242" y="458323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5" name="object 65"/>
          <p:cNvSpPr/>
          <p:nvPr/>
        </p:nvSpPr>
        <p:spPr>
          <a:xfrm>
            <a:off x="3811553" y="458323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6" name="object 66"/>
          <p:cNvSpPr/>
          <p:nvPr/>
        </p:nvSpPr>
        <p:spPr>
          <a:xfrm>
            <a:off x="3912865" y="458323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7" name="object 67"/>
          <p:cNvSpPr/>
          <p:nvPr/>
        </p:nvSpPr>
        <p:spPr>
          <a:xfrm>
            <a:off x="4014175" y="458323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8" name="object 68"/>
          <p:cNvSpPr/>
          <p:nvPr/>
        </p:nvSpPr>
        <p:spPr>
          <a:xfrm>
            <a:off x="4115487" y="458323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9" name="object 69"/>
          <p:cNvSpPr/>
          <p:nvPr/>
        </p:nvSpPr>
        <p:spPr>
          <a:xfrm>
            <a:off x="4216799" y="458323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0" name="object 70"/>
          <p:cNvSpPr/>
          <p:nvPr/>
        </p:nvSpPr>
        <p:spPr>
          <a:xfrm>
            <a:off x="4318110" y="458323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1" name="object 71"/>
          <p:cNvSpPr/>
          <p:nvPr/>
        </p:nvSpPr>
        <p:spPr>
          <a:xfrm>
            <a:off x="4419421" y="458323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2" name="object 72"/>
          <p:cNvSpPr/>
          <p:nvPr/>
        </p:nvSpPr>
        <p:spPr>
          <a:xfrm>
            <a:off x="4520732" y="458323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3" name="object 73"/>
          <p:cNvSpPr/>
          <p:nvPr/>
        </p:nvSpPr>
        <p:spPr>
          <a:xfrm>
            <a:off x="4622044" y="458323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4" name="object 74"/>
          <p:cNvSpPr/>
          <p:nvPr/>
        </p:nvSpPr>
        <p:spPr>
          <a:xfrm>
            <a:off x="4723355" y="458323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5" name="object 75"/>
          <p:cNvSpPr/>
          <p:nvPr/>
        </p:nvSpPr>
        <p:spPr>
          <a:xfrm>
            <a:off x="4824667" y="458323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6" name="object 76"/>
          <p:cNvSpPr/>
          <p:nvPr/>
        </p:nvSpPr>
        <p:spPr>
          <a:xfrm>
            <a:off x="4925978" y="458323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7" name="object 77"/>
          <p:cNvSpPr/>
          <p:nvPr/>
        </p:nvSpPr>
        <p:spPr>
          <a:xfrm>
            <a:off x="5027289" y="458323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8" name="object 78"/>
          <p:cNvSpPr/>
          <p:nvPr/>
        </p:nvSpPr>
        <p:spPr>
          <a:xfrm>
            <a:off x="5128601" y="458323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9" name="object 79"/>
          <p:cNvSpPr/>
          <p:nvPr/>
        </p:nvSpPr>
        <p:spPr>
          <a:xfrm>
            <a:off x="5229912" y="458323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0" name="object 80"/>
          <p:cNvSpPr/>
          <p:nvPr/>
        </p:nvSpPr>
        <p:spPr>
          <a:xfrm>
            <a:off x="5331224" y="458323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1" name="object 81"/>
          <p:cNvSpPr/>
          <p:nvPr/>
        </p:nvSpPr>
        <p:spPr>
          <a:xfrm>
            <a:off x="5432535" y="458323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2" name="object 82"/>
          <p:cNvSpPr/>
          <p:nvPr/>
        </p:nvSpPr>
        <p:spPr>
          <a:xfrm>
            <a:off x="5533846" y="458323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3" name="object 83"/>
          <p:cNvSpPr/>
          <p:nvPr/>
        </p:nvSpPr>
        <p:spPr>
          <a:xfrm>
            <a:off x="5635158" y="458323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4" name="object 84"/>
          <p:cNvSpPr/>
          <p:nvPr/>
        </p:nvSpPr>
        <p:spPr>
          <a:xfrm>
            <a:off x="5736469" y="458323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5" name="object 85"/>
          <p:cNvSpPr/>
          <p:nvPr/>
        </p:nvSpPr>
        <p:spPr>
          <a:xfrm>
            <a:off x="5837780" y="458323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6" name="object 86"/>
          <p:cNvSpPr/>
          <p:nvPr/>
        </p:nvSpPr>
        <p:spPr>
          <a:xfrm>
            <a:off x="5939092" y="458323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7" name="object 87"/>
          <p:cNvSpPr/>
          <p:nvPr/>
        </p:nvSpPr>
        <p:spPr>
          <a:xfrm>
            <a:off x="6040403" y="458323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8" name="object 88"/>
          <p:cNvSpPr/>
          <p:nvPr/>
        </p:nvSpPr>
        <p:spPr>
          <a:xfrm>
            <a:off x="6141715" y="458323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9" name="object 89"/>
          <p:cNvSpPr/>
          <p:nvPr/>
        </p:nvSpPr>
        <p:spPr>
          <a:xfrm>
            <a:off x="6243026" y="4540619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0" name="object 90"/>
          <p:cNvSpPr txBox="1"/>
          <p:nvPr/>
        </p:nvSpPr>
        <p:spPr>
          <a:xfrm>
            <a:off x="2358494" y="4672797"/>
            <a:ext cx="334241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Municipality</a:t>
            </a:r>
            <a:endParaRPr sz="477">
              <a:latin typeface="Arial"/>
              <a:cs typeface="Arial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2369750" y="4798180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2" name="object 92"/>
          <p:cNvSpPr/>
          <p:nvPr/>
        </p:nvSpPr>
        <p:spPr>
          <a:xfrm>
            <a:off x="2471062" y="484079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3" name="object 93"/>
          <p:cNvSpPr/>
          <p:nvPr/>
        </p:nvSpPr>
        <p:spPr>
          <a:xfrm>
            <a:off x="2369750" y="4895037"/>
            <a:ext cx="4353791" cy="0"/>
          </a:xfrm>
          <a:custGeom>
            <a:avLst/>
            <a:gdLst/>
            <a:ahLst/>
            <a:cxnLst/>
            <a:rect l="l" t="t" r="r" b="b"/>
            <a:pathLst>
              <a:path w="6385559">
                <a:moveTo>
                  <a:pt x="0" y="0"/>
                </a:moveTo>
                <a:lnTo>
                  <a:pt x="638556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4" name="object 94"/>
          <p:cNvSpPr/>
          <p:nvPr/>
        </p:nvSpPr>
        <p:spPr>
          <a:xfrm>
            <a:off x="2572373" y="484079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5" name="object 95"/>
          <p:cNvSpPr/>
          <p:nvPr/>
        </p:nvSpPr>
        <p:spPr>
          <a:xfrm>
            <a:off x="2673685" y="484079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6" name="object 96"/>
          <p:cNvSpPr/>
          <p:nvPr/>
        </p:nvSpPr>
        <p:spPr>
          <a:xfrm>
            <a:off x="2774996" y="484079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7" name="object 97"/>
          <p:cNvSpPr/>
          <p:nvPr/>
        </p:nvSpPr>
        <p:spPr>
          <a:xfrm>
            <a:off x="2876307" y="484079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8" name="object 98"/>
          <p:cNvSpPr/>
          <p:nvPr/>
        </p:nvSpPr>
        <p:spPr>
          <a:xfrm>
            <a:off x="2977619" y="484079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9" name="object 99"/>
          <p:cNvSpPr/>
          <p:nvPr/>
        </p:nvSpPr>
        <p:spPr>
          <a:xfrm>
            <a:off x="3078930" y="484079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0" name="object 100"/>
          <p:cNvSpPr/>
          <p:nvPr/>
        </p:nvSpPr>
        <p:spPr>
          <a:xfrm>
            <a:off x="3180241" y="484079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1" name="object 101"/>
          <p:cNvSpPr/>
          <p:nvPr/>
        </p:nvSpPr>
        <p:spPr>
          <a:xfrm>
            <a:off x="3281553" y="484079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2" name="object 102"/>
          <p:cNvSpPr/>
          <p:nvPr/>
        </p:nvSpPr>
        <p:spPr>
          <a:xfrm>
            <a:off x="3382864" y="484079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3" name="object 103"/>
          <p:cNvSpPr/>
          <p:nvPr/>
        </p:nvSpPr>
        <p:spPr>
          <a:xfrm>
            <a:off x="3484175" y="484079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4" name="object 104"/>
          <p:cNvSpPr/>
          <p:nvPr/>
        </p:nvSpPr>
        <p:spPr>
          <a:xfrm>
            <a:off x="3585487" y="484079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5" name="object 105"/>
          <p:cNvSpPr/>
          <p:nvPr/>
        </p:nvSpPr>
        <p:spPr>
          <a:xfrm>
            <a:off x="3686798" y="484079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6" name="object 106"/>
          <p:cNvSpPr/>
          <p:nvPr/>
        </p:nvSpPr>
        <p:spPr>
          <a:xfrm>
            <a:off x="3788110" y="484079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7" name="object 107"/>
          <p:cNvSpPr/>
          <p:nvPr/>
        </p:nvSpPr>
        <p:spPr>
          <a:xfrm>
            <a:off x="3889421" y="484079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8" name="object 108"/>
          <p:cNvSpPr/>
          <p:nvPr/>
        </p:nvSpPr>
        <p:spPr>
          <a:xfrm>
            <a:off x="3990732" y="484079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9" name="object 109"/>
          <p:cNvSpPr/>
          <p:nvPr/>
        </p:nvSpPr>
        <p:spPr>
          <a:xfrm>
            <a:off x="4092044" y="484079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0" name="object 110"/>
          <p:cNvSpPr/>
          <p:nvPr/>
        </p:nvSpPr>
        <p:spPr>
          <a:xfrm>
            <a:off x="4193355" y="484079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1" name="object 111"/>
          <p:cNvSpPr/>
          <p:nvPr/>
        </p:nvSpPr>
        <p:spPr>
          <a:xfrm>
            <a:off x="4294666" y="484079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2" name="object 112"/>
          <p:cNvSpPr/>
          <p:nvPr/>
        </p:nvSpPr>
        <p:spPr>
          <a:xfrm>
            <a:off x="4395978" y="484079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3" name="object 113"/>
          <p:cNvSpPr/>
          <p:nvPr/>
        </p:nvSpPr>
        <p:spPr>
          <a:xfrm>
            <a:off x="4497289" y="484079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4" name="object 114"/>
          <p:cNvSpPr/>
          <p:nvPr/>
        </p:nvSpPr>
        <p:spPr>
          <a:xfrm>
            <a:off x="4598600" y="484079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5" name="object 115"/>
          <p:cNvSpPr/>
          <p:nvPr/>
        </p:nvSpPr>
        <p:spPr>
          <a:xfrm>
            <a:off x="4699912" y="484079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6" name="object 116"/>
          <p:cNvSpPr/>
          <p:nvPr/>
        </p:nvSpPr>
        <p:spPr>
          <a:xfrm>
            <a:off x="4801223" y="484079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7" name="object 117"/>
          <p:cNvSpPr/>
          <p:nvPr/>
        </p:nvSpPr>
        <p:spPr>
          <a:xfrm>
            <a:off x="4902535" y="484079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8" name="object 118"/>
          <p:cNvSpPr/>
          <p:nvPr/>
        </p:nvSpPr>
        <p:spPr>
          <a:xfrm>
            <a:off x="5003846" y="484079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9" name="object 119"/>
          <p:cNvSpPr/>
          <p:nvPr/>
        </p:nvSpPr>
        <p:spPr>
          <a:xfrm>
            <a:off x="5105157" y="484079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0" name="object 120"/>
          <p:cNvSpPr/>
          <p:nvPr/>
        </p:nvSpPr>
        <p:spPr>
          <a:xfrm>
            <a:off x="5206469" y="484079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1" name="object 121"/>
          <p:cNvSpPr/>
          <p:nvPr/>
        </p:nvSpPr>
        <p:spPr>
          <a:xfrm>
            <a:off x="5307780" y="484079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2" name="object 122"/>
          <p:cNvSpPr/>
          <p:nvPr/>
        </p:nvSpPr>
        <p:spPr>
          <a:xfrm>
            <a:off x="5409091" y="484079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3" name="object 123"/>
          <p:cNvSpPr/>
          <p:nvPr/>
        </p:nvSpPr>
        <p:spPr>
          <a:xfrm>
            <a:off x="5510403" y="484079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4" name="object 124"/>
          <p:cNvSpPr/>
          <p:nvPr/>
        </p:nvSpPr>
        <p:spPr>
          <a:xfrm>
            <a:off x="5611714" y="484079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5" name="object 125"/>
          <p:cNvSpPr/>
          <p:nvPr/>
        </p:nvSpPr>
        <p:spPr>
          <a:xfrm>
            <a:off x="5713025" y="484079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6" name="object 126"/>
          <p:cNvSpPr/>
          <p:nvPr/>
        </p:nvSpPr>
        <p:spPr>
          <a:xfrm>
            <a:off x="5814337" y="484079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7" name="object 127"/>
          <p:cNvSpPr/>
          <p:nvPr/>
        </p:nvSpPr>
        <p:spPr>
          <a:xfrm>
            <a:off x="5915648" y="484079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8" name="object 128"/>
          <p:cNvSpPr/>
          <p:nvPr/>
        </p:nvSpPr>
        <p:spPr>
          <a:xfrm>
            <a:off x="6016960" y="484079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9" name="object 129"/>
          <p:cNvSpPr/>
          <p:nvPr/>
        </p:nvSpPr>
        <p:spPr>
          <a:xfrm>
            <a:off x="6118271" y="484079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0" name="object 130"/>
          <p:cNvSpPr/>
          <p:nvPr/>
        </p:nvSpPr>
        <p:spPr>
          <a:xfrm>
            <a:off x="6219582" y="484079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1" name="object 131"/>
          <p:cNvSpPr/>
          <p:nvPr/>
        </p:nvSpPr>
        <p:spPr>
          <a:xfrm>
            <a:off x="6320894" y="484079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2" name="object 132"/>
          <p:cNvSpPr txBox="1"/>
          <p:nvPr/>
        </p:nvSpPr>
        <p:spPr>
          <a:xfrm>
            <a:off x="2358494" y="4930350"/>
            <a:ext cx="523009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Municipality</a:t>
            </a:r>
            <a:r>
              <a:rPr sz="477" spc="-37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(cont.)</a:t>
            </a:r>
            <a:endParaRPr sz="477">
              <a:latin typeface="Arial"/>
              <a:cs typeface="Arial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2369750" y="5055741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4" name="object 134"/>
          <p:cNvSpPr/>
          <p:nvPr/>
        </p:nvSpPr>
        <p:spPr>
          <a:xfrm>
            <a:off x="2471062" y="509835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5" name="object 135"/>
          <p:cNvSpPr/>
          <p:nvPr/>
        </p:nvSpPr>
        <p:spPr>
          <a:xfrm>
            <a:off x="2369750" y="5152598"/>
            <a:ext cx="1821007" cy="0"/>
          </a:xfrm>
          <a:custGeom>
            <a:avLst/>
            <a:gdLst/>
            <a:ahLst/>
            <a:cxnLst/>
            <a:rect l="l" t="t" r="r" b="b"/>
            <a:pathLst>
              <a:path w="2670810">
                <a:moveTo>
                  <a:pt x="0" y="0"/>
                </a:moveTo>
                <a:lnTo>
                  <a:pt x="267081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6" name="object 136"/>
          <p:cNvSpPr/>
          <p:nvPr/>
        </p:nvSpPr>
        <p:spPr>
          <a:xfrm>
            <a:off x="2572373" y="509835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7" name="object 137"/>
          <p:cNvSpPr/>
          <p:nvPr/>
        </p:nvSpPr>
        <p:spPr>
          <a:xfrm>
            <a:off x="2673685" y="509835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8" name="object 138"/>
          <p:cNvSpPr/>
          <p:nvPr/>
        </p:nvSpPr>
        <p:spPr>
          <a:xfrm>
            <a:off x="2774996" y="509835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9" name="object 139"/>
          <p:cNvSpPr/>
          <p:nvPr/>
        </p:nvSpPr>
        <p:spPr>
          <a:xfrm>
            <a:off x="2876307" y="509835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0" name="object 140"/>
          <p:cNvSpPr/>
          <p:nvPr/>
        </p:nvSpPr>
        <p:spPr>
          <a:xfrm>
            <a:off x="2977619" y="509835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1" name="object 141"/>
          <p:cNvSpPr/>
          <p:nvPr/>
        </p:nvSpPr>
        <p:spPr>
          <a:xfrm>
            <a:off x="3078930" y="509835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2" name="object 142"/>
          <p:cNvSpPr/>
          <p:nvPr/>
        </p:nvSpPr>
        <p:spPr>
          <a:xfrm>
            <a:off x="3180241" y="509835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3" name="object 143"/>
          <p:cNvSpPr/>
          <p:nvPr/>
        </p:nvSpPr>
        <p:spPr>
          <a:xfrm>
            <a:off x="3281553" y="509835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4" name="object 144"/>
          <p:cNvSpPr/>
          <p:nvPr/>
        </p:nvSpPr>
        <p:spPr>
          <a:xfrm>
            <a:off x="3382864" y="509835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5" name="object 145"/>
          <p:cNvSpPr/>
          <p:nvPr/>
        </p:nvSpPr>
        <p:spPr>
          <a:xfrm>
            <a:off x="3484175" y="509835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6" name="object 146"/>
          <p:cNvSpPr/>
          <p:nvPr/>
        </p:nvSpPr>
        <p:spPr>
          <a:xfrm>
            <a:off x="3585487" y="509835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7" name="object 147"/>
          <p:cNvSpPr/>
          <p:nvPr/>
        </p:nvSpPr>
        <p:spPr>
          <a:xfrm>
            <a:off x="3686798" y="509835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8" name="object 148"/>
          <p:cNvSpPr/>
          <p:nvPr/>
        </p:nvSpPr>
        <p:spPr>
          <a:xfrm>
            <a:off x="3788110" y="509835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9" name="object 149"/>
          <p:cNvSpPr/>
          <p:nvPr/>
        </p:nvSpPr>
        <p:spPr>
          <a:xfrm>
            <a:off x="3889421" y="509835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0" name="object 150"/>
          <p:cNvSpPr/>
          <p:nvPr/>
        </p:nvSpPr>
        <p:spPr>
          <a:xfrm>
            <a:off x="3990732" y="509835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1" name="object 151"/>
          <p:cNvSpPr/>
          <p:nvPr/>
        </p:nvSpPr>
        <p:spPr>
          <a:xfrm>
            <a:off x="4092044" y="509835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2" name="object 152"/>
          <p:cNvSpPr/>
          <p:nvPr/>
        </p:nvSpPr>
        <p:spPr>
          <a:xfrm>
            <a:off x="4193355" y="5055741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3" name="object 153"/>
          <p:cNvSpPr txBox="1"/>
          <p:nvPr/>
        </p:nvSpPr>
        <p:spPr>
          <a:xfrm>
            <a:off x="4235015" y="4930358"/>
            <a:ext cx="253278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Province</a:t>
            </a:r>
            <a:endParaRPr sz="477">
              <a:latin typeface="Arial"/>
              <a:cs typeface="Arial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4246272" y="5055741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5" name="object 155"/>
          <p:cNvSpPr/>
          <p:nvPr/>
        </p:nvSpPr>
        <p:spPr>
          <a:xfrm>
            <a:off x="4347583" y="509835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6" name="object 156"/>
          <p:cNvSpPr/>
          <p:nvPr/>
        </p:nvSpPr>
        <p:spPr>
          <a:xfrm>
            <a:off x="4246272" y="5152598"/>
            <a:ext cx="302635" cy="0"/>
          </a:xfrm>
          <a:custGeom>
            <a:avLst/>
            <a:gdLst/>
            <a:ahLst/>
            <a:cxnLst/>
            <a:rect l="l" t="t" r="r" b="b"/>
            <a:pathLst>
              <a:path w="443864">
                <a:moveTo>
                  <a:pt x="0" y="0"/>
                </a:moveTo>
                <a:lnTo>
                  <a:pt x="443738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7" name="object 157"/>
          <p:cNvSpPr/>
          <p:nvPr/>
        </p:nvSpPr>
        <p:spPr>
          <a:xfrm>
            <a:off x="4448894" y="509835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8" name="object 158"/>
          <p:cNvSpPr/>
          <p:nvPr/>
        </p:nvSpPr>
        <p:spPr>
          <a:xfrm>
            <a:off x="4550206" y="5055741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9" name="object 159"/>
          <p:cNvSpPr txBox="1"/>
          <p:nvPr/>
        </p:nvSpPr>
        <p:spPr>
          <a:xfrm>
            <a:off x="4587773" y="4930350"/>
            <a:ext cx="334241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Postal</a:t>
            </a:r>
            <a:r>
              <a:rPr sz="477" spc="-48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code</a:t>
            </a:r>
            <a:endParaRPr sz="477">
              <a:latin typeface="Arial"/>
              <a:cs typeface="Arial"/>
            </a:endParaRPr>
          </a:p>
        </p:txBody>
      </p:sp>
      <p:sp>
        <p:nvSpPr>
          <p:cNvPr id="160" name="object 160"/>
          <p:cNvSpPr/>
          <p:nvPr/>
        </p:nvSpPr>
        <p:spPr>
          <a:xfrm>
            <a:off x="4599030" y="5055741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1" name="object 161"/>
          <p:cNvSpPr/>
          <p:nvPr/>
        </p:nvSpPr>
        <p:spPr>
          <a:xfrm>
            <a:off x="4700341" y="509835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2" name="object 162"/>
          <p:cNvSpPr/>
          <p:nvPr/>
        </p:nvSpPr>
        <p:spPr>
          <a:xfrm>
            <a:off x="4599030" y="5152598"/>
            <a:ext cx="605270" cy="0"/>
          </a:xfrm>
          <a:custGeom>
            <a:avLst/>
            <a:gdLst/>
            <a:ahLst/>
            <a:cxnLst/>
            <a:rect l="l" t="t" r="r" b="b"/>
            <a:pathLst>
              <a:path w="887729">
                <a:moveTo>
                  <a:pt x="0" y="0"/>
                </a:moveTo>
                <a:lnTo>
                  <a:pt x="88773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3" name="object 163"/>
          <p:cNvSpPr/>
          <p:nvPr/>
        </p:nvSpPr>
        <p:spPr>
          <a:xfrm>
            <a:off x="4801653" y="509835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4" name="object 164"/>
          <p:cNvSpPr/>
          <p:nvPr/>
        </p:nvSpPr>
        <p:spPr>
          <a:xfrm>
            <a:off x="4902964" y="5055741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5" name="object 165"/>
          <p:cNvSpPr/>
          <p:nvPr/>
        </p:nvSpPr>
        <p:spPr>
          <a:xfrm>
            <a:off x="5004275" y="509835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6" name="object 166"/>
          <p:cNvSpPr/>
          <p:nvPr/>
        </p:nvSpPr>
        <p:spPr>
          <a:xfrm>
            <a:off x="5105587" y="509835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7" name="object 167"/>
          <p:cNvSpPr/>
          <p:nvPr/>
        </p:nvSpPr>
        <p:spPr>
          <a:xfrm>
            <a:off x="5206898" y="5055741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8" name="object 168"/>
          <p:cNvSpPr txBox="1"/>
          <p:nvPr/>
        </p:nvSpPr>
        <p:spPr>
          <a:xfrm>
            <a:off x="2358494" y="5187919"/>
            <a:ext cx="229899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Country</a:t>
            </a:r>
            <a:endParaRPr sz="477">
              <a:latin typeface="Arial"/>
              <a:cs typeface="Arial"/>
            </a:endParaRPr>
          </a:p>
        </p:txBody>
      </p:sp>
      <p:sp>
        <p:nvSpPr>
          <p:cNvPr id="169" name="object 169"/>
          <p:cNvSpPr/>
          <p:nvPr/>
        </p:nvSpPr>
        <p:spPr>
          <a:xfrm>
            <a:off x="2369750" y="5313303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0" name="object 170"/>
          <p:cNvSpPr/>
          <p:nvPr/>
        </p:nvSpPr>
        <p:spPr>
          <a:xfrm>
            <a:off x="2471062" y="535591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1" name="object 171"/>
          <p:cNvSpPr/>
          <p:nvPr/>
        </p:nvSpPr>
        <p:spPr>
          <a:xfrm>
            <a:off x="2369751" y="5410159"/>
            <a:ext cx="2836718" cy="0"/>
          </a:xfrm>
          <a:custGeom>
            <a:avLst/>
            <a:gdLst/>
            <a:ahLst/>
            <a:cxnLst/>
            <a:rect l="l" t="t" r="r" b="b"/>
            <a:pathLst>
              <a:path w="4160520">
                <a:moveTo>
                  <a:pt x="0" y="0"/>
                </a:moveTo>
                <a:lnTo>
                  <a:pt x="416052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2" name="object 172"/>
          <p:cNvSpPr/>
          <p:nvPr/>
        </p:nvSpPr>
        <p:spPr>
          <a:xfrm>
            <a:off x="2572373" y="535591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3" name="object 173"/>
          <p:cNvSpPr/>
          <p:nvPr/>
        </p:nvSpPr>
        <p:spPr>
          <a:xfrm>
            <a:off x="2673685" y="535591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4" name="object 174"/>
          <p:cNvSpPr/>
          <p:nvPr/>
        </p:nvSpPr>
        <p:spPr>
          <a:xfrm>
            <a:off x="2774996" y="535591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5" name="object 175"/>
          <p:cNvSpPr/>
          <p:nvPr/>
        </p:nvSpPr>
        <p:spPr>
          <a:xfrm>
            <a:off x="2876307" y="535591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6" name="object 176"/>
          <p:cNvSpPr/>
          <p:nvPr/>
        </p:nvSpPr>
        <p:spPr>
          <a:xfrm>
            <a:off x="2977619" y="535591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7" name="object 177"/>
          <p:cNvSpPr/>
          <p:nvPr/>
        </p:nvSpPr>
        <p:spPr>
          <a:xfrm>
            <a:off x="3078930" y="535591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8" name="object 178"/>
          <p:cNvSpPr/>
          <p:nvPr/>
        </p:nvSpPr>
        <p:spPr>
          <a:xfrm>
            <a:off x="3180241" y="535591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9" name="object 179"/>
          <p:cNvSpPr/>
          <p:nvPr/>
        </p:nvSpPr>
        <p:spPr>
          <a:xfrm>
            <a:off x="3281553" y="535591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0" name="object 180"/>
          <p:cNvSpPr/>
          <p:nvPr/>
        </p:nvSpPr>
        <p:spPr>
          <a:xfrm>
            <a:off x="3382864" y="535591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1" name="object 181"/>
          <p:cNvSpPr/>
          <p:nvPr/>
        </p:nvSpPr>
        <p:spPr>
          <a:xfrm>
            <a:off x="3484175" y="535591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2" name="object 182"/>
          <p:cNvSpPr/>
          <p:nvPr/>
        </p:nvSpPr>
        <p:spPr>
          <a:xfrm>
            <a:off x="3585487" y="535591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3" name="object 183"/>
          <p:cNvSpPr/>
          <p:nvPr/>
        </p:nvSpPr>
        <p:spPr>
          <a:xfrm>
            <a:off x="3686798" y="535591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4" name="object 184"/>
          <p:cNvSpPr/>
          <p:nvPr/>
        </p:nvSpPr>
        <p:spPr>
          <a:xfrm>
            <a:off x="3788110" y="535591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5" name="object 185"/>
          <p:cNvSpPr/>
          <p:nvPr/>
        </p:nvSpPr>
        <p:spPr>
          <a:xfrm>
            <a:off x="3889421" y="535591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6" name="object 186"/>
          <p:cNvSpPr/>
          <p:nvPr/>
        </p:nvSpPr>
        <p:spPr>
          <a:xfrm>
            <a:off x="3990732" y="535591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7" name="object 187"/>
          <p:cNvSpPr/>
          <p:nvPr/>
        </p:nvSpPr>
        <p:spPr>
          <a:xfrm>
            <a:off x="4092044" y="535591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8" name="object 188"/>
          <p:cNvSpPr/>
          <p:nvPr/>
        </p:nvSpPr>
        <p:spPr>
          <a:xfrm>
            <a:off x="4193355" y="535591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9" name="object 189"/>
          <p:cNvSpPr/>
          <p:nvPr/>
        </p:nvSpPr>
        <p:spPr>
          <a:xfrm>
            <a:off x="4294666" y="535591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0" name="object 190"/>
          <p:cNvSpPr/>
          <p:nvPr/>
        </p:nvSpPr>
        <p:spPr>
          <a:xfrm>
            <a:off x="4395978" y="535591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1" name="object 191"/>
          <p:cNvSpPr/>
          <p:nvPr/>
        </p:nvSpPr>
        <p:spPr>
          <a:xfrm>
            <a:off x="4497289" y="535591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2" name="object 192"/>
          <p:cNvSpPr/>
          <p:nvPr/>
        </p:nvSpPr>
        <p:spPr>
          <a:xfrm>
            <a:off x="4598600" y="535591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3" name="object 193"/>
          <p:cNvSpPr/>
          <p:nvPr/>
        </p:nvSpPr>
        <p:spPr>
          <a:xfrm>
            <a:off x="4699912" y="535591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4" name="object 194"/>
          <p:cNvSpPr/>
          <p:nvPr/>
        </p:nvSpPr>
        <p:spPr>
          <a:xfrm>
            <a:off x="4801223" y="535591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5" name="object 195"/>
          <p:cNvSpPr/>
          <p:nvPr/>
        </p:nvSpPr>
        <p:spPr>
          <a:xfrm>
            <a:off x="4902535" y="535591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6" name="object 196"/>
          <p:cNvSpPr/>
          <p:nvPr/>
        </p:nvSpPr>
        <p:spPr>
          <a:xfrm>
            <a:off x="5003846" y="535591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7" name="object 197"/>
          <p:cNvSpPr/>
          <p:nvPr/>
        </p:nvSpPr>
        <p:spPr>
          <a:xfrm>
            <a:off x="5105157" y="535591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8" name="object 198"/>
          <p:cNvSpPr/>
          <p:nvPr/>
        </p:nvSpPr>
        <p:spPr>
          <a:xfrm>
            <a:off x="5206469" y="5313295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9" name="object 199"/>
          <p:cNvSpPr/>
          <p:nvPr/>
        </p:nvSpPr>
        <p:spPr>
          <a:xfrm>
            <a:off x="6422205" y="484079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0" name="object 200"/>
          <p:cNvSpPr/>
          <p:nvPr/>
        </p:nvSpPr>
        <p:spPr>
          <a:xfrm>
            <a:off x="6523516" y="484079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1" name="object 201"/>
          <p:cNvSpPr/>
          <p:nvPr/>
        </p:nvSpPr>
        <p:spPr>
          <a:xfrm>
            <a:off x="6624828" y="484079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2" name="object 202"/>
          <p:cNvSpPr/>
          <p:nvPr/>
        </p:nvSpPr>
        <p:spPr>
          <a:xfrm>
            <a:off x="6726139" y="4798173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3" name="object 203"/>
          <p:cNvSpPr/>
          <p:nvPr/>
        </p:nvSpPr>
        <p:spPr>
          <a:xfrm>
            <a:off x="6219002" y="3620236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4" name="object 204"/>
          <p:cNvSpPr/>
          <p:nvPr/>
        </p:nvSpPr>
        <p:spPr>
          <a:xfrm>
            <a:off x="6514944" y="3620236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5" name="object 205"/>
          <p:cNvSpPr/>
          <p:nvPr/>
        </p:nvSpPr>
        <p:spPr>
          <a:xfrm>
            <a:off x="2233379" y="5593547"/>
            <a:ext cx="4675909" cy="171450"/>
          </a:xfrm>
          <a:custGeom>
            <a:avLst/>
            <a:gdLst/>
            <a:ahLst/>
            <a:cxnLst/>
            <a:rect l="l" t="t" r="r" b="b"/>
            <a:pathLst>
              <a:path w="6858000" h="251459">
                <a:moveTo>
                  <a:pt x="0" y="251460"/>
                </a:moveTo>
                <a:lnTo>
                  <a:pt x="6858000" y="251460"/>
                </a:lnTo>
                <a:lnTo>
                  <a:pt x="6858000" y="0"/>
                </a:lnTo>
                <a:lnTo>
                  <a:pt x="0" y="0"/>
                </a:lnTo>
                <a:lnTo>
                  <a:pt x="0" y="251460"/>
                </a:lnTo>
                <a:close/>
              </a:path>
            </a:pathLst>
          </a:custGeom>
          <a:solidFill>
            <a:srgbClr val="414042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6" name="object 206"/>
          <p:cNvSpPr txBox="1"/>
          <p:nvPr/>
        </p:nvSpPr>
        <p:spPr>
          <a:xfrm>
            <a:off x="2251215" y="5606611"/>
            <a:ext cx="4298373" cy="720670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b="1" spc="-14" dirty="0">
                <a:solidFill>
                  <a:srgbClr val="FFFFFF"/>
                </a:solidFill>
                <a:latin typeface="Calibri"/>
                <a:cs typeface="Calibri"/>
              </a:rPr>
              <a:t>Section</a:t>
            </a:r>
            <a:r>
              <a:rPr sz="818" b="1" spc="17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18" b="1" dirty="0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r>
              <a:rPr sz="818" b="1" spc="17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18" b="1" dirty="0">
                <a:solidFill>
                  <a:srgbClr val="FFFFFF"/>
                </a:solidFill>
                <a:latin typeface="Calibri"/>
                <a:cs typeface="Calibri"/>
              </a:rPr>
              <a:t>–</a:t>
            </a:r>
            <a:r>
              <a:rPr sz="818" b="1" spc="17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18" b="1" spc="-10" dirty="0">
                <a:solidFill>
                  <a:srgbClr val="FFFFFF"/>
                </a:solidFill>
                <a:latin typeface="Calibri"/>
                <a:cs typeface="Calibri"/>
              </a:rPr>
              <a:t>Allowance</a:t>
            </a:r>
            <a:r>
              <a:rPr sz="818" b="1" spc="17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18" b="1" spc="-2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818" b="1" spc="17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18" b="1" spc="-10" dirty="0">
                <a:solidFill>
                  <a:srgbClr val="FFFFFF"/>
                </a:solidFill>
                <a:latin typeface="Calibri"/>
                <a:cs typeface="Calibri"/>
              </a:rPr>
              <a:t>Training</a:t>
            </a:r>
            <a:r>
              <a:rPr sz="818" b="1" spc="17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18" b="1" spc="-14" dirty="0">
                <a:solidFill>
                  <a:srgbClr val="FFFFFF"/>
                </a:solidFill>
                <a:latin typeface="Calibri"/>
                <a:cs typeface="Calibri"/>
              </a:rPr>
              <a:t>Support</a:t>
            </a:r>
            <a:r>
              <a:rPr sz="818" b="1" spc="17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18" b="1" spc="-14" dirty="0">
                <a:solidFill>
                  <a:srgbClr val="FFFFFF"/>
                </a:solidFill>
                <a:latin typeface="Calibri"/>
                <a:cs typeface="Calibri"/>
              </a:rPr>
              <a:t>Materials</a:t>
            </a:r>
            <a:r>
              <a:rPr sz="818" b="1" spc="17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77" b="1" spc="-3" dirty="0">
                <a:solidFill>
                  <a:srgbClr val="FFFFFF"/>
                </a:solidFill>
                <a:latin typeface="Arial"/>
                <a:cs typeface="Arial"/>
              </a:rPr>
              <a:t>(See</a:t>
            </a:r>
            <a:r>
              <a:rPr sz="477" b="1" dirty="0">
                <a:solidFill>
                  <a:srgbClr val="FFFFFF"/>
                </a:solidFill>
                <a:latin typeface="Arial"/>
                <a:cs typeface="Arial"/>
              </a:rPr>
              <a:t> Guide, page </a:t>
            </a:r>
            <a:r>
              <a:rPr sz="477" b="1" spc="-3" dirty="0">
                <a:solidFill>
                  <a:srgbClr val="FFFFFF"/>
                </a:solidFill>
                <a:latin typeface="Arial"/>
                <a:cs typeface="Arial"/>
              </a:rPr>
              <a:t>14.)</a:t>
            </a:r>
            <a:endParaRPr sz="477">
              <a:latin typeface="Arial"/>
              <a:cs typeface="Arial"/>
            </a:endParaRPr>
          </a:p>
          <a:p>
            <a:pPr marL="115596" marR="3464">
              <a:spcBef>
                <a:spcPts val="736"/>
              </a:spcBef>
            </a:pPr>
            <a:r>
              <a:rPr sz="545" dirty="0">
                <a:latin typeface="Arial"/>
                <a:cs typeface="Arial"/>
              </a:rPr>
              <a:t>If you </a:t>
            </a:r>
            <a:r>
              <a:rPr sz="545" spc="-3" dirty="0">
                <a:latin typeface="Arial"/>
                <a:cs typeface="Arial"/>
              </a:rPr>
              <a:t>are eligible </a:t>
            </a:r>
            <a:r>
              <a:rPr sz="545" dirty="0">
                <a:latin typeface="Arial"/>
                <a:cs typeface="Arial"/>
              </a:rPr>
              <a:t>for the </a:t>
            </a:r>
            <a:r>
              <a:rPr sz="545" spc="-3" dirty="0">
                <a:latin typeface="Arial"/>
                <a:cs typeface="Arial"/>
              </a:rPr>
              <a:t>Loans and </a:t>
            </a:r>
            <a:r>
              <a:rPr sz="545" dirty="0">
                <a:latin typeface="Arial"/>
                <a:cs typeface="Arial"/>
              </a:rPr>
              <a:t>Bursaries Program, you </a:t>
            </a:r>
            <a:r>
              <a:rPr sz="545" spc="-3" dirty="0">
                <a:latin typeface="Arial"/>
                <a:cs typeface="Arial"/>
              </a:rPr>
              <a:t>may be entitled </a:t>
            </a:r>
            <a:r>
              <a:rPr sz="545" dirty="0">
                <a:latin typeface="Arial"/>
                <a:cs typeface="Arial"/>
              </a:rPr>
              <a:t>to a supplementary </a:t>
            </a:r>
            <a:r>
              <a:rPr sz="545" spc="-3" dirty="0">
                <a:latin typeface="Arial"/>
                <a:cs typeface="Arial"/>
              </a:rPr>
              <a:t>loan in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amount of $150 per period of  </a:t>
            </a:r>
            <a:r>
              <a:rPr sz="545" dirty="0">
                <a:latin typeface="Arial"/>
                <a:cs typeface="Arial"/>
              </a:rPr>
              <a:t>studies for </a:t>
            </a:r>
            <a:r>
              <a:rPr sz="545" spc="-3" dirty="0">
                <a:latin typeface="Arial"/>
                <a:cs typeface="Arial"/>
              </a:rPr>
              <a:t>which assistance has been granted </a:t>
            </a:r>
            <a:r>
              <a:rPr sz="545" dirty="0">
                <a:latin typeface="Arial"/>
                <a:cs typeface="Arial"/>
              </a:rPr>
              <a:t>to you </a:t>
            </a:r>
            <a:r>
              <a:rPr sz="545" spc="-3" dirty="0">
                <a:latin typeface="Arial"/>
                <a:cs typeface="Arial"/>
              </a:rPr>
              <a:t>during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2020-2021 award</a:t>
            </a:r>
            <a:r>
              <a:rPr sz="545" spc="-10" dirty="0">
                <a:latin typeface="Arial"/>
                <a:cs typeface="Arial"/>
              </a:rPr>
              <a:t> </a:t>
            </a:r>
            <a:r>
              <a:rPr sz="545" spc="-7" dirty="0">
                <a:latin typeface="Arial"/>
                <a:cs typeface="Arial"/>
              </a:rPr>
              <a:t>year.</a:t>
            </a:r>
            <a:endParaRPr sz="545">
              <a:latin typeface="Arial"/>
              <a:cs typeface="Arial"/>
            </a:endParaRPr>
          </a:p>
          <a:p>
            <a:pPr marL="115596" marR="122523">
              <a:spcBef>
                <a:spcPts val="307"/>
              </a:spcBef>
            </a:pPr>
            <a:r>
              <a:rPr sz="545" dirty="0">
                <a:latin typeface="Arial"/>
                <a:cs typeface="Arial"/>
              </a:rPr>
              <a:t>Please </a:t>
            </a:r>
            <a:r>
              <a:rPr sz="545" spc="-3" dirty="0">
                <a:latin typeface="Arial"/>
                <a:cs typeface="Arial"/>
              </a:rPr>
              <a:t>note </a:t>
            </a:r>
            <a:r>
              <a:rPr sz="545" dirty="0">
                <a:latin typeface="Arial"/>
                <a:cs typeface="Arial"/>
              </a:rPr>
              <a:t>that </a:t>
            </a:r>
            <a:r>
              <a:rPr sz="545" spc="-3" dirty="0">
                <a:latin typeface="Arial"/>
                <a:cs typeface="Arial"/>
              </a:rPr>
              <a:t>once </a:t>
            </a:r>
            <a:r>
              <a:rPr sz="545" dirty="0">
                <a:latin typeface="Arial"/>
                <a:cs typeface="Arial"/>
              </a:rPr>
              <a:t>you </a:t>
            </a:r>
            <a:r>
              <a:rPr sz="545" spc="-3" dirty="0">
                <a:latin typeface="Arial"/>
                <a:cs typeface="Arial"/>
              </a:rPr>
              <a:t>request </a:t>
            </a:r>
            <a:r>
              <a:rPr sz="545" dirty="0">
                <a:latin typeface="Arial"/>
                <a:cs typeface="Arial"/>
              </a:rPr>
              <a:t>this </a:t>
            </a:r>
            <a:r>
              <a:rPr sz="545" spc="-3" dirty="0">
                <a:latin typeface="Arial"/>
                <a:cs typeface="Arial"/>
              </a:rPr>
              <a:t>allowance, payment </a:t>
            </a:r>
            <a:r>
              <a:rPr sz="545" dirty="0">
                <a:latin typeface="Arial"/>
                <a:cs typeface="Arial"/>
              </a:rPr>
              <a:t>cannot </a:t>
            </a:r>
            <a:r>
              <a:rPr sz="545" spc="-3" dirty="0">
                <a:latin typeface="Arial"/>
                <a:cs typeface="Arial"/>
              </a:rPr>
              <a:t>be </a:t>
            </a:r>
            <a:r>
              <a:rPr sz="545" dirty="0">
                <a:latin typeface="Arial"/>
                <a:cs typeface="Arial"/>
              </a:rPr>
              <a:t>cancelled. If you </a:t>
            </a:r>
            <a:r>
              <a:rPr sz="545" spc="-3" dirty="0">
                <a:latin typeface="Arial"/>
                <a:cs typeface="Arial"/>
              </a:rPr>
              <a:t>are not </a:t>
            </a:r>
            <a:r>
              <a:rPr sz="545" dirty="0">
                <a:latin typeface="Arial"/>
                <a:cs typeface="Arial"/>
              </a:rPr>
              <a:t>sure </a:t>
            </a:r>
            <a:r>
              <a:rPr sz="545" spc="-3" dirty="0">
                <a:latin typeface="Arial"/>
                <a:cs typeface="Arial"/>
              </a:rPr>
              <a:t>whether </a:t>
            </a:r>
            <a:r>
              <a:rPr sz="545" dirty="0">
                <a:latin typeface="Arial"/>
                <a:cs typeface="Arial"/>
              </a:rPr>
              <a:t>you </a:t>
            </a:r>
            <a:r>
              <a:rPr sz="545" spc="-3" dirty="0">
                <a:latin typeface="Arial"/>
                <a:cs typeface="Arial"/>
              </a:rPr>
              <a:t>need </a:t>
            </a:r>
            <a:r>
              <a:rPr sz="545" dirty="0">
                <a:latin typeface="Arial"/>
                <a:cs typeface="Arial"/>
              </a:rPr>
              <a:t>this </a:t>
            </a:r>
            <a:r>
              <a:rPr sz="545" spc="-3" dirty="0">
                <a:latin typeface="Arial"/>
                <a:cs typeface="Arial"/>
              </a:rPr>
              <a:t>additional  assistance, </a:t>
            </a:r>
            <a:r>
              <a:rPr sz="545" dirty="0">
                <a:latin typeface="Arial"/>
                <a:cs typeface="Arial"/>
              </a:rPr>
              <a:t>you can </a:t>
            </a:r>
            <a:r>
              <a:rPr sz="545" spc="-3" dirty="0">
                <a:latin typeface="Arial"/>
                <a:cs typeface="Arial"/>
              </a:rPr>
              <a:t>wait and </a:t>
            </a:r>
            <a:r>
              <a:rPr sz="545" dirty="0">
                <a:latin typeface="Arial"/>
                <a:cs typeface="Arial"/>
              </a:rPr>
              <a:t>submit the </a:t>
            </a:r>
            <a:r>
              <a:rPr sz="545" spc="-3" dirty="0">
                <a:latin typeface="Arial"/>
                <a:cs typeface="Arial"/>
              </a:rPr>
              <a:t>Declaration of Change</a:t>
            </a:r>
            <a:r>
              <a:rPr sz="545" spc="-10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form.</a:t>
            </a:r>
            <a:endParaRPr sz="545">
              <a:latin typeface="Arial"/>
              <a:cs typeface="Arial"/>
            </a:endParaRPr>
          </a:p>
          <a:p>
            <a:pPr marL="115596">
              <a:spcBef>
                <a:spcPts val="303"/>
              </a:spcBef>
              <a:tabLst>
                <a:tab pos="3302056" algn="l"/>
                <a:tab pos="3587799" algn="l"/>
              </a:tabLst>
            </a:pPr>
            <a:r>
              <a:rPr sz="545" dirty="0">
                <a:latin typeface="Arial"/>
                <a:cs typeface="Arial"/>
              </a:rPr>
              <a:t>I </a:t>
            </a:r>
            <a:r>
              <a:rPr sz="545" spc="-3" dirty="0">
                <a:latin typeface="Arial"/>
                <a:cs typeface="Arial"/>
              </a:rPr>
              <a:t>hereby request </a:t>
            </a:r>
            <a:r>
              <a:rPr sz="545" dirty="0">
                <a:latin typeface="Arial"/>
                <a:cs typeface="Arial"/>
              </a:rPr>
              <a:t>the Allowance for </a:t>
            </a:r>
            <a:r>
              <a:rPr sz="545" spc="-7" dirty="0">
                <a:latin typeface="Arial"/>
                <a:cs typeface="Arial"/>
              </a:rPr>
              <a:t>Training </a:t>
            </a:r>
            <a:r>
              <a:rPr sz="545" dirty="0">
                <a:latin typeface="Arial"/>
                <a:cs typeface="Arial"/>
              </a:rPr>
              <a:t>Support</a:t>
            </a:r>
            <a:r>
              <a:rPr sz="545" spc="-17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Materials</a:t>
            </a:r>
            <a:r>
              <a:rPr sz="545" spc="-68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...........................................................	</a:t>
            </a:r>
            <a:r>
              <a:rPr sz="545" spc="-20" dirty="0">
                <a:latin typeface="Arial"/>
                <a:cs typeface="Arial"/>
              </a:rPr>
              <a:t>Yes	</a:t>
            </a:r>
            <a:r>
              <a:rPr sz="545" spc="-3" dirty="0">
                <a:latin typeface="Arial"/>
                <a:cs typeface="Arial"/>
              </a:rPr>
              <a:t>No</a:t>
            </a:r>
            <a:endParaRPr sz="545">
              <a:latin typeface="Arial"/>
              <a:cs typeface="Arial"/>
            </a:endParaRPr>
          </a:p>
        </p:txBody>
      </p:sp>
      <p:sp>
        <p:nvSpPr>
          <p:cNvPr id="207" name="object 207"/>
          <p:cNvSpPr/>
          <p:nvPr/>
        </p:nvSpPr>
        <p:spPr>
          <a:xfrm>
            <a:off x="5438948" y="6237498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4"/>
                </a:moveTo>
                <a:lnTo>
                  <a:pt x="111125" y="111124"/>
                </a:lnTo>
                <a:lnTo>
                  <a:pt x="111125" y="0"/>
                </a:lnTo>
                <a:lnTo>
                  <a:pt x="0" y="0"/>
                </a:lnTo>
                <a:lnTo>
                  <a:pt x="0" y="111124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8" name="object 208"/>
          <p:cNvSpPr/>
          <p:nvPr/>
        </p:nvSpPr>
        <p:spPr>
          <a:xfrm>
            <a:off x="5734890" y="6237498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4"/>
                </a:moveTo>
                <a:lnTo>
                  <a:pt x="111125" y="111124"/>
                </a:lnTo>
                <a:lnTo>
                  <a:pt x="111125" y="0"/>
                </a:lnTo>
                <a:lnTo>
                  <a:pt x="0" y="0"/>
                </a:lnTo>
                <a:lnTo>
                  <a:pt x="0" y="111124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9" name="object 209"/>
          <p:cNvSpPr txBox="1"/>
          <p:nvPr/>
        </p:nvSpPr>
        <p:spPr>
          <a:xfrm>
            <a:off x="2224718" y="237492"/>
            <a:ext cx="1166379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Permanent code </a:t>
            </a:r>
            <a:r>
              <a:rPr sz="477" spc="-3" dirty="0">
                <a:latin typeface="Arial"/>
                <a:cs typeface="Arial"/>
              </a:rPr>
              <a:t>assigned by </a:t>
            </a:r>
            <a:r>
              <a:rPr sz="477" dirty="0">
                <a:latin typeface="Arial"/>
                <a:cs typeface="Arial"/>
              </a:rPr>
              <a:t>the</a:t>
            </a:r>
            <a:r>
              <a:rPr sz="477" spc="-55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Ministère</a:t>
            </a:r>
            <a:endParaRPr sz="477">
              <a:latin typeface="Arial"/>
              <a:cs typeface="Arial"/>
            </a:endParaRPr>
          </a:p>
        </p:txBody>
      </p:sp>
      <p:sp>
        <p:nvSpPr>
          <p:cNvPr id="210" name="object 210"/>
          <p:cNvSpPr/>
          <p:nvPr/>
        </p:nvSpPr>
        <p:spPr>
          <a:xfrm>
            <a:off x="3483552" y="212909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1" name="object 211"/>
          <p:cNvSpPr/>
          <p:nvPr/>
        </p:nvSpPr>
        <p:spPr>
          <a:xfrm>
            <a:off x="3584864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2" name="object 212"/>
          <p:cNvSpPr/>
          <p:nvPr/>
        </p:nvSpPr>
        <p:spPr>
          <a:xfrm>
            <a:off x="3483552" y="309765"/>
            <a:ext cx="1213139" cy="0"/>
          </a:xfrm>
          <a:custGeom>
            <a:avLst/>
            <a:gdLst/>
            <a:ahLst/>
            <a:cxnLst/>
            <a:rect l="l" t="t" r="r" b="b"/>
            <a:pathLst>
              <a:path w="1779270">
                <a:moveTo>
                  <a:pt x="0" y="0"/>
                </a:moveTo>
                <a:lnTo>
                  <a:pt x="177927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3" name="object 213"/>
          <p:cNvSpPr/>
          <p:nvPr/>
        </p:nvSpPr>
        <p:spPr>
          <a:xfrm>
            <a:off x="3686174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4" name="object 214"/>
          <p:cNvSpPr/>
          <p:nvPr/>
        </p:nvSpPr>
        <p:spPr>
          <a:xfrm>
            <a:off x="3787486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5" name="object 215"/>
          <p:cNvSpPr/>
          <p:nvPr/>
        </p:nvSpPr>
        <p:spPr>
          <a:xfrm>
            <a:off x="3888798" y="212909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6" name="object 216"/>
          <p:cNvSpPr/>
          <p:nvPr/>
        </p:nvSpPr>
        <p:spPr>
          <a:xfrm>
            <a:off x="3990109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7" name="object 217"/>
          <p:cNvSpPr/>
          <p:nvPr/>
        </p:nvSpPr>
        <p:spPr>
          <a:xfrm>
            <a:off x="4091420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8" name="object 218"/>
          <p:cNvSpPr/>
          <p:nvPr/>
        </p:nvSpPr>
        <p:spPr>
          <a:xfrm>
            <a:off x="4192732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9" name="object 219"/>
          <p:cNvSpPr/>
          <p:nvPr/>
        </p:nvSpPr>
        <p:spPr>
          <a:xfrm>
            <a:off x="4294043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0" name="object 220"/>
          <p:cNvSpPr/>
          <p:nvPr/>
        </p:nvSpPr>
        <p:spPr>
          <a:xfrm>
            <a:off x="4395355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1" name="object 221"/>
          <p:cNvSpPr/>
          <p:nvPr/>
        </p:nvSpPr>
        <p:spPr>
          <a:xfrm>
            <a:off x="4496665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2" name="object 222"/>
          <p:cNvSpPr/>
          <p:nvPr/>
        </p:nvSpPr>
        <p:spPr>
          <a:xfrm>
            <a:off x="4597977" y="255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3" name="object 223"/>
          <p:cNvSpPr/>
          <p:nvPr/>
        </p:nvSpPr>
        <p:spPr>
          <a:xfrm>
            <a:off x="4699289" y="212909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4" name="object 224"/>
          <p:cNvSpPr txBox="1"/>
          <p:nvPr/>
        </p:nvSpPr>
        <p:spPr>
          <a:xfrm>
            <a:off x="2358494" y="821434"/>
            <a:ext cx="3716482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spc="-3" dirty="0">
                <a:latin typeface="Arial"/>
                <a:cs typeface="Arial"/>
              </a:rPr>
              <a:t>CPP), </a:t>
            </a:r>
            <a:r>
              <a:rPr sz="545" dirty="0">
                <a:latin typeface="Arial"/>
                <a:cs typeface="Arial"/>
              </a:rPr>
              <a:t>surviving </a:t>
            </a:r>
            <a:r>
              <a:rPr sz="545" spc="-3" dirty="0">
                <a:latin typeface="Arial"/>
                <a:cs typeface="Arial"/>
              </a:rPr>
              <a:t>spouse’s pension (Retraite </a:t>
            </a:r>
            <a:r>
              <a:rPr sz="545" dirty="0">
                <a:latin typeface="Arial"/>
                <a:cs typeface="Arial"/>
              </a:rPr>
              <a:t>Québec/CPP), </a:t>
            </a:r>
            <a:r>
              <a:rPr sz="545" spc="-3" dirty="0">
                <a:latin typeface="Arial"/>
                <a:cs typeface="Arial"/>
              </a:rPr>
              <a:t>death benefits in </a:t>
            </a:r>
            <a:r>
              <a:rPr sz="545" dirty="0">
                <a:latin typeface="Arial"/>
                <a:cs typeface="Arial"/>
              </a:rPr>
              <a:t>the form </a:t>
            </a:r>
            <a:r>
              <a:rPr sz="545" spc="-3" dirty="0">
                <a:latin typeface="Arial"/>
                <a:cs typeface="Arial"/>
              </a:rPr>
              <a:t>of pensions (through </a:t>
            </a:r>
            <a:r>
              <a:rPr sz="545" dirty="0">
                <a:latin typeface="Arial"/>
                <a:cs typeface="Arial"/>
              </a:rPr>
              <a:t>the</a:t>
            </a:r>
            <a:r>
              <a:rPr sz="545" spc="-10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application</a:t>
            </a:r>
            <a:endParaRPr sz="545">
              <a:latin typeface="Arial"/>
              <a:cs typeface="Arial"/>
            </a:endParaRPr>
          </a:p>
        </p:txBody>
      </p:sp>
      <p:sp>
        <p:nvSpPr>
          <p:cNvPr id="225" name="object 225"/>
          <p:cNvSpPr/>
          <p:nvPr/>
        </p:nvSpPr>
        <p:spPr>
          <a:xfrm>
            <a:off x="6177717" y="983318"/>
            <a:ext cx="501361" cy="0"/>
          </a:xfrm>
          <a:custGeom>
            <a:avLst/>
            <a:gdLst/>
            <a:ahLst/>
            <a:cxnLst/>
            <a:rect l="l" t="t" r="r" b="b"/>
            <a:pathLst>
              <a:path w="735329">
                <a:moveTo>
                  <a:pt x="0" y="0"/>
                </a:moveTo>
                <a:lnTo>
                  <a:pt x="73533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6" name="object 226"/>
          <p:cNvSpPr/>
          <p:nvPr/>
        </p:nvSpPr>
        <p:spPr>
          <a:xfrm>
            <a:off x="6175118" y="886462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7" name="object 227"/>
          <p:cNvSpPr/>
          <p:nvPr/>
        </p:nvSpPr>
        <p:spPr>
          <a:xfrm>
            <a:off x="6276430" y="92907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8" name="object 228"/>
          <p:cNvSpPr/>
          <p:nvPr/>
        </p:nvSpPr>
        <p:spPr>
          <a:xfrm>
            <a:off x="6377742" y="92907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9" name="object 229"/>
          <p:cNvSpPr/>
          <p:nvPr/>
        </p:nvSpPr>
        <p:spPr>
          <a:xfrm>
            <a:off x="6479053" y="92907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0" name="object 230"/>
          <p:cNvSpPr/>
          <p:nvPr/>
        </p:nvSpPr>
        <p:spPr>
          <a:xfrm>
            <a:off x="6580364" y="92907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1" name="object 231"/>
          <p:cNvSpPr/>
          <p:nvPr/>
        </p:nvSpPr>
        <p:spPr>
          <a:xfrm>
            <a:off x="6681675" y="886462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2" name="object 232"/>
          <p:cNvSpPr/>
          <p:nvPr/>
        </p:nvSpPr>
        <p:spPr>
          <a:xfrm>
            <a:off x="6177717" y="1219374"/>
            <a:ext cx="501361" cy="0"/>
          </a:xfrm>
          <a:custGeom>
            <a:avLst/>
            <a:gdLst/>
            <a:ahLst/>
            <a:cxnLst/>
            <a:rect l="l" t="t" r="r" b="b"/>
            <a:pathLst>
              <a:path w="735329">
                <a:moveTo>
                  <a:pt x="0" y="0"/>
                </a:moveTo>
                <a:lnTo>
                  <a:pt x="73533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3" name="object 233"/>
          <p:cNvSpPr/>
          <p:nvPr/>
        </p:nvSpPr>
        <p:spPr>
          <a:xfrm>
            <a:off x="6175118" y="1122518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4" name="object 234"/>
          <p:cNvSpPr/>
          <p:nvPr/>
        </p:nvSpPr>
        <p:spPr>
          <a:xfrm>
            <a:off x="6276430" y="116513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5" name="object 235"/>
          <p:cNvSpPr/>
          <p:nvPr/>
        </p:nvSpPr>
        <p:spPr>
          <a:xfrm>
            <a:off x="6377742" y="116513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6" name="object 236"/>
          <p:cNvSpPr/>
          <p:nvPr/>
        </p:nvSpPr>
        <p:spPr>
          <a:xfrm>
            <a:off x="6479053" y="116513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7" name="object 237"/>
          <p:cNvSpPr/>
          <p:nvPr/>
        </p:nvSpPr>
        <p:spPr>
          <a:xfrm>
            <a:off x="6580364" y="116513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8" name="object 238"/>
          <p:cNvSpPr/>
          <p:nvPr/>
        </p:nvSpPr>
        <p:spPr>
          <a:xfrm>
            <a:off x="6681675" y="1122518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9" name="object 239"/>
          <p:cNvSpPr/>
          <p:nvPr/>
        </p:nvSpPr>
        <p:spPr>
          <a:xfrm>
            <a:off x="6177717" y="1540451"/>
            <a:ext cx="501361" cy="0"/>
          </a:xfrm>
          <a:custGeom>
            <a:avLst/>
            <a:gdLst/>
            <a:ahLst/>
            <a:cxnLst/>
            <a:rect l="l" t="t" r="r" b="b"/>
            <a:pathLst>
              <a:path w="735329">
                <a:moveTo>
                  <a:pt x="0" y="0"/>
                </a:moveTo>
                <a:lnTo>
                  <a:pt x="73533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0" name="object 240"/>
          <p:cNvSpPr/>
          <p:nvPr/>
        </p:nvSpPr>
        <p:spPr>
          <a:xfrm>
            <a:off x="6175118" y="1443595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1" name="object 241"/>
          <p:cNvSpPr/>
          <p:nvPr/>
        </p:nvSpPr>
        <p:spPr>
          <a:xfrm>
            <a:off x="6276430" y="148621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2" name="object 242"/>
          <p:cNvSpPr/>
          <p:nvPr/>
        </p:nvSpPr>
        <p:spPr>
          <a:xfrm>
            <a:off x="6377742" y="148621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3" name="object 243"/>
          <p:cNvSpPr/>
          <p:nvPr/>
        </p:nvSpPr>
        <p:spPr>
          <a:xfrm>
            <a:off x="6479053" y="148621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4" name="object 244"/>
          <p:cNvSpPr/>
          <p:nvPr/>
        </p:nvSpPr>
        <p:spPr>
          <a:xfrm>
            <a:off x="6580364" y="148621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5" name="object 245"/>
          <p:cNvSpPr/>
          <p:nvPr/>
        </p:nvSpPr>
        <p:spPr>
          <a:xfrm>
            <a:off x="6681675" y="1443595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6" name="object 246"/>
          <p:cNvSpPr txBox="1"/>
          <p:nvPr/>
        </p:nvSpPr>
        <p:spPr>
          <a:xfrm>
            <a:off x="6676852" y="1473777"/>
            <a:ext cx="101744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.00</a:t>
            </a:r>
            <a:endParaRPr sz="477">
              <a:latin typeface="Arial"/>
              <a:cs typeface="Arial"/>
            </a:endParaRPr>
          </a:p>
        </p:txBody>
      </p:sp>
      <p:sp>
        <p:nvSpPr>
          <p:cNvPr id="247" name="object 247"/>
          <p:cNvSpPr/>
          <p:nvPr/>
        </p:nvSpPr>
        <p:spPr>
          <a:xfrm>
            <a:off x="6177717" y="1864648"/>
            <a:ext cx="501361" cy="0"/>
          </a:xfrm>
          <a:custGeom>
            <a:avLst/>
            <a:gdLst/>
            <a:ahLst/>
            <a:cxnLst/>
            <a:rect l="l" t="t" r="r" b="b"/>
            <a:pathLst>
              <a:path w="735329">
                <a:moveTo>
                  <a:pt x="0" y="0"/>
                </a:moveTo>
                <a:lnTo>
                  <a:pt x="73533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8" name="object 248"/>
          <p:cNvSpPr/>
          <p:nvPr/>
        </p:nvSpPr>
        <p:spPr>
          <a:xfrm>
            <a:off x="6175118" y="1767792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9" name="object 249"/>
          <p:cNvSpPr/>
          <p:nvPr/>
        </p:nvSpPr>
        <p:spPr>
          <a:xfrm>
            <a:off x="6276430" y="181040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0" name="object 250"/>
          <p:cNvSpPr/>
          <p:nvPr/>
        </p:nvSpPr>
        <p:spPr>
          <a:xfrm>
            <a:off x="6377742" y="181040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1" name="object 251"/>
          <p:cNvSpPr/>
          <p:nvPr/>
        </p:nvSpPr>
        <p:spPr>
          <a:xfrm>
            <a:off x="6479053" y="181040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2" name="object 252"/>
          <p:cNvSpPr/>
          <p:nvPr/>
        </p:nvSpPr>
        <p:spPr>
          <a:xfrm>
            <a:off x="6580364" y="181040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3" name="object 253"/>
          <p:cNvSpPr/>
          <p:nvPr/>
        </p:nvSpPr>
        <p:spPr>
          <a:xfrm>
            <a:off x="6681675" y="1767792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4" name="object 254"/>
          <p:cNvSpPr/>
          <p:nvPr/>
        </p:nvSpPr>
        <p:spPr>
          <a:xfrm>
            <a:off x="6177717" y="2269894"/>
            <a:ext cx="501361" cy="0"/>
          </a:xfrm>
          <a:custGeom>
            <a:avLst/>
            <a:gdLst/>
            <a:ahLst/>
            <a:cxnLst/>
            <a:rect l="l" t="t" r="r" b="b"/>
            <a:pathLst>
              <a:path w="735329">
                <a:moveTo>
                  <a:pt x="0" y="0"/>
                </a:moveTo>
                <a:lnTo>
                  <a:pt x="73533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5" name="object 255"/>
          <p:cNvSpPr/>
          <p:nvPr/>
        </p:nvSpPr>
        <p:spPr>
          <a:xfrm>
            <a:off x="6175118" y="2173038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6" name="object 256"/>
          <p:cNvSpPr/>
          <p:nvPr/>
        </p:nvSpPr>
        <p:spPr>
          <a:xfrm>
            <a:off x="6276430" y="221565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7" name="object 257"/>
          <p:cNvSpPr/>
          <p:nvPr/>
        </p:nvSpPr>
        <p:spPr>
          <a:xfrm>
            <a:off x="6377742" y="221565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8" name="object 258"/>
          <p:cNvSpPr/>
          <p:nvPr/>
        </p:nvSpPr>
        <p:spPr>
          <a:xfrm>
            <a:off x="6479053" y="221565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9" name="object 259"/>
          <p:cNvSpPr/>
          <p:nvPr/>
        </p:nvSpPr>
        <p:spPr>
          <a:xfrm>
            <a:off x="6580364" y="221565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0" name="object 260"/>
          <p:cNvSpPr/>
          <p:nvPr/>
        </p:nvSpPr>
        <p:spPr>
          <a:xfrm>
            <a:off x="6681675" y="2173038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1" name="object 261"/>
          <p:cNvSpPr txBox="1"/>
          <p:nvPr/>
        </p:nvSpPr>
        <p:spPr>
          <a:xfrm>
            <a:off x="2358494" y="907975"/>
            <a:ext cx="3818659" cy="92677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spc="-5" baseline="3472" dirty="0">
                <a:latin typeface="Arial"/>
                <a:cs typeface="Arial"/>
              </a:rPr>
              <a:t>of </a:t>
            </a:r>
            <a:r>
              <a:rPr sz="818" baseline="3472" dirty="0">
                <a:latin typeface="Arial"/>
                <a:cs typeface="Arial"/>
              </a:rPr>
              <a:t>a </a:t>
            </a:r>
            <a:r>
              <a:rPr sz="818" spc="-5" baseline="3472" dirty="0">
                <a:latin typeface="Arial"/>
                <a:cs typeface="Arial"/>
              </a:rPr>
              <a:t>law) and pensions paid </a:t>
            </a:r>
            <a:r>
              <a:rPr sz="818" baseline="3472" dirty="0">
                <a:latin typeface="Arial"/>
                <a:cs typeface="Arial"/>
              </a:rPr>
              <a:t>to the child </a:t>
            </a:r>
            <a:r>
              <a:rPr sz="818" spc="-5" baseline="3472" dirty="0">
                <a:latin typeface="Arial"/>
                <a:cs typeface="Arial"/>
              </a:rPr>
              <a:t>of </a:t>
            </a:r>
            <a:r>
              <a:rPr sz="818" baseline="3472" dirty="0">
                <a:latin typeface="Arial"/>
                <a:cs typeface="Arial"/>
              </a:rPr>
              <a:t>a crime victim (CNESST) ......................................................................................</a:t>
            </a:r>
            <a:r>
              <a:rPr sz="818" spc="25" baseline="3472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$</a:t>
            </a:r>
            <a:endParaRPr sz="477">
              <a:latin typeface="Arial"/>
              <a:cs typeface="Arial"/>
            </a:endParaRPr>
          </a:p>
        </p:txBody>
      </p:sp>
      <p:sp>
        <p:nvSpPr>
          <p:cNvPr id="262" name="object 262"/>
          <p:cNvSpPr txBox="1"/>
          <p:nvPr/>
        </p:nvSpPr>
        <p:spPr>
          <a:xfrm>
            <a:off x="2358494" y="1144005"/>
            <a:ext cx="3818659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dirty="0">
                <a:latin typeface="Arial"/>
                <a:cs typeface="Arial"/>
              </a:rPr>
              <a:t>Alimony </a:t>
            </a:r>
            <a:r>
              <a:rPr sz="545" spc="-3" dirty="0">
                <a:latin typeface="Arial"/>
                <a:cs typeface="Arial"/>
              </a:rPr>
              <a:t>and </a:t>
            </a:r>
            <a:r>
              <a:rPr sz="545" dirty="0">
                <a:latin typeface="Arial"/>
                <a:cs typeface="Arial"/>
              </a:rPr>
              <a:t>child support </a:t>
            </a:r>
            <a:r>
              <a:rPr sz="545" spc="-3" dirty="0">
                <a:latin typeface="Arial"/>
                <a:cs typeface="Arial"/>
              </a:rPr>
              <a:t>payments (See guide, page 13) </a:t>
            </a:r>
            <a:r>
              <a:rPr sz="545" dirty="0">
                <a:latin typeface="Arial"/>
                <a:cs typeface="Arial"/>
              </a:rPr>
              <a:t>..................................................................................................... </a:t>
            </a:r>
            <a:r>
              <a:rPr sz="477" dirty="0">
                <a:latin typeface="Arial"/>
                <a:cs typeface="Arial"/>
              </a:rPr>
              <a:t>$</a:t>
            </a:r>
            <a:endParaRPr sz="477">
              <a:latin typeface="Arial"/>
              <a:cs typeface="Arial"/>
            </a:endParaRPr>
          </a:p>
        </p:txBody>
      </p:sp>
      <p:sp>
        <p:nvSpPr>
          <p:cNvPr id="263" name="object 263"/>
          <p:cNvSpPr txBox="1"/>
          <p:nvPr/>
        </p:nvSpPr>
        <p:spPr>
          <a:xfrm>
            <a:off x="2358494" y="1382542"/>
            <a:ext cx="3818659" cy="17648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dirty="0">
                <a:latin typeface="Arial"/>
                <a:cs typeface="Arial"/>
              </a:rPr>
              <a:t>Investment </a:t>
            </a:r>
            <a:r>
              <a:rPr sz="545" spc="-3" dirty="0">
                <a:latin typeface="Arial"/>
                <a:cs typeface="Arial"/>
              </a:rPr>
              <a:t>income (interest, dividends, </a:t>
            </a:r>
            <a:r>
              <a:rPr sz="545" dirty="0">
                <a:latin typeface="Arial"/>
                <a:cs typeface="Arial"/>
              </a:rPr>
              <a:t>capital </a:t>
            </a:r>
            <a:r>
              <a:rPr sz="545" spc="-3" dirty="0">
                <a:latin typeface="Arial"/>
                <a:cs typeface="Arial"/>
              </a:rPr>
              <a:t>gains) and income </a:t>
            </a:r>
            <a:r>
              <a:rPr sz="545" dirty="0">
                <a:latin typeface="Arial"/>
                <a:cs typeface="Arial"/>
              </a:rPr>
              <a:t>from a succession </a:t>
            </a:r>
            <a:r>
              <a:rPr sz="545" spc="-3" dirty="0">
                <a:latin typeface="Arial"/>
                <a:cs typeface="Arial"/>
              </a:rPr>
              <a:t>(do not report </a:t>
            </a:r>
            <a:r>
              <a:rPr sz="545" dirty="0">
                <a:latin typeface="Arial"/>
                <a:cs typeface="Arial"/>
              </a:rPr>
              <a:t>the</a:t>
            </a:r>
            <a:r>
              <a:rPr sz="545" spc="-10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principal),</a:t>
            </a:r>
            <a:endParaRPr sz="545">
              <a:latin typeface="Arial"/>
              <a:cs typeface="Arial"/>
            </a:endParaRPr>
          </a:p>
          <a:p>
            <a:pPr marL="8659"/>
            <a:r>
              <a:rPr sz="545" dirty="0">
                <a:latin typeface="Arial"/>
                <a:cs typeface="Arial"/>
              </a:rPr>
              <a:t>trust </a:t>
            </a:r>
            <a:r>
              <a:rPr sz="545" spc="-3" dirty="0">
                <a:latin typeface="Arial"/>
                <a:cs typeface="Arial"/>
              </a:rPr>
              <a:t>or gift.................................................................................................................................................................................</a:t>
            </a:r>
            <a:r>
              <a:rPr sz="545" spc="95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$</a:t>
            </a:r>
            <a:endParaRPr sz="477">
              <a:latin typeface="Arial"/>
              <a:cs typeface="Arial"/>
            </a:endParaRPr>
          </a:p>
        </p:txBody>
      </p:sp>
      <p:sp>
        <p:nvSpPr>
          <p:cNvPr id="264" name="object 264"/>
          <p:cNvSpPr txBox="1"/>
          <p:nvPr/>
        </p:nvSpPr>
        <p:spPr>
          <a:xfrm>
            <a:off x="2358494" y="1704661"/>
            <a:ext cx="3818659" cy="17648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dirty="0">
                <a:latin typeface="Arial"/>
                <a:cs typeface="Arial"/>
              </a:rPr>
              <a:t>Allowances from the </a:t>
            </a:r>
            <a:r>
              <a:rPr sz="545" spc="-3" dirty="0">
                <a:latin typeface="Arial"/>
                <a:cs typeface="Arial"/>
              </a:rPr>
              <a:t>Minister of </a:t>
            </a:r>
            <a:r>
              <a:rPr sz="545" dirty="0">
                <a:latin typeface="Arial"/>
                <a:cs typeface="Arial"/>
              </a:rPr>
              <a:t>Public Security </a:t>
            </a:r>
            <a:r>
              <a:rPr sz="545" spc="-3" dirty="0">
                <a:latin typeface="Arial"/>
                <a:cs typeface="Arial"/>
              </a:rPr>
              <a:t>and allowances </a:t>
            </a:r>
            <a:r>
              <a:rPr sz="545" dirty="0">
                <a:latin typeface="Arial"/>
                <a:cs typeface="Arial"/>
              </a:rPr>
              <a:t>from Aboriginal </a:t>
            </a:r>
            <a:r>
              <a:rPr sz="545" spc="-3" dirty="0">
                <a:latin typeface="Arial"/>
                <a:cs typeface="Arial"/>
              </a:rPr>
              <a:t>Affairs</a:t>
            </a:r>
            <a:r>
              <a:rPr sz="545" spc="-72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and</a:t>
            </a:r>
            <a:endParaRPr sz="545">
              <a:latin typeface="Arial"/>
              <a:cs typeface="Arial"/>
            </a:endParaRPr>
          </a:p>
          <a:p>
            <a:pPr marL="8659">
              <a:spcBef>
                <a:spcPts val="10"/>
              </a:spcBef>
            </a:pPr>
            <a:r>
              <a:rPr sz="545" spc="-3" dirty="0">
                <a:latin typeface="Arial"/>
                <a:cs typeface="Arial"/>
              </a:rPr>
              <a:t>Northern Development Canada or </a:t>
            </a:r>
            <a:r>
              <a:rPr sz="545" dirty="0">
                <a:latin typeface="Arial"/>
                <a:cs typeface="Arial"/>
              </a:rPr>
              <a:t>a </a:t>
            </a:r>
            <a:r>
              <a:rPr sz="545" spc="-3" dirty="0">
                <a:latin typeface="Arial"/>
                <a:cs typeface="Arial"/>
              </a:rPr>
              <a:t>band </a:t>
            </a:r>
            <a:r>
              <a:rPr sz="545" dirty="0">
                <a:latin typeface="Arial"/>
                <a:cs typeface="Arial"/>
              </a:rPr>
              <a:t>council ...................................................................................................................</a:t>
            </a:r>
            <a:r>
              <a:rPr sz="545" spc="20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$</a:t>
            </a:r>
            <a:endParaRPr sz="477">
              <a:latin typeface="Arial"/>
              <a:cs typeface="Arial"/>
            </a:endParaRPr>
          </a:p>
        </p:txBody>
      </p:sp>
      <p:sp>
        <p:nvSpPr>
          <p:cNvPr id="265" name="object 265"/>
          <p:cNvSpPr txBox="1"/>
          <p:nvPr/>
        </p:nvSpPr>
        <p:spPr>
          <a:xfrm>
            <a:off x="2358563" y="2021959"/>
            <a:ext cx="3818659" cy="260351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11689">
              <a:spcBef>
                <a:spcPts val="68"/>
              </a:spcBef>
            </a:pPr>
            <a:r>
              <a:rPr sz="545" dirty="0">
                <a:latin typeface="Arial"/>
                <a:cs typeface="Arial"/>
              </a:rPr>
              <a:t>Bursaries. </a:t>
            </a:r>
            <a:r>
              <a:rPr sz="545" spc="-3" dirty="0">
                <a:latin typeface="Arial"/>
                <a:cs typeface="Arial"/>
              </a:rPr>
              <a:t>Do not include </a:t>
            </a:r>
            <a:r>
              <a:rPr sz="545" dirty="0">
                <a:latin typeface="Arial"/>
                <a:cs typeface="Arial"/>
              </a:rPr>
              <a:t>those </a:t>
            </a:r>
            <a:r>
              <a:rPr sz="545" spc="-3" dirty="0">
                <a:latin typeface="Arial"/>
                <a:cs typeface="Arial"/>
              </a:rPr>
              <a:t>awarded by </a:t>
            </a:r>
            <a:r>
              <a:rPr sz="545" dirty="0">
                <a:latin typeface="Arial"/>
                <a:cs typeface="Arial"/>
              </a:rPr>
              <a:t>Aide </a:t>
            </a:r>
            <a:r>
              <a:rPr sz="545" dirty="0" err="1">
                <a:latin typeface="Arial"/>
                <a:cs typeface="Arial"/>
              </a:rPr>
              <a:t>financière</a:t>
            </a:r>
            <a:r>
              <a:rPr sz="545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aux </a:t>
            </a:r>
            <a:r>
              <a:rPr sz="545" spc="-3" dirty="0" err="1">
                <a:latin typeface="Arial"/>
                <a:cs typeface="Arial"/>
              </a:rPr>
              <a:t>études</a:t>
            </a:r>
            <a:r>
              <a:rPr sz="545" spc="-3" dirty="0">
                <a:latin typeface="Arial"/>
                <a:cs typeface="Arial"/>
              </a:rPr>
              <a:t> and </a:t>
            </a:r>
            <a:r>
              <a:rPr sz="545" dirty="0">
                <a:latin typeface="Arial"/>
                <a:cs typeface="Arial"/>
              </a:rPr>
              <a:t>financial</a:t>
            </a:r>
            <a:r>
              <a:rPr sz="545" spc="-31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contribution</a:t>
            </a:r>
          </a:p>
          <a:p>
            <a:pPr marL="11689"/>
            <a:r>
              <a:rPr sz="545" spc="-3" dirty="0">
                <a:latin typeface="Arial"/>
                <a:cs typeface="Arial"/>
              </a:rPr>
              <a:t>received under </a:t>
            </a:r>
            <a:r>
              <a:rPr sz="545" dirty="0">
                <a:latin typeface="Arial"/>
                <a:cs typeface="Arial"/>
              </a:rPr>
              <a:t>the Explore Program </a:t>
            </a:r>
            <a:r>
              <a:rPr sz="545" spc="-3" dirty="0">
                <a:latin typeface="Arial"/>
                <a:cs typeface="Arial"/>
              </a:rPr>
              <a:t>and under </a:t>
            </a:r>
            <a:r>
              <a:rPr sz="545" dirty="0">
                <a:latin typeface="Arial"/>
                <a:cs typeface="Arial"/>
              </a:rPr>
              <a:t>the Intern Perseverance </a:t>
            </a:r>
            <a:r>
              <a:rPr sz="545" spc="-3" dirty="0">
                <a:latin typeface="Arial"/>
                <a:cs typeface="Arial"/>
              </a:rPr>
              <a:t>and </a:t>
            </a:r>
            <a:r>
              <a:rPr sz="545" dirty="0">
                <a:latin typeface="Arial"/>
                <a:cs typeface="Arial"/>
              </a:rPr>
              <a:t>Success Scholarship for Various</a:t>
            </a:r>
            <a:r>
              <a:rPr sz="545" spc="-31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Programs</a:t>
            </a:r>
          </a:p>
          <a:p>
            <a:pPr marL="8659">
              <a:spcBef>
                <a:spcPts val="48"/>
              </a:spcBef>
            </a:pPr>
            <a:r>
              <a:rPr sz="545" spc="-3" dirty="0">
                <a:latin typeface="Arial"/>
                <a:cs typeface="Arial"/>
              </a:rPr>
              <a:t>(See </a:t>
            </a:r>
            <a:r>
              <a:rPr sz="545" dirty="0">
                <a:latin typeface="Arial"/>
                <a:cs typeface="Arial"/>
              </a:rPr>
              <a:t>Guide, </a:t>
            </a:r>
            <a:r>
              <a:rPr sz="545" spc="-3" dirty="0">
                <a:latin typeface="Arial"/>
                <a:cs typeface="Arial"/>
              </a:rPr>
              <a:t>page 13) </a:t>
            </a:r>
            <a:r>
              <a:rPr sz="545" dirty="0">
                <a:latin typeface="Arial"/>
                <a:cs typeface="Arial"/>
              </a:rPr>
              <a:t>...............................................................................................................................................................</a:t>
            </a:r>
            <a:r>
              <a:rPr sz="545" spc="-14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$</a:t>
            </a:r>
          </a:p>
        </p:txBody>
      </p:sp>
      <p:sp>
        <p:nvSpPr>
          <p:cNvPr id="266" name="object 266"/>
          <p:cNvSpPr txBox="1"/>
          <p:nvPr/>
        </p:nvSpPr>
        <p:spPr>
          <a:xfrm>
            <a:off x="2358494" y="554517"/>
            <a:ext cx="4297074" cy="280642"/>
          </a:xfrm>
          <a:prstGeom prst="rect">
            <a:avLst/>
          </a:prstGeom>
        </p:spPr>
        <p:txBody>
          <a:bodyPr vert="horz" wrap="square" lIns="0" tIns="52820" rIns="0" bIns="0" rtlCol="0">
            <a:spAutoFit/>
          </a:bodyPr>
          <a:lstStyle/>
          <a:p>
            <a:pPr marL="8659">
              <a:spcBef>
                <a:spcPts val="416"/>
              </a:spcBef>
            </a:pP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B. </a:t>
            </a:r>
            <a:r>
              <a:rPr sz="682" b="1" dirty="0">
                <a:solidFill>
                  <a:srgbClr val="006EB7"/>
                </a:solidFill>
                <a:latin typeface="Arial"/>
                <a:cs typeface="Arial"/>
              </a:rPr>
              <a:t>Other income </a:t>
            </a: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(January </a:t>
            </a:r>
            <a:r>
              <a:rPr sz="682" b="1" dirty="0">
                <a:solidFill>
                  <a:srgbClr val="006EB7"/>
                </a:solidFill>
                <a:latin typeface="Arial"/>
                <a:cs typeface="Arial"/>
              </a:rPr>
              <a:t>1 </a:t>
            </a: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to December 31, 2020)</a:t>
            </a:r>
            <a:endParaRPr sz="682" dirty="0">
              <a:latin typeface="Arial"/>
              <a:cs typeface="Arial"/>
            </a:endParaRPr>
          </a:p>
          <a:p>
            <a:pPr marL="8659">
              <a:spcBef>
                <a:spcPts val="279"/>
              </a:spcBef>
            </a:pPr>
            <a:r>
              <a:rPr sz="545" dirty="0">
                <a:latin typeface="Arial"/>
                <a:cs typeface="Arial"/>
              </a:rPr>
              <a:t>Amounts you </a:t>
            </a:r>
            <a:r>
              <a:rPr sz="545" spc="-3" dirty="0">
                <a:latin typeface="Arial"/>
                <a:cs typeface="Arial"/>
              </a:rPr>
              <a:t>have received or will receive as an </a:t>
            </a:r>
            <a:r>
              <a:rPr sz="545" spc="-7" dirty="0">
                <a:latin typeface="Arial"/>
                <a:cs typeface="Arial"/>
              </a:rPr>
              <a:t>orphan’s </a:t>
            </a:r>
            <a:r>
              <a:rPr sz="545" spc="-3" dirty="0">
                <a:latin typeface="Arial"/>
                <a:cs typeface="Arial"/>
              </a:rPr>
              <a:t>pension, pension </a:t>
            </a:r>
            <a:r>
              <a:rPr sz="545" dirty="0">
                <a:latin typeface="Arial"/>
                <a:cs typeface="Arial"/>
              </a:rPr>
              <a:t>for a </a:t>
            </a:r>
            <a:r>
              <a:rPr sz="545" spc="-3" dirty="0">
                <a:latin typeface="Arial"/>
                <a:cs typeface="Arial"/>
              </a:rPr>
              <a:t>disabled </a:t>
            </a:r>
            <a:r>
              <a:rPr sz="545" spc="-7" dirty="0">
                <a:latin typeface="Arial"/>
                <a:cs typeface="Arial"/>
              </a:rPr>
              <a:t>person’s </a:t>
            </a:r>
            <a:r>
              <a:rPr sz="545" dirty="0">
                <a:latin typeface="Arial"/>
                <a:cs typeface="Arial"/>
              </a:rPr>
              <a:t>child </a:t>
            </a:r>
            <a:r>
              <a:rPr sz="545" spc="-3" dirty="0">
                <a:latin typeface="Arial"/>
                <a:cs typeface="Arial"/>
              </a:rPr>
              <a:t>(Retraite </a:t>
            </a:r>
            <a:r>
              <a:rPr sz="545" dirty="0">
                <a:latin typeface="Arial"/>
                <a:cs typeface="Arial"/>
              </a:rPr>
              <a:t>Québec/ </a:t>
            </a:r>
            <a:r>
              <a:rPr sz="562" baseline="5050" dirty="0">
                <a:latin typeface="Arial"/>
                <a:cs typeface="Arial"/>
              </a:rPr>
              <a:t>If you have no</a:t>
            </a:r>
            <a:r>
              <a:rPr sz="562" spc="10" baseline="5050" dirty="0">
                <a:latin typeface="Arial"/>
                <a:cs typeface="Arial"/>
              </a:rPr>
              <a:t> </a:t>
            </a:r>
            <a:r>
              <a:rPr sz="562" baseline="5050" dirty="0">
                <a:latin typeface="Arial"/>
                <a:cs typeface="Arial"/>
              </a:rPr>
              <a:t>income</a:t>
            </a:r>
          </a:p>
        </p:txBody>
      </p:sp>
      <p:sp>
        <p:nvSpPr>
          <p:cNvPr id="267" name="object 267"/>
          <p:cNvSpPr/>
          <p:nvPr/>
        </p:nvSpPr>
        <p:spPr>
          <a:xfrm>
            <a:off x="6177717" y="2506807"/>
            <a:ext cx="501361" cy="0"/>
          </a:xfrm>
          <a:custGeom>
            <a:avLst/>
            <a:gdLst/>
            <a:ahLst/>
            <a:cxnLst/>
            <a:rect l="l" t="t" r="r" b="b"/>
            <a:pathLst>
              <a:path w="735329">
                <a:moveTo>
                  <a:pt x="0" y="0"/>
                </a:moveTo>
                <a:lnTo>
                  <a:pt x="73533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8" name="object 268"/>
          <p:cNvSpPr/>
          <p:nvPr/>
        </p:nvSpPr>
        <p:spPr>
          <a:xfrm>
            <a:off x="6175118" y="2409951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9" name="object 269"/>
          <p:cNvSpPr/>
          <p:nvPr/>
        </p:nvSpPr>
        <p:spPr>
          <a:xfrm>
            <a:off x="6276430" y="245256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0" name="object 270"/>
          <p:cNvSpPr/>
          <p:nvPr/>
        </p:nvSpPr>
        <p:spPr>
          <a:xfrm>
            <a:off x="6377742" y="245256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1" name="object 271"/>
          <p:cNvSpPr/>
          <p:nvPr/>
        </p:nvSpPr>
        <p:spPr>
          <a:xfrm>
            <a:off x="6479053" y="245256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2" name="object 272"/>
          <p:cNvSpPr/>
          <p:nvPr/>
        </p:nvSpPr>
        <p:spPr>
          <a:xfrm>
            <a:off x="6580364" y="245256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3" name="object 273"/>
          <p:cNvSpPr/>
          <p:nvPr/>
        </p:nvSpPr>
        <p:spPr>
          <a:xfrm>
            <a:off x="6681675" y="2409951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4" name="object 274"/>
          <p:cNvSpPr txBox="1"/>
          <p:nvPr/>
        </p:nvSpPr>
        <p:spPr>
          <a:xfrm>
            <a:off x="2358494" y="2432027"/>
            <a:ext cx="3818659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spc="-3" dirty="0">
                <a:latin typeface="Arial"/>
                <a:cs typeface="Arial"/>
              </a:rPr>
              <a:t>Intern</a:t>
            </a:r>
            <a:r>
              <a:rPr sz="545" spc="-7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Perseverance</a:t>
            </a:r>
            <a:r>
              <a:rPr sz="545" spc="-3" dirty="0">
                <a:latin typeface="Arial"/>
                <a:cs typeface="Arial"/>
              </a:rPr>
              <a:t> and</a:t>
            </a:r>
            <a:r>
              <a:rPr sz="545" spc="-7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Success</a:t>
            </a:r>
            <a:r>
              <a:rPr sz="545" spc="-3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Scholarship</a:t>
            </a:r>
            <a:r>
              <a:rPr sz="545" spc="-3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for</a:t>
            </a:r>
            <a:r>
              <a:rPr sz="545" spc="-3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Various</a:t>
            </a:r>
            <a:r>
              <a:rPr sz="545" spc="-3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Programs</a:t>
            </a:r>
            <a:r>
              <a:rPr sz="545" spc="-7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(See guide,</a:t>
            </a:r>
            <a:r>
              <a:rPr sz="545" spc="-7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page</a:t>
            </a:r>
            <a:r>
              <a:rPr sz="545" spc="-7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13)</a:t>
            </a:r>
            <a:r>
              <a:rPr sz="545" spc="-68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.................................................</a:t>
            </a:r>
            <a:r>
              <a:rPr sz="545" spc="-99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$</a:t>
            </a:r>
            <a:endParaRPr sz="477">
              <a:latin typeface="Arial"/>
              <a:cs typeface="Arial"/>
            </a:endParaRPr>
          </a:p>
        </p:txBody>
      </p:sp>
      <p:sp>
        <p:nvSpPr>
          <p:cNvPr id="275" name="object 275"/>
          <p:cNvSpPr/>
          <p:nvPr/>
        </p:nvSpPr>
        <p:spPr>
          <a:xfrm>
            <a:off x="6177717" y="2744667"/>
            <a:ext cx="501361" cy="0"/>
          </a:xfrm>
          <a:custGeom>
            <a:avLst/>
            <a:gdLst/>
            <a:ahLst/>
            <a:cxnLst/>
            <a:rect l="l" t="t" r="r" b="b"/>
            <a:pathLst>
              <a:path w="735329">
                <a:moveTo>
                  <a:pt x="0" y="0"/>
                </a:moveTo>
                <a:lnTo>
                  <a:pt x="73533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6" name="object 276"/>
          <p:cNvSpPr/>
          <p:nvPr/>
        </p:nvSpPr>
        <p:spPr>
          <a:xfrm>
            <a:off x="6175118" y="2647811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7" name="object 277"/>
          <p:cNvSpPr/>
          <p:nvPr/>
        </p:nvSpPr>
        <p:spPr>
          <a:xfrm>
            <a:off x="6276430" y="269042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8" name="object 278"/>
          <p:cNvSpPr/>
          <p:nvPr/>
        </p:nvSpPr>
        <p:spPr>
          <a:xfrm>
            <a:off x="6377742" y="269042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9" name="object 279"/>
          <p:cNvSpPr/>
          <p:nvPr/>
        </p:nvSpPr>
        <p:spPr>
          <a:xfrm>
            <a:off x="6479053" y="269042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0" name="object 280"/>
          <p:cNvSpPr/>
          <p:nvPr/>
        </p:nvSpPr>
        <p:spPr>
          <a:xfrm>
            <a:off x="6580364" y="269042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1" name="object 281"/>
          <p:cNvSpPr/>
          <p:nvPr/>
        </p:nvSpPr>
        <p:spPr>
          <a:xfrm>
            <a:off x="6681675" y="2647811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2" name="object 282"/>
          <p:cNvSpPr txBox="1"/>
          <p:nvPr/>
        </p:nvSpPr>
        <p:spPr>
          <a:xfrm>
            <a:off x="2358494" y="2671016"/>
            <a:ext cx="3818659" cy="344220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dirty="0">
                <a:latin typeface="Arial"/>
                <a:cs typeface="Arial"/>
              </a:rPr>
              <a:t>Amount you </a:t>
            </a:r>
            <a:r>
              <a:rPr sz="545" spc="-3" dirty="0">
                <a:latin typeface="Arial"/>
                <a:cs typeface="Arial"/>
              </a:rPr>
              <a:t>withdrew </a:t>
            </a:r>
            <a:r>
              <a:rPr sz="545" dirty="0">
                <a:latin typeface="Arial"/>
                <a:cs typeface="Arial"/>
              </a:rPr>
              <a:t>from a </a:t>
            </a:r>
            <a:r>
              <a:rPr sz="545" spc="-3" dirty="0">
                <a:latin typeface="Arial"/>
                <a:cs typeface="Arial"/>
              </a:rPr>
              <a:t>Registered </a:t>
            </a:r>
            <a:r>
              <a:rPr sz="545" dirty="0">
                <a:latin typeface="Arial"/>
                <a:cs typeface="Arial"/>
              </a:rPr>
              <a:t>Education Savings Plan (RESP) .............................................................................</a:t>
            </a:r>
            <a:r>
              <a:rPr sz="545" spc="7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$</a:t>
            </a:r>
          </a:p>
          <a:p>
            <a:pPr marL="8659" marR="38099"/>
            <a:r>
              <a:rPr sz="545" i="1" dirty="0">
                <a:latin typeface="Arial"/>
                <a:cs typeface="Arial"/>
              </a:rPr>
              <a:t>Since this </a:t>
            </a:r>
            <a:r>
              <a:rPr sz="545" i="1" spc="-3" dirty="0">
                <a:latin typeface="Arial"/>
                <a:cs typeface="Arial"/>
              </a:rPr>
              <a:t>RESP amount is not </a:t>
            </a:r>
            <a:r>
              <a:rPr sz="545" i="1" dirty="0">
                <a:latin typeface="Arial"/>
                <a:cs typeface="Arial"/>
              </a:rPr>
              <a:t>taken </a:t>
            </a:r>
            <a:r>
              <a:rPr sz="545" i="1" spc="-3" dirty="0">
                <a:latin typeface="Arial"/>
                <a:cs typeface="Arial"/>
              </a:rPr>
              <a:t>into account in </a:t>
            </a:r>
            <a:r>
              <a:rPr sz="545" i="1" dirty="0">
                <a:latin typeface="Arial"/>
                <a:cs typeface="Arial"/>
              </a:rPr>
              <a:t>your financial </a:t>
            </a:r>
            <a:r>
              <a:rPr sz="545" i="1" spc="-3" dirty="0">
                <a:latin typeface="Arial"/>
                <a:cs typeface="Arial"/>
              </a:rPr>
              <a:t>assistance assessment, </a:t>
            </a:r>
            <a:r>
              <a:rPr sz="545" i="1" dirty="0">
                <a:latin typeface="Arial"/>
                <a:cs typeface="Arial"/>
              </a:rPr>
              <a:t>you </a:t>
            </a:r>
            <a:r>
              <a:rPr sz="545" i="1" spc="-3" dirty="0">
                <a:latin typeface="Arial"/>
                <a:cs typeface="Arial"/>
              </a:rPr>
              <a:t>are not required </a:t>
            </a:r>
            <a:r>
              <a:rPr sz="545" i="1" dirty="0">
                <a:latin typeface="Arial"/>
                <a:cs typeface="Arial"/>
              </a:rPr>
              <a:t>to </a:t>
            </a:r>
            <a:r>
              <a:rPr sz="545" i="1" spc="-3" dirty="0">
                <a:latin typeface="Arial"/>
                <a:cs typeface="Arial"/>
              </a:rPr>
              <a:t>report it.  </a:t>
            </a:r>
            <a:r>
              <a:rPr sz="545" i="1" spc="-7" dirty="0">
                <a:latin typeface="Arial"/>
                <a:cs typeface="Arial"/>
              </a:rPr>
              <a:t>However, </a:t>
            </a:r>
            <a:r>
              <a:rPr sz="545" i="1" spc="-3" dirty="0">
                <a:latin typeface="Arial"/>
                <a:cs typeface="Arial"/>
              </a:rPr>
              <a:t>as </a:t>
            </a:r>
            <a:r>
              <a:rPr sz="545" i="1" dirty="0">
                <a:latin typeface="Arial"/>
                <a:cs typeface="Arial"/>
              </a:rPr>
              <a:t>the </a:t>
            </a:r>
            <a:r>
              <a:rPr sz="545" i="1" spc="-3" dirty="0">
                <a:latin typeface="Arial"/>
                <a:cs typeface="Arial"/>
              </a:rPr>
              <a:t>income reported </a:t>
            </a:r>
            <a:r>
              <a:rPr sz="545" i="1" dirty="0">
                <a:latin typeface="Arial"/>
                <a:cs typeface="Arial"/>
              </a:rPr>
              <a:t>to AFE </a:t>
            </a:r>
            <a:r>
              <a:rPr sz="545" i="1" spc="-3" dirty="0">
                <a:latin typeface="Arial"/>
                <a:cs typeface="Arial"/>
              </a:rPr>
              <a:t>is </a:t>
            </a:r>
            <a:r>
              <a:rPr sz="545" i="1" dirty="0">
                <a:latin typeface="Arial"/>
                <a:cs typeface="Arial"/>
              </a:rPr>
              <a:t>systematically verified </a:t>
            </a:r>
            <a:r>
              <a:rPr sz="545" i="1" spc="-3" dirty="0">
                <a:latin typeface="Arial"/>
                <a:cs typeface="Arial"/>
              </a:rPr>
              <a:t>with </a:t>
            </a:r>
            <a:r>
              <a:rPr sz="545" i="1" spc="-3" dirty="0" err="1">
                <a:latin typeface="Arial"/>
                <a:cs typeface="Arial"/>
              </a:rPr>
              <a:t>Revenu</a:t>
            </a:r>
            <a:r>
              <a:rPr sz="545" i="1" spc="-3" dirty="0">
                <a:latin typeface="Arial"/>
                <a:cs typeface="Arial"/>
              </a:rPr>
              <a:t> </a:t>
            </a:r>
            <a:r>
              <a:rPr sz="545" i="1" dirty="0">
                <a:latin typeface="Arial"/>
                <a:cs typeface="Arial"/>
              </a:rPr>
              <a:t>Québec </a:t>
            </a:r>
            <a:r>
              <a:rPr sz="545" i="1" spc="-3" dirty="0">
                <a:latin typeface="Arial"/>
                <a:cs typeface="Arial"/>
              </a:rPr>
              <a:t>at </a:t>
            </a:r>
            <a:r>
              <a:rPr sz="545" i="1" dirty="0">
                <a:latin typeface="Arial"/>
                <a:cs typeface="Arial"/>
              </a:rPr>
              <a:t>the </a:t>
            </a:r>
            <a:r>
              <a:rPr sz="545" i="1" spc="-3" dirty="0">
                <a:latin typeface="Arial"/>
                <a:cs typeface="Arial"/>
              </a:rPr>
              <a:t>end of </a:t>
            </a:r>
            <a:r>
              <a:rPr sz="545" i="1" dirty="0">
                <a:latin typeface="Arial"/>
                <a:cs typeface="Arial"/>
              </a:rPr>
              <a:t>the </a:t>
            </a:r>
            <a:r>
              <a:rPr sz="545" i="1" spc="-7" dirty="0">
                <a:latin typeface="Arial"/>
                <a:cs typeface="Arial"/>
              </a:rPr>
              <a:t>year, </a:t>
            </a:r>
            <a:r>
              <a:rPr sz="545" i="1" spc="-3" dirty="0">
                <a:latin typeface="Arial"/>
                <a:cs typeface="Arial"/>
              </a:rPr>
              <a:t>reporting  </a:t>
            </a:r>
            <a:r>
              <a:rPr sz="545" i="1" dirty="0">
                <a:latin typeface="Arial"/>
                <a:cs typeface="Arial"/>
              </a:rPr>
              <a:t>the </a:t>
            </a:r>
            <a:r>
              <a:rPr sz="545" i="1" spc="-3" dirty="0">
                <a:latin typeface="Arial"/>
                <a:cs typeface="Arial"/>
              </a:rPr>
              <a:t>amount </a:t>
            </a:r>
            <a:r>
              <a:rPr sz="545" i="1" dirty="0">
                <a:latin typeface="Arial"/>
                <a:cs typeface="Arial"/>
              </a:rPr>
              <a:t>could </a:t>
            </a:r>
            <a:r>
              <a:rPr sz="545" i="1" spc="-3" dirty="0">
                <a:latin typeface="Arial"/>
                <a:cs typeface="Arial"/>
              </a:rPr>
              <a:t>avoid </a:t>
            </a:r>
            <a:r>
              <a:rPr sz="545" i="1" dirty="0">
                <a:latin typeface="Arial"/>
                <a:cs typeface="Arial"/>
              </a:rPr>
              <a:t>the </a:t>
            </a:r>
            <a:r>
              <a:rPr sz="545" i="1" spc="-3" dirty="0">
                <a:latin typeface="Arial"/>
                <a:cs typeface="Arial"/>
              </a:rPr>
              <a:t>need </a:t>
            </a:r>
            <a:r>
              <a:rPr sz="545" i="1" dirty="0">
                <a:latin typeface="Arial"/>
                <a:cs typeface="Arial"/>
              </a:rPr>
              <a:t>to </a:t>
            </a:r>
            <a:r>
              <a:rPr sz="545" i="1" spc="-3" dirty="0">
                <a:latin typeface="Arial"/>
                <a:cs typeface="Arial"/>
              </a:rPr>
              <a:t>justify discrepancies in </a:t>
            </a:r>
            <a:r>
              <a:rPr sz="545" i="1" dirty="0">
                <a:latin typeface="Arial"/>
                <a:cs typeface="Arial"/>
              </a:rPr>
              <a:t>your </a:t>
            </a:r>
            <a:r>
              <a:rPr sz="545" i="1" spc="-3" dirty="0">
                <a:latin typeface="Arial"/>
                <a:cs typeface="Arial"/>
              </a:rPr>
              <a:t>income. </a:t>
            </a:r>
            <a:r>
              <a:rPr sz="545" spc="-3" dirty="0">
                <a:latin typeface="Arial"/>
                <a:cs typeface="Arial"/>
              </a:rPr>
              <a:t>(See guide, page 13)</a:t>
            </a:r>
            <a:endParaRPr sz="545" dirty="0">
              <a:latin typeface="Arial"/>
              <a:cs typeface="Arial"/>
            </a:endParaRPr>
          </a:p>
        </p:txBody>
      </p:sp>
      <p:sp>
        <p:nvSpPr>
          <p:cNvPr id="283" name="object 283"/>
          <p:cNvSpPr txBox="1"/>
          <p:nvPr/>
        </p:nvSpPr>
        <p:spPr>
          <a:xfrm>
            <a:off x="3506404" y="204744"/>
            <a:ext cx="1183697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dirty="0">
                <a:latin typeface="Arial"/>
                <a:cs typeface="Arial"/>
              </a:rPr>
              <a:t>M O S M 0 7 0 5 8 2 0</a:t>
            </a:r>
            <a:r>
              <a:rPr sz="545" spc="123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1</a:t>
            </a:r>
            <a:endParaRPr sz="545">
              <a:latin typeface="Arial"/>
              <a:cs typeface="Arial"/>
            </a:endParaRPr>
          </a:p>
        </p:txBody>
      </p:sp>
      <p:sp>
        <p:nvSpPr>
          <p:cNvPr id="284" name="object 284"/>
          <p:cNvSpPr/>
          <p:nvPr/>
        </p:nvSpPr>
        <p:spPr>
          <a:xfrm>
            <a:off x="6529932" y="3636233"/>
            <a:ext cx="44161" cy="44161"/>
          </a:xfrm>
          <a:custGeom>
            <a:avLst/>
            <a:gdLst/>
            <a:ahLst/>
            <a:cxnLst/>
            <a:rect l="l" t="t" r="r" b="b"/>
            <a:pathLst>
              <a:path w="64770" h="64770">
                <a:moveTo>
                  <a:pt x="0" y="0"/>
                </a:moveTo>
                <a:lnTo>
                  <a:pt x="64769" y="6477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5" name="object 285"/>
          <p:cNvSpPr/>
          <p:nvPr/>
        </p:nvSpPr>
        <p:spPr>
          <a:xfrm>
            <a:off x="6529932" y="3636233"/>
            <a:ext cx="44161" cy="44161"/>
          </a:xfrm>
          <a:custGeom>
            <a:avLst/>
            <a:gdLst/>
            <a:ahLst/>
            <a:cxnLst/>
            <a:rect l="l" t="t" r="r" b="b"/>
            <a:pathLst>
              <a:path w="64770" h="64770">
                <a:moveTo>
                  <a:pt x="64769" y="0"/>
                </a:moveTo>
                <a:lnTo>
                  <a:pt x="0" y="6477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6" name="object 286"/>
          <p:cNvSpPr/>
          <p:nvPr/>
        </p:nvSpPr>
        <p:spPr>
          <a:xfrm>
            <a:off x="5751074" y="6254222"/>
            <a:ext cx="44161" cy="44161"/>
          </a:xfrm>
          <a:custGeom>
            <a:avLst/>
            <a:gdLst/>
            <a:ahLst/>
            <a:cxnLst/>
            <a:rect l="l" t="t" r="r" b="b"/>
            <a:pathLst>
              <a:path w="64770" h="64770">
                <a:moveTo>
                  <a:pt x="0" y="0"/>
                </a:moveTo>
                <a:lnTo>
                  <a:pt x="64769" y="6476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7" name="object 287"/>
          <p:cNvSpPr/>
          <p:nvPr/>
        </p:nvSpPr>
        <p:spPr>
          <a:xfrm>
            <a:off x="5751074" y="6254222"/>
            <a:ext cx="44161" cy="44161"/>
          </a:xfrm>
          <a:custGeom>
            <a:avLst/>
            <a:gdLst/>
            <a:ahLst/>
            <a:cxnLst/>
            <a:rect l="l" t="t" r="r" b="b"/>
            <a:pathLst>
              <a:path w="64770" h="64770">
                <a:moveTo>
                  <a:pt x="64769" y="0"/>
                </a:moveTo>
                <a:lnTo>
                  <a:pt x="0" y="6476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8" name="object 288"/>
          <p:cNvSpPr txBox="1"/>
          <p:nvPr/>
        </p:nvSpPr>
        <p:spPr>
          <a:xfrm>
            <a:off x="6163862" y="775831"/>
            <a:ext cx="614795" cy="220334"/>
          </a:xfrm>
          <a:prstGeom prst="rect">
            <a:avLst/>
          </a:prstGeom>
        </p:spPr>
        <p:txBody>
          <a:bodyPr vert="horz" wrap="square" lIns="0" tIns="39831" rIns="0" bIns="0" rtlCol="0">
            <a:spAutoFit/>
          </a:bodyPr>
          <a:lstStyle/>
          <a:p>
            <a:pPr marR="42861" algn="r">
              <a:spcBef>
                <a:spcPts val="313"/>
              </a:spcBef>
            </a:pPr>
            <a:r>
              <a:rPr sz="375" dirty="0">
                <a:latin typeface="Arial"/>
                <a:cs typeface="Arial"/>
              </a:rPr>
              <a:t>to report, enter “0”</a:t>
            </a:r>
            <a:r>
              <a:rPr sz="375" spc="-10" dirty="0">
                <a:latin typeface="Arial"/>
                <a:cs typeface="Arial"/>
              </a:rPr>
              <a:t> </a:t>
            </a:r>
            <a:r>
              <a:rPr sz="375" dirty="0">
                <a:latin typeface="Arial"/>
                <a:cs typeface="Arial"/>
              </a:rPr>
              <a:t>(zero).</a:t>
            </a:r>
            <a:endParaRPr sz="375">
              <a:latin typeface="Arial"/>
              <a:cs typeface="Arial"/>
            </a:endParaRPr>
          </a:p>
          <a:p>
            <a:pPr marR="3464" algn="r">
              <a:spcBef>
                <a:spcPts val="344"/>
              </a:spcBef>
            </a:pPr>
            <a:r>
              <a:rPr sz="818" spc="51" baseline="24305" dirty="0">
                <a:latin typeface="Arial"/>
                <a:cs typeface="Arial"/>
              </a:rPr>
              <a:t>0</a:t>
            </a:r>
            <a:r>
              <a:rPr sz="477" dirty="0">
                <a:latin typeface="Arial"/>
                <a:cs typeface="Arial"/>
              </a:rPr>
              <a:t>.00</a:t>
            </a:r>
            <a:endParaRPr sz="477">
              <a:latin typeface="Arial"/>
              <a:cs typeface="Arial"/>
            </a:endParaRPr>
          </a:p>
        </p:txBody>
      </p:sp>
      <p:sp>
        <p:nvSpPr>
          <p:cNvPr id="289" name="object 289"/>
          <p:cNvSpPr txBox="1"/>
          <p:nvPr/>
        </p:nvSpPr>
        <p:spPr>
          <a:xfrm>
            <a:off x="6607830" y="1144038"/>
            <a:ext cx="171017" cy="92677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spc="5" baseline="24305" dirty="0">
                <a:latin typeface="Arial"/>
                <a:cs typeface="Arial"/>
              </a:rPr>
              <a:t>0</a:t>
            </a:r>
            <a:r>
              <a:rPr sz="477" spc="3" dirty="0">
                <a:latin typeface="Arial"/>
                <a:cs typeface="Arial"/>
              </a:rPr>
              <a:t>.00</a:t>
            </a:r>
            <a:endParaRPr sz="477">
              <a:latin typeface="Arial"/>
              <a:cs typeface="Arial"/>
            </a:endParaRPr>
          </a:p>
        </p:txBody>
      </p:sp>
      <p:sp>
        <p:nvSpPr>
          <p:cNvPr id="290" name="object 290"/>
          <p:cNvSpPr txBox="1"/>
          <p:nvPr/>
        </p:nvSpPr>
        <p:spPr>
          <a:xfrm>
            <a:off x="6605709" y="1431261"/>
            <a:ext cx="55851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dirty="0">
                <a:latin typeface="Arial"/>
                <a:cs typeface="Arial"/>
              </a:rPr>
              <a:t>0</a:t>
            </a:r>
            <a:endParaRPr sz="545">
              <a:latin typeface="Arial"/>
              <a:cs typeface="Arial"/>
            </a:endParaRPr>
          </a:p>
        </p:txBody>
      </p:sp>
      <p:sp>
        <p:nvSpPr>
          <p:cNvPr id="291" name="object 291"/>
          <p:cNvSpPr txBox="1"/>
          <p:nvPr/>
        </p:nvSpPr>
        <p:spPr>
          <a:xfrm>
            <a:off x="6605708" y="1789315"/>
            <a:ext cx="173182" cy="92677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spc="5" baseline="20833" dirty="0">
                <a:latin typeface="Arial"/>
                <a:cs typeface="Arial"/>
              </a:rPr>
              <a:t>0</a:t>
            </a:r>
            <a:r>
              <a:rPr sz="477" spc="3" dirty="0">
                <a:latin typeface="Arial"/>
                <a:cs typeface="Arial"/>
              </a:rPr>
              <a:t>.00</a:t>
            </a:r>
            <a:endParaRPr sz="477">
              <a:latin typeface="Arial"/>
              <a:cs typeface="Arial"/>
            </a:endParaRPr>
          </a:p>
        </p:txBody>
      </p:sp>
      <p:sp>
        <p:nvSpPr>
          <p:cNvPr id="292" name="object 292"/>
          <p:cNvSpPr txBox="1"/>
          <p:nvPr/>
        </p:nvSpPr>
        <p:spPr>
          <a:xfrm>
            <a:off x="6605708" y="2194560"/>
            <a:ext cx="173182" cy="92677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spc="5" baseline="20833" dirty="0">
                <a:latin typeface="Arial"/>
                <a:cs typeface="Arial"/>
              </a:rPr>
              <a:t>0</a:t>
            </a:r>
            <a:r>
              <a:rPr sz="477" spc="3" dirty="0">
                <a:latin typeface="Arial"/>
                <a:cs typeface="Arial"/>
              </a:rPr>
              <a:t>.00</a:t>
            </a:r>
            <a:endParaRPr sz="477">
              <a:latin typeface="Arial"/>
              <a:cs typeface="Arial"/>
            </a:endParaRPr>
          </a:p>
        </p:txBody>
      </p:sp>
      <p:sp>
        <p:nvSpPr>
          <p:cNvPr id="293" name="object 293"/>
          <p:cNvSpPr txBox="1"/>
          <p:nvPr/>
        </p:nvSpPr>
        <p:spPr>
          <a:xfrm>
            <a:off x="6605708" y="2431472"/>
            <a:ext cx="173182" cy="92677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spc="5" baseline="20833" dirty="0">
                <a:latin typeface="Arial"/>
                <a:cs typeface="Arial"/>
              </a:rPr>
              <a:t>0</a:t>
            </a:r>
            <a:r>
              <a:rPr sz="477" spc="3" dirty="0">
                <a:latin typeface="Arial"/>
                <a:cs typeface="Arial"/>
              </a:rPr>
              <a:t>.00</a:t>
            </a:r>
            <a:endParaRPr sz="477">
              <a:latin typeface="Arial"/>
              <a:cs typeface="Arial"/>
            </a:endParaRPr>
          </a:p>
        </p:txBody>
      </p:sp>
      <p:sp>
        <p:nvSpPr>
          <p:cNvPr id="294" name="object 294"/>
          <p:cNvSpPr txBox="1"/>
          <p:nvPr/>
        </p:nvSpPr>
        <p:spPr>
          <a:xfrm>
            <a:off x="6605708" y="2669333"/>
            <a:ext cx="173182" cy="92677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spc="5" baseline="24305" dirty="0">
                <a:latin typeface="Arial"/>
                <a:cs typeface="Arial"/>
              </a:rPr>
              <a:t>0</a:t>
            </a:r>
            <a:r>
              <a:rPr sz="477" spc="3" dirty="0">
                <a:latin typeface="Arial"/>
                <a:cs typeface="Arial"/>
              </a:rPr>
              <a:t>.00</a:t>
            </a:r>
            <a:endParaRPr sz="477">
              <a:latin typeface="Arial"/>
              <a:cs typeface="Arial"/>
            </a:endParaRPr>
          </a:p>
        </p:txBody>
      </p:sp>
      <p:sp>
        <p:nvSpPr>
          <p:cNvPr id="295" name="Rectangle 294"/>
          <p:cNvSpPr/>
          <p:nvPr/>
        </p:nvSpPr>
        <p:spPr>
          <a:xfrm>
            <a:off x="4431406" y="530771"/>
            <a:ext cx="1278467" cy="272884"/>
          </a:xfrm>
          <a:prstGeom prst="rect">
            <a:avLst/>
          </a:prstGeom>
          <a:noFill/>
        </p:spPr>
        <p:txBody>
          <a:bodyPr wrap="none" lIns="62345" tIns="31173" rIns="62345" bIns="31173">
            <a:spAutoFit/>
          </a:bodyPr>
          <a:lstStyle/>
          <a:p>
            <a:pPr algn="ctr"/>
            <a:r>
              <a:rPr lang="fa-IR" sz="1364" dirty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ادامه وضعیت مالی</a:t>
            </a:r>
            <a:endParaRPr lang="en-US" sz="1364" dirty="0">
              <a:ln w="0"/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96" name="Rectangle 295"/>
          <p:cNvSpPr/>
          <p:nvPr/>
        </p:nvSpPr>
        <p:spPr>
          <a:xfrm>
            <a:off x="3928674" y="6297137"/>
            <a:ext cx="2551252" cy="272884"/>
          </a:xfrm>
          <a:prstGeom prst="rect">
            <a:avLst/>
          </a:prstGeom>
          <a:noFill/>
        </p:spPr>
        <p:txBody>
          <a:bodyPr wrap="none" lIns="62345" tIns="31173" rIns="62345" bIns="31173">
            <a:spAutoFit/>
          </a:bodyPr>
          <a:lstStyle/>
          <a:p>
            <a:pPr algn="ctr"/>
            <a:r>
              <a:rPr lang="fa-IR" sz="1364" dirty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آیاتمایل به دریافت مبلغ قیدشده را دارید</a:t>
            </a:r>
            <a:endParaRPr lang="en-US" sz="1364" dirty="0">
              <a:ln w="0"/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1956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15103" y="368459"/>
            <a:ext cx="243980" cy="1219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" name="object 3"/>
          <p:cNvSpPr/>
          <p:nvPr/>
        </p:nvSpPr>
        <p:spPr>
          <a:xfrm>
            <a:off x="2668847" y="311728"/>
            <a:ext cx="112135" cy="178810"/>
          </a:xfrm>
          <a:custGeom>
            <a:avLst/>
            <a:gdLst/>
            <a:ahLst/>
            <a:cxnLst/>
            <a:rect l="l" t="t" r="r" b="b"/>
            <a:pathLst>
              <a:path w="164465" h="262255">
                <a:moveTo>
                  <a:pt x="43395" y="0"/>
                </a:moveTo>
                <a:lnTo>
                  <a:pt x="42392" y="0"/>
                </a:lnTo>
                <a:lnTo>
                  <a:pt x="36764" y="2935"/>
                </a:lnTo>
                <a:lnTo>
                  <a:pt x="28676" y="4576"/>
                </a:lnTo>
                <a:lnTo>
                  <a:pt x="20007" y="5291"/>
                </a:lnTo>
                <a:lnTo>
                  <a:pt x="12636" y="5448"/>
                </a:lnTo>
                <a:lnTo>
                  <a:pt x="0" y="5448"/>
                </a:lnTo>
                <a:lnTo>
                  <a:pt x="0" y="6540"/>
                </a:lnTo>
                <a:lnTo>
                  <a:pt x="8118" y="15821"/>
                </a:lnTo>
                <a:lnTo>
                  <a:pt x="11752" y="28544"/>
                </a:lnTo>
                <a:lnTo>
                  <a:pt x="12649" y="42718"/>
                </a:lnTo>
                <a:lnTo>
                  <a:pt x="12547" y="231572"/>
                </a:lnTo>
                <a:lnTo>
                  <a:pt x="12423" y="234967"/>
                </a:lnTo>
                <a:lnTo>
                  <a:pt x="11666" y="242155"/>
                </a:lnTo>
                <a:lnTo>
                  <a:pt x="8686" y="249185"/>
                </a:lnTo>
                <a:lnTo>
                  <a:pt x="2362" y="254253"/>
                </a:lnTo>
                <a:lnTo>
                  <a:pt x="2362" y="255358"/>
                </a:lnTo>
                <a:lnTo>
                  <a:pt x="15783" y="257482"/>
                </a:lnTo>
                <a:lnTo>
                  <a:pt x="30810" y="259640"/>
                </a:lnTo>
                <a:lnTo>
                  <a:pt x="47017" y="261315"/>
                </a:lnTo>
                <a:lnTo>
                  <a:pt x="63982" y="261988"/>
                </a:lnTo>
                <a:lnTo>
                  <a:pt x="105572" y="255290"/>
                </a:lnTo>
                <a:lnTo>
                  <a:pt x="137163" y="236250"/>
                </a:lnTo>
                <a:lnTo>
                  <a:pt x="71412" y="236194"/>
                </a:lnTo>
                <a:lnTo>
                  <a:pt x="64336" y="235870"/>
                </a:lnTo>
                <a:lnTo>
                  <a:pt x="57284" y="234967"/>
                </a:lnTo>
                <a:lnTo>
                  <a:pt x="50293" y="233585"/>
                </a:lnTo>
                <a:lnTo>
                  <a:pt x="43395" y="231825"/>
                </a:lnTo>
                <a:lnTo>
                  <a:pt x="43395" y="0"/>
                </a:lnTo>
                <a:close/>
              </a:path>
              <a:path w="164465" h="262255">
                <a:moveTo>
                  <a:pt x="145563" y="111137"/>
                </a:moveTo>
                <a:lnTo>
                  <a:pt x="79184" y="111137"/>
                </a:lnTo>
                <a:lnTo>
                  <a:pt x="101481" y="115976"/>
                </a:lnTo>
                <a:lnTo>
                  <a:pt x="117289" y="129282"/>
                </a:lnTo>
                <a:lnTo>
                  <a:pt x="126702" y="149242"/>
                </a:lnTo>
                <a:lnTo>
                  <a:pt x="129819" y="174040"/>
                </a:lnTo>
                <a:lnTo>
                  <a:pt x="125915" y="199022"/>
                </a:lnTo>
                <a:lnTo>
                  <a:pt x="114541" y="218690"/>
                </a:lnTo>
                <a:lnTo>
                  <a:pt x="96204" y="231572"/>
                </a:lnTo>
                <a:lnTo>
                  <a:pt x="71412" y="236194"/>
                </a:lnTo>
                <a:lnTo>
                  <a:pt x="137200" y="236194"/>
                </a:lnTo>
                <a:lnTo>
                  <a:pt x="157233" y="206443"/>
                </a:lnTo>
                <a:lnTo>
                  <a:pt x="164261" y="167449"/>
                </a:lnTo>
                <a:lnTo>
                  <a:pt x="158544" y="133263"/>
                </a:lnTo>
                <a:lnTo>
                  <a:pt x="145563" y="111137"/>
                </a:lnTo>
                <a:close/>
              </a:path>
              <a:path w="164465" h="262255">
                <a:moveTo>
                  <a:pt x="93027" y="83934"/>
                </a:moveTo>
                <a:lnTo>
                  <a:pt x="84924" y="83934"/>
                </a:lnTo>
                <a:lnTo>
                  <a:pt x="76822" y="85051"/>
                </a:lnTo>
                <a:lnTo>
                  <a:pt x="69062" y="87985"/>
                </a:lnTo>
                <a:lnTo>
                  <a:pt x="50838" y="119189"/>
                </a:lnTo>
                <a:lnTo>
                  <a:pt x="57596" y="115772"/>
                </a:lnTo>
                <a:lnTo>
                  <a:pt x="64382" y="113244"/>
                </a:lnTo>
                <a:lnTo>
                  <a:pt x="71483" y="111676"/>
                </a:lnTo>
                <a:lnTo>
                  <a:pt x="79184" y="111137"/>
                </a:lnTo>
                <a:lnTo>
                  <a:pt x="145563" y="111137"/>
                </a:lnTo>
                <a:lnTo>
                  <a:pt x="143079" y="106903"/>
                </a:lnTo>
                <a:lnTo>
                  <a:pt x="120397" y="89938"/>
                </a:lnTo>
                <a:lnTo>
                  <a:pt x="93027" y="8393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" name="object 4"/>
          <p:cNvSpPr/>
          <p:nvPr/>
        </p:nvSpPr>
        <p:spPr>
          <a:xfrm>
            <a:off x="2796026" y="368955"/>
            <a:ext cx="228690" cy="1214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" name="object 5"/>
          <p:cNvSpPr/>
          <p:nvPr/>
        </p:nvSpPr>
        <p:spPr>
          <a:xfrm>
            <a:off x="2591483" y="323188"/>
            <a:ext cx="38966" cy="41996"/>
          </a:xfrm>
          <a:custGeom>
            <a:avLst/>
            <a:gdLst/>
            <a:ahLst/>
            <a:cxnLst/>
            <a:rect l="l" t="t" r="r" b="b"/>
            <a:pathLst>
              <a:path w="57150" h="61595">
                <a:moveTo>
                  <a:pt x="56756" y="0"/>
                </a:moveTo>
                <a:lnTo>
                  <a:pt x="40435" y="8969"/>
                </a:lnTo>
                <a:lnTo>
                  <a:pt x="25211" y="20332"/>
                </a:lnTo>
                <a:lnTo>
                  <a:pt x="11570" y="33229"/>
                </a:lnTo>
                <a:lnTo>
                  <a:pt x="0" y="46799"/>
                </a:lnTo>
                <a:lnTo>
                  <a:pt x="0" y="61137"/>
                </a:lnTo>
                <a:lnTo>
                  <a:pt x="22814" y="48075"/>
                </a:lnTo>
                <a:lnTo>
                  <a:pt x="40774" y="40992"/>
                </a:lnTo>
                <a:lnTo>
                  <a:pt x="56756" y="36791"/>
                </a:lnTo>
                <a:lnTo>
                  <a:pt x="567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" name="object 6"/>
          <p:cNvSpPr/>
          <p:nvPr/>
        </p:nvSpPr>
        <p:spPr>
          <a:xfrm>
            <a:off x="2234046" y="315391"/>
            <a:ext cx="209117" cy="210416"/>
          </a:xfrm>
          <a:custGeom>
            <a:avLst/>
            <a:gdLst/>
            <a:ahLst/>
            <a:cxnLst/>
            <a:rect l="l" t="t" r="r" b="b"/>
            <a:pathLst>
              <a:path w="306705" h="308609">
                <a:moveTo>
                  <a:pt x="205936" y="254190"/>
                </a:moveTo>
                <a:lnTo>
                  <a:pt x="148158" y="254190"/>
                </a:lnTo>
                <a:lnTo>
                  <a:pt x="179818" y="280327"/>
                </a:lnTo>
                <a:lnTo>
                  <a:pt x="209654" y="297902"/>
                </a:lnTo>
                <a:lnTo>
                  <a:pt x="237619" y="307102"/>
                </a:lnTo>
                <a:lnTo>
                  <a:pt x="263664" y="308114"/>
                </a:lnTo>
                <a:lnTo>
                  <a:pt x="275600" y="305819"/>
                </a:lnTo>
                <a:lnTo>
                  <a:pt x="287161" y="301659"/>
                </a:lnTo>
                <a:lnTo>
                  <a:pt x="297638" y="295409"/>
                </a:lnTo>
                <a:lnTo>
                  <a:pt x="304472" y="288668"/>
                </a:lnTo>
                <a:lnTo>
                  <a:pt x="273391" y="288668"/>
                </a:lnTo>
                <a:lnTo>
                  <a:pt x="245395" y="281562"/>
                </a:lnTo>
                <a:lnTo>
                  <a:pt x="217247" y="264993"/>
                </a:lnTo>
                <a:lnTo>
                  <a:pt x="205936" y="254190"/>
                </a:lnTo>
                <a:close/>
              </a:path>
              <a:path w="306705" h="308609">
                <a:moveTo>
                  <a:pt x="306324" y="286842"/>
                </a:moveTo>
                <a:lnTo>
                  <a:pt x="301586" y="287642"/>
                </a:lnTo>
                <a:lnTo>
                  <a:pt x="273391" y="288668"/>
                </a:lnTo>
                <a:lnTo>
                  <a:pt x="304472" y="288668"/>
                </a:lnTo>
                <a:lnTo>
                  <a:pt x="306324" y="286842"/>
                </a:lnTo>
                <a:close/>
              </a:path>
              <a:path w="306705" h="308609">
                <a:moveTo>
                  <a:pt x="126072" y="0"/>
                </a:moveTo>
                <a:lnTo>
                  <a:pt x="78327" y="9147"/>
                </a:lnTo>
                <a:lnTo>
                  <a:pt x="38234" y="34886"/>
                </a:lnTo>
                <a:lnTo>
                  <a:pt x="10545" y="74666"/>
                </a:lnTo>
                <a:lnTo>
                  <a:pt x="12" y="125933"/>
                </a:lnTo>
                <a:lnTo>
                  <a:pt x="0" y="130949"/>
                </a:lnTo>
                <a:lnTo>
                  <a:pt x="9478" y="181508"/>
                </a:lnTo>
                <a:lnTo>
                  <a:pt x="35302" y="221724"/>
                </a:lnTo>
                <a:lnTo>
                  <a:pt x="73552" y="248284"/>
                </a:lnTo>
                <a:lnTo>
                  <a:pt x="120307" y="257873"/>
                </a:lnTo>
                <a:lnTo>
                  <a:pt x="127387" y="257606"/>
                </a:lnTo>
                <a:lnTo>
                  <a:pt x="134366" y="256855"/>
                </a:lnTo>
                <a:lnTo>
                  <a:pt x="141277" y="255692"/>
                </a:lnTo>
                <a:lnTo>
                  <a:pt x="148158" y="254190"/>
                </a:lnTo>
                <a:lnTo>
                  <a:pt x="205936" y="254190"/>
                </a:lnTo>
                <a:lnTo>
                  <a:pt x="188595" y="237629"/>
                </a:lnTo>
                <a:lnTo>
                  <a:pt x="196967" y="231381"/>
                </a:lnTo>
                <a:lnTo>
                  <a:pt x="125717" y="231381"/>
                </a:lnTo>
                <a:lnTo>
                  <a:pt x="90488" y="221570"/>
                </a:lnTo>
                <a:lnTo>
                  <a:pt x="62996" y="196297"/>
                </a:lnTo>
                <a:lnTo>
                  <a:pt x="45123" y="161804"/>
                </a:lnTo>
                <a:lnTo>
                  <a:pt x="38747" y="124333"/>
                </a:lnTo>
                <a:lnTo>
                  <a:pt x="38747" y="118808"/>
                </a:lnTo>
                <a:lnTo>
                  <a:pt x="44780" y="84279"/>
                </a:lnTo>
                <a:lnTo>
                  <a:pt x="61458" y="54775"/>
                </a:lnTo>
                <a:lnTo>
                  <a:pt x="88103" y="34205"/>
                </a:lnTo>
                <a:lnTo>
                  <a:pt x="124040" y="26479"/>
                </a:lnTo>
                <a:lnTo>
                  <a:pt x="200831" y="26479"/>
                </a:lnTo>
                <a:lnTo>
                  <a:pt x="173268" y="8824"/>
                </a:lnTo>
                <a:lnTo>
                  <a:pt x="126072" y="0"/>
                </a:lnTo>
                <a:close/>
              </a:path>
              <a:path w="306705" h="308609">
                <a:moveTo>
                  <a:pt x="200831" y="26479"/>
                </a:moveTo>
                <a:lnTo>
                  <a:pt x="124040" y="26479"/>
                </a:lnTo>
                <a:lnTo>
                  <a:pt x="161349" y="35642"/>
                </a:lnTo>
                <a:lnTo>
                  <a:pt x="188250" y="59607"/>
                </a:lnTo>
                <a:lnTo>
                  <a:pt x="204624" y="93087"/>
                </a:lnTo>
                <a:lnTo>
                  <a:pt x="210323" y="130619"/>
                </a:lnTo>
                <a:lnTo>
                  <a:pt x="210350" y="136093"/>
                </a:lnTo>
                <a:lnTo>
                  <a:pt x="204296" y="173800"/>
                </a:lnTo>
                <a:lnTo>
                  <a:pt x="187155" y="204020"/>
                </a:lnTo>
                <a:lnTo>
                  <a:pt x="160452" y="224098"/>
                </a:lnTo>
                <a:lnTo>
                  <a:pt x="125717" y="231381"/>
                </a:lnTo>
                <a:lnTo>
                  <a:pt x="196967" y="231381"/>
                </a:lnTo>
                <a:lnTo>
                  <a:pt x="213816" y="218806"/>
                </a:lnTo>
                <a:lnTo>
                  <a:pt x="232862" y="192428"/>
                </a:lnTo>
                <a:lnTo>
                  <a:pt x="244900" y="161429"/>
                </a:lnTo>
                <a:lnTo>
                  <a:pt x="249097" y="128739"/>
                </a:lnTo>
                <a:lnTo>
                  <a:pt x="249085" y="123342"/>
                </a:lnTo>
                <a:lnTo>
                  <a:pt x="238937" y="72726"/>
                </a:lnTo>
                <a:lnTo>
                  <a:pt x="212277" y="33810"/>
                </a:lnTo>
                <a:lnTo>
                  <a:pt x="200831" y="264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" name="object 7"/>
          <p:cNvSpPr/>
          <p:nvPr/>
        </p:nvSpPr>
        <p:spPr>
          <a:xfrm>
            <a:off x="3066132" y="315468"/>
            <a:ext cx="113001" cy="692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" name="object 8"/>
          <p:cNvSpPr/>
          <p:nvPr/>
        </p:nvSpPr>
        <p:spPr>
          <a:xfrm>
            <a:off x="3212064" y="315468"/>
            <a:ext cx="113027" cy="6925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" name="object 9"/>
          <p:cNvSpPr/>
          <p:nvPr/>
        </p:nvSpPr>
        <p:spPr>
          <a:xfrm>
            <a:off x="3066132" y="417715"/>
            <a:ext cx="113001" cy="6924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" name="object 10"/>
          <p:cNvSpPr/>
          <p:nvPr/>
        </p:nvSpPr>
        <p:spPr>
          <a:xfrm>
            <a:off x="3212064" y="417715"/>
            <a:ext cx="113027" cy="6924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" name="object 11"/>
          <p:cNvSpPr/>
          <p:nvPr/>
        </p:nvSpPr>
        <p:spPr>
          <a:xfrm>
            <a:off x="3508473" y="213541"/>
            <a:ext cx="3401724" cy="350693"/>
          </a:xfrm>
          <a:custGeom>
            <a:avLst/>
            <a:gdLst/>
            <a:ahLst/>
            <a:cxnLst/>
            <a:rect l="l" t="t" r="r" b="b"/>
            <a:pathLst>
              <a:path w="4989195" h="514350">
                <a:moveTo>
                  <a:pt x="4988839" y="514350"/>
                </a:moveTo>
                <a:lnTo>
                  <a:pt x="0" y="514350"/>
                </a:lnTo>
                <a:lnTo>
                  <a:pt x="0" y="0"/>
                </a:lnTo>
                <a:lnTo>
                  <a:pt x="4988839" y="0"/>
                </a:lnTo>
                <a:lnTo>
                  <a:pt x="4988839" y="5143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" name="object 12"/>
          <p:cNvSpPr txBox="1"/>
          <p:nvPr/>
        </p:nvSpPr>
        <p:spPr>
          <a:xfrm>
            <a:off x="3586405" y="253878"/>
            <a:ext cx="1506249" cy="260479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>
              <a:spcBef>
                <a:spcPts val="68"/>
              </a:spcBef>
            </a:pPr>
            <a:r>
              <a:rPr sz="818" b="1" dirty="0">
                <a:solidFill>
                  <a:srgbClr val="FFFFFF"/>
                </a:solidFill>
                <a:latin typeface="Calibri"/>
                <a:cs typeface="Calibri"/>
              </a:rPr>
              <a:t>2020-2021</a:t>
            </a:r>
            <a:endParaRPr sz="818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r>
              <a:rPr sz="818" b="1" spc="-10" dirty="0">
                <a:solidFill>
                  <a:srgbClr val="FFFFFF"/>
                </a:solidFill>
                <a:latin typeface="Calibri"/>
                <a:cs typeface="Calibri"/>
              </a:rPr>
              <a:t>Application </a:t>
            </a:r>
            <a:r>
              <a:rPr sz="818" b="1" spc="-20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818" b="1" spc="-10" dirty="0">
                <a:solidFill>
                  <a:srgbClr val="FFFFFF"/>
                </a:solidFill>
                <a:latin typeface="Calibri"/>
                <a:cs typeface="Calibri"/>
              </a:rPr>
              <a:t>Financial</a:t>
            </a:r>
            <a:r>
              <a:rPr sz="818" b="1" spc="109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18" b="1" spc="-10" dirty="0">
                <a:solidFill>
                  <a:srgbClr val="FFFFFF"/>
                </a:solidFill>
                <a:latin typeface="Calibri"/>
                <a:cs typeface="Calibri"/>
              </a:rPr>
              <a:t>Assistance</a:t>
            </a:r>
            <a:endParaRPr sz="818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873913" y="274287"/>
            <a:ext cx="958994" cy="225662"/>
          </a:xfrm>
          <a:prstGeom prst="rect">
            <a:avLst/>
          </a:prstGeom>
        </p:spPr>
        <p:txBody>
          <a:bodyPr vert="horz" wrap="square" lIns="0" tIns="13422" rIns="0" bIns="0" rtlCol="0">
            <a:spAutoFit/>
          </a:bodyPr>
          <a:lstStyle/>
          <a:p>
            <a:pPr>
              <a:spcBef>
                <a:spcPts val="106"/>
              </a:spcBef>
            </a:pPr>
            <a:r>
              <a:rPr sz="477" b="1" dirty="0">
                <a:solidFill>
                  <a:srgbClr val="FFFFFF"/>
                </a:solidFill>
                <a:latin typeface="Arial"/>
                <a:cs typeface="Arial"/>
              </a:rPr>
              <a:t>This </a:t>
            </a:r>
            <a:r>
              <a:rPr sz="477" b="1" spc="-3" dirty="0">
                <a:solidFill>
                  <a:srgbClr val="FFFFFF"/>
                </a:solidFill>
                <a:latin typeface="Arial"/>
                <a:cs typeface="Arial"/>
              </a:rPr>
              <a:t>form </a:t>
            </a:r>
            <a:r>
              <a:rPr sz="477" b="1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477" b="1" spc="-3" dirty="0">
                <a:solidFill>
                  <a:srgbClr val="FFFFFF"/>
                </a:solidFill>
                <a:latin typeface="Arial"/>
                <a:cs typeface="Arial"/>
              </a:rPr>
              <a:t>also available</a:t>
            </a:r>
            <a:r>
              <a:rPr sz="477" b="1" spc="-5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77" b="1" dirty="0">
                <a:solidFill>
                  <a:srgbClr val="FFFFFF"/>
                </a:solidFill>
                <a:latin typeface="Arial"/>
                <a:cs typeface="Arial"/>
              </a:rPr>
              <a:t>online</a:t>
            </a:r>
            <a:endParaRPr sz="477">
              <a:latin typeface="Arial"/>
              <a:cs typeface="Arial"/>
            </a:endParaRPr>
          </a:p>
          <a:p>
            <a:pPr marL="88753">
              <a:spcBef>
                <a:spcPts val="68"/>
              </a:spcBef>
            </a:pPr>
            <a:r>
              <a:rPr sz="818" b="1" spc="3" dirty="0">
                <a:solidFill>
                  <a:srgbClr val="FFFFFF"/>
                </a:solidFill>
                <a:latin typeface="Calibri"/>
                <a:cs typeface="Calibri"/>
                <a:hlinkClick r:id="rId8"/>
              </a:rPr>
              <a:t>ww</a:t>
            </a:r>
            <a:r>
              <a:rPr sz="818" b="1" spc="-48" dirty="0">
                <a:solidFill>
                  <a:srgbClr val="FFFFFF"/>
                </a:solidFill>
                <a:latin typeface="Calibri"/>
                <a:cs typeface="Calibri"/>
                <a:hlinkClick r:id="rId8"/>
              </a:rPr>
              <a:t>w</a:t>
            </a:r>
            <a:r>
              <a:rPr sz="818" b="1" spc="-7" dirty="0">
                <a:solidFill>
                  <a:srgbClr val="FFFFFF"/>
                </a:solidFill>
                <a:latin typeface="Calibri"/>
                <a:cs typeface="Calibri"/>
                <a:hlinkClick r:id="rId8"/>
              </a:rPr>
              <a:t>.afe.gou</a:t>
            </a:r>
            <a:r>
              <a:rPr sz="818" b="1" spc="-75" dirty="0">
                <a:solidFill>
                  <a:srgbClr val="FFFFFF"/>
                </a:solidFill>
                <a:latin typeface="Calibri"/>
                <a:cs typeface="Calibri"/>
                <a:hlinkClick r:id="rId8"/>
              </a:rPr>
              <a:t>v</a:t>
            </a:r>
            <a:r>
              <a:rPr sz="818" b="1" spc="-10" dirty="0">
                <a:solidFill>
                  <a:srgbClr val="FFFFFF"/>
                </a:solidFill>
                <a:latin typeface="Calibri"/>
                <a:cs typeface="Calibri"/>
                <a:hlinkClick r:id="rId8"/>
              </a:rPr>
              <a:t>.qc.ca</a:t>
            </a:r>
            <a:endParaRPr sz="818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280970" y="564499"/>
            <a:ext cx="559377" cy="13461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b="1" dirty="0">
                <a:latin typeface="Calibri"/>
                <a:cs typeface="Calibri"/>
              </a:rPr>
              <a:t>1001 </a:t>
            </a:r>
            <a:r>
              <a:rPr sz="818" b="1" spc="-10" dirty="0">
                <a:latin typeface="Calibri"/>
                <a:cs typeface="Calibri"/>
              </a:rPr>
              <a:t>(9 </a:t>
            </a:r>
            <a:r>
              <a:rPr sz="818" b="1" spc="-17" dirty="0">
                <a:latin typeface="Calibri"/>
                <a:cs typeface="Calibri"/>
              </a:rPr>
              <a:t>of</a:t>
            </a:r>
            <a:r>
              <a:rPr sz="818" b="1" spc="20" dirty="0">
                <a:latin typeface="Calibri"/>
                <a:cs typeface="Calibri"/>
              </a:rPr>
              <a:t> </a:t>
            </a:r>
            <a:r>
              <a:rPr sz="818" b="1" spc="-10" dirty="0">
                <a:latin typeface="Calibri"/>
                <a:cs typeface="Calibri"/>
              </a:rPr>
              <a:t>9)</a:t>
            </a:r>
            <a:endParaRPr sz="818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237708" y="939511"/>
            <a:ext cx="4675909" cy="887557"/>
          </a:xfrm>
          <a:custGeom>
            <a:avLst/>
            <a:gdLst/>
            <a:ahLst/>
            <a:cxnLst/>
            <a:rect l="l" t="t" r="r" b="b"/>
            <a:pathLst>
              <a:path w="6858000" h="1301750">
                <a:moveTo>
                  <a:pt x="0" y="1301750"/>
                </a:moveTo>
                <a:lnTo>
                  <a:pt x="6858000" y="1301750"/>
                </a:lnTo>
                <a:lnTo>
                  <a:pt x="6858000" y="0"/>
                </a:lnTo>
                <a:lnTo>
                  <a:pt x="0" y="0"/>
                </a:lnTo>
                <a:lnTo>
                  <a:pt x="0" y="1301750"/>
                </a:lnTo>
                <a:close/>
              </a:path>
            </a:pathLst>
          </a:custGeom>
          <a:ln w="12700">
            <a:solidFill>
              <a:srgbClr val="414042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" name="object 16"/>
          <p:cNvSpPr/>
          <p:nvPr/>
        </p:nvSpPr>
        <p:spPr>
          <a:xfrm>
            <a:off x="2233379" y="935753"/>
            <a:ext cx="4675909" cy="171450"/>
          </a:xfrm>
          <a:custGeom>
            <a:avLst/>
            <a:gdLst/>
            <a:ahLst/>
            <a:cxnLst/>
            <a:rect l="l" t="t" r="r" b="b"/>
            <a:pathLst>
              <a:path w="6858000" h="251459">
                <a:moveTo>
                  <a:pt x="0" y="251459"/>
                </a:moveTo>
                <a:lnTo>
                  <a:pt x="6858000" y="251459"/>
                </a:lnTo>
                <a:lnTo>
                  <a:pt x="6858000" y="0"/>
                </a:lnTo>
                <a:lnTo>
                  <a:pt x="0" y="0"/>
                </a:lnTo>
                <a:lnTo>
                  <a:pt x="0" y="251459"/>
                </a:lnTo>
                <a:close/>
              </a:path>
            </a:pathLst>
          </a:custGeom>
          <a:solidFill>
            <a:srgbClr val="414042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" name="object 17"/>
          <p:cNvSpPr txBox="1"/>
          <p:nvPr/>
        </p:nvSpPr>
        <p:spPr>
          <a:xfrm>
            <a:off x="2237708" y="935182"/>
            <a:ext cx="4675909" cy="148164"/>
          </a:xfrm>
          <a:prstGeom prst="rect">
            <a:avLst/>
          </a:prstGeom>
          <a:solidFill>
            <a:srgbClr val="414042"/>
          </a:solidFill>
        </p:spPr>
        <p:txBody>
          <a:bodyPr vert="horz" wrap="square" lIns="0" tIns="22080" rIns="0" bIns="0" rtlCol="0">
            <a:spAutoFit/>
          </a:bodyPr>
          <a:lstStyle/>
          <a:p>
            <a:pPr marL="22079">
              <a:spcBef>
                <a:spcPts val="173"/>
              </a:spcBef>
            </a:pPr>
            <a:r>
              <a:rPr sz="818" b="1" spc="-27" dirty="0">
                <a:solidFill>
                  <a:srgbClr val="FFFFFF"/>
                </a:solidFill>
                <a:latin typeface="Calibri"/>
                <a:cs typeface="Calibri"/>
              </a:rPr>
              <a:t>Form</a:t>
            </a:r>
            <a:r>
              <a:rPr sz="818" b="1" spc="17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18" b="1" spc="-10" dirty="0">
                <a:solidFill>
                  <a:srgbClr val="FFFFFF"/>
                </a:solidFill>
                <a:latin typeface="Calibri"/>
                <a:cs typeface="Calibri"/>
              </a:rPr>
              <a:t>submission</a:t>
            </a:r>
            <a:endParaRPr sz="818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237708" y="1118098"/>
            <a:ext cx="4675909" cy="621324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90928" indent="-77930">
              <a:spcBef>
                <a:spcPts val="375"/>
              </a:spcBef>
              <a:buAutoNum type="arabicPeriod"/>
              <a:tabLst>
                <a:tab pos="191361" algn="l"/>
              </a:tabLst>
            </a:pPr>
            <a:r>
              <a:rPr sz="545" dirty="0">
                <a:latin typeface="Arial"/>
                <a:cs typeface="Arial"/>
              </a:rPr>
              <a:t>Ensure that </a:t>
            </a:r>
            <a:r>
              <a:rPr sz="545" spc="-3" dirty="0">
                <a:latin typeface="Arial"/>
                <a:cs typeface="Arial"/>
              </a:rPr>
              <a:t>all required </a:t>
            </a:r>
            <a:r>
              <a:rPr sz="545" dirty="0">
                <a:latin typeface="Arial"/>
                <a:cs typeface="Arial"/>
              </a:rPr>
              <a:t>fields </a:t>
            </a:r>
            <a:r>
              <a:rPr sz="545" spc="-3" dirty="0">
                <a:latin typeface="Arial"/>
                <a:cs typeface="Arial"/>
              </a:rPr>
              <a:t>are </a:t>
            </a:r>
            <a:r>
              <a:rPr sz="545" dirty="0">
                <a:latin typeface="Arial"/>
                <a:cs typeface="Arial"/>
              </a:rPr>
              <a:t>filled </a:t>
            </a:r>
            <a:r>
              <a:rPr sz="545" spc="-3" dirty="0">
                <a:latin typeface="Arial"/>
                <a:cs typeface="Arial"/>
              </a:rPr>
              <a:t>in.</a:t>
            </a:r>
            <a:endParaRPr sz="545">
              <a:latin typeface="Arial"/>
              <a:cs typeface="Arial"/>
            </a:endParaRPr>
          </a:p>
          <a:p>
            <a:pPr marL="190928" indent="-77930">
              <a:spcBef>
                <a:spcPts val="307"/>
              </a:spcBef>
              <a:buAutoNum type="arabicPeriod"/>
              <a:tabLst>
                <a:tab pos="191361" algn="l"/>
              </a:tabLst>
            </a:pPr>
            <a:r>
              <a:rPr sz="545" dirty="0">
                <a:latin typeface="Arial"/>
                <a:cs typeface="Arial"/>
              </a:rPr>
              <a:t>Save the form then </a:t>
            </a:r>
            <a:r>
              <a:rPr sz="545" spc="-3" dirty="0">
                <a:latin typeface="Arial"/>
                <a:cs typeface="Arial"/>
              </a:rPr>
              <a:t>print all</a:t>
            </a:r>
            <a:r>
              <a:rPr sz="545" spc="-7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pages.</a:t>
            </a:r>
            <a:endParaRPr sz="545">
              <a:latin typeface="Arial"/>
              <a:cs typeface="Arial"/>
            </a:endParaRPr>
          </a:p>
          <a:p>
            <a:pPr marL="190928" indent="-77930">
              <a:spcBef>
                <a:spcPts val="307"/>
              </a:spcBef>
              <a:buAutoNum type="arabicPeriod"/>
              <a:tabLst>
                <a:tab pos="191361" algn="l"/>
              </a:tabLst>
            </a:pPr>
            <a:r>
              <a:rPr sz="545" dirty="0">
                <a:latin typeface="Arial"/>
                <a:cs typeface="Arial"/>
              </a:rPr>
              <a:t>Sign this </a:t>
            </a:r>
            <a:r>
              <a:rPr sz="545" spc="-3" dirty="0">
                <a:latin typeface="Arial"/>
                <a:cs typeface="Arial"/>
              </a:rPr>
              <a:t>page</a:t>
            </a:r>
            <a:r>
              <a:rPr sz="545" spc="-7" dirty="0">
                <a:latin typeface="Arial"/>
                <a:cs typeface="Arial"/>
              </a:rPr>
              <a:t> manually.</a:t>
            </a:r>
            <a:endParaRPr sz="545">
              <a:latin typeface="Arial"/>
              <a:cs typeface="Arial"/>
            </a:endParaRPr>
          </a:p>
          <a:p>
            <a:pPr marL="190928" indent="-77930">
              <a:spcBef>
                <a:spcPts val="307"/>
              </a:spcBef>
              <a:buAutoNum type="arabicPeriod"/>
              <a:tabLst>
                <a:tab pos="191361" algn="l"/>
              </a:tabLst>
            </a:pPr>
            <a:r>
              <a:rPr sz="545" dirty="0">
                <a:latin typeface="Arial"/>
                <a:cs typeface="Arial"/>
              </a:rPr>
              <a:t>Place </a:t>
            </a:r>
            <a:r>
              <a:rPr sz="545" spc="-3" dirty="0">
                <a:latin typeface="Arial"/>
                <a:cs typeface="Arial"/>
              </a:rPr>
              <a:t>all required documents in </a:t>
            </a:r>
            <a:r>
              <a:rPr sz="545" dirty="0">
                <a:latin typeface="Arial"/>
                <a:cs typeface="Arial"/>
              </a:rPr>
              <a:t>a single</a:t>
            </a:r>
            <a:r>
              <a:rPr sz="545" spc="-3" dirty="0">
                <a:latin typeface="Arial"/>
                <a:cs typeface="Arial"/>
              </a:rPr>
              <a:t> envelope.</a:t>
            </a:r>
            <a:endParaRPr sz="545">
              <a:latin typeface="Arial"/>
              <a:cs typeface="Arial"/>
            </a:endParaRPr>
          </a:p>
          <a:p>
            <a:pPr marL="190928" indent="-77930">
              <a:spcBef>
                <a:spcPts val="307"/>
              </a:spcBef>
              <a:buAutoNum type="arabicPeriod"/>
              <a:tabLst>
                <a:tab pos="191361" algn="l"/>
              </a:tabLst>
            </a:pPr>
            <a:r>
              <a:rPr sz="545" spc="-3" dirty="0">
                <a:latin typeface="Arial"/>
                <a:cs typeface="Arial"/>
              </a:rPr>
              <a:t>Mail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envelope </a:t>
            </a:r>
            <a:r>
              <a:rPr sz="545" dirty="0">
                <a:latin typeface="Arial"/>
                <a:cs typeface="Arial"/>
              </a:rPr>
              <a:t>to the </a:t>
            </a:r>
            <a:r>
              <a:rPr sz="545" spc="-3" dirty="0">
                <a:latin typeface="Arial"/>
                <a:cs typeface="Arial"/>
              </a:rPr>
              <a:t>address </a:t>
            </a:r>
            <a:r>
              <a:rPr sz="545" dirty="0">
                <a:latin typeface="Arial"/>
                <a:cs typeface="Arial"/>
              </a:rPr>
              <a:t>shown </a:t>
            </a:r>
            <a:r>
              <a:rPr sz="545" spc="-10" dirty="0">
                <a:latin typeface="Arial"/>
                <a:cs typeface="Arial"/>
              </a:rPr>
              <a:t>below.</a:t>
            </a:r>
            <a:endParaRPr sz="545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237708" y="4998200"/>
            <a:ext cx="4675909" cy="1257299"/>
          </a:xfrm>
          <a:custGeom>
            <a:avLst/>
            <a:gdLst/>
            <a:ahLst/>
            <a:cxnLst/>
            <a:rect l="l" t="t" r="r" b="b"/>
            <a:pathLst>
              <a:path w="6858000" h="1844040">
                <a:moveTo>
                  <a:pt x="0" y="1843531"/>
                </a:moveTo>
                <a:lnTo>
                  <a:pt x="6858000" y="1843531"/>
                </a:lnTo>
                <a:lnTo>
                  <a:pt x="6858000" y="0"/>
                </a:lnTo>
                <a:lnTo>
                  <a:pt x="0" y="0"/>
                </a:lnTo>
                <a:lnTo>
                  <a:pt x="0" y="1843531"/>
                </a:lnTo>
                <a:close/>
              </a:path>
            </a:pathLst>
          </a:custGeom>
          <a:ln w="12699">
            <a:solidFill>
              <a:srgbClr val="414042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" name="object 20"/>
          <p:cNvSpPr/>
          <p:nvPr/>
        </p:nvSpPr>
        <p:spPr>
          <a:xfrm>
            <a:off x="2233379" y="4998537"/>
            <a:ext cx="4675909" cy="171450"/>
          </a:xfrm>
          <a:custGeom>
            <a:avLst/>
            <a:gdLst/>
            <a:ahLst/>
            <a:cxnLst/>
            <a:rect l="l" t="t" r="r" b="b"/>
            <a:pathLst>
              <a:path w="6858000" h="251459">
                <a:moveTo>
                  <a:pt x="0" y="251459"/>
                </a:moveTo>
                <a:lnTo>
                  <a:pt x="6858000" y="251459"/>
                </a:lnTo>
                <a:lnTo>
                  <a:pt x="6858000" y="0"/>
                </a:lnTo>
                <a:lnTo>
                  <a:pt x="0" y="0"/>
                </a:lnTo>
                <a:lnTo>
                  <a:pt x="0" y="251459"/>
                </a:lnTo>
                <a:close/>
              </a:path>
            </a:pathLst>
          </a:custGeom>
          <a:solidFill>
            <a:srgbClr val="414042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" name="object 21"/>
          <p:cNvSpPr txBox="1"/>
          <p:nvPr/>
        </p:nvSpPr>
        <p:spPr>
          <a:xfrm>
            <a:off x="2237708" y="4993870"/>
            <a:ext cx="4675909" cy="152536"/>
          </a:xfrm>
          <a:prstGeom prst="rect">
            <a:avLst/>
          </a:prstGeom>
          <a:solidFill>
            <a:srgbClr val="414042"/>
          </a:solidFill>
        </p:spPr>
        <p:txBody>
          <a:bodyPr vert="horz" wrap="square" lIns="0" tIns="26410" rIns="0" bIns="0" rtlCol="0">
            <a:spAutoFit/>
          </a:bodyPr>
          <a:lstStyle/>
          <a:p>
            <a:pPr marL="22079">
              <a:spcBef>
                <a:spcPts val="208"/>
              </a:spcBef>
            </a:pPr>
            <a:r>
              <a:rPr sz="818" b="1" spc="-14" dirty="0">
                <a:solidFill>
                  <a:srgbClr val="FFFFFF"/>
                </a:solidFill>
                <a:latin typeface="Calibri"/>
                <a:cs typeface="Calibri"/>
              </a:rPr>
              <a:t>Section </a:t>
            </a:r>
            <a:r>
              <a:rPr sz="818" b="1" dirty="0">
                <a:solidFill>
                  <a:srgbClr val="FFFFFF"/>
                </a:solidFill>
                <a:latin typeface="Calibri"/>
                <a:cs typeface="Calibri"/>
              </a:rPr>
              <a:t>8 – </a:t>
            </a:r>
            <a:r>
              <a:rPr sz="818" b="1" spc="-7" dirty="0">
                <a:solidFill>
                  <a:srgbClr val="FFFFFF"/>
                </a:solidFill>
                <a:latin typeface="Calibri"/>
                <a:cs typeface="Calibri"/>
              </a:rPr>
              <a:t>Signature </a:t>
            </a:r>
            <a:r>
              <a:rPr sz="477" b="1" spc="-3" dirty="0">
                <a:solidFill>
                  <a:srgbClr val="FFFFFF"/>
                </a:solidFill>
                <a:latin typeface="Arial"/>
                <a:cs typeface="Arial"/>
              </a:rPr>
              <a:t>(See </a:t>
            </a:r>
            <a:r>
              <a:rPr sz="477" b="1" dirty="0">
                <a:solidFill>
                  <a:srgbClr val="FFFFFF"/>
                </a:solidFill>
                <a:latin typeface="Arial"/>
                <a:cs typeface="Arial"/>
              </a:rPr>
              <a:t>Guide, page</a:t>
            </a:r>
            <a:r>
              <a:rPr sz="477" b="1" spc="10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77" b="1" spc="-3" dirty="0">
                <a:solidFill>
                  <a:srgbClr val="FFFFFF"/>
                </a:solidFill>
                <a:latin typeface="Arial"/>
                <a:cs typeface="Arial"/>
              </a:rPr>
              <a:t>14.)</a:t>
            </a:r>
            <a:endParaRPr sz="477" dirty="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367153" y="5229772"/>
            <a:ext cx="2376488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>
              <a:spcBef>
                <a:spcPts val="68"/>
              </a:spcBef>
            </a:pPr>
            <a:r>
              <a:rPr sz="545" dirty="0">
                <a:latin typeface="Arial"/>
                <a:cs typeface="Arial"/>
              </a:rPr>
              <a:t>I </a:t>
            </a:r>
            <a:r>
              <a:rPr sz="545" spc="-3" dirty="0">
                <a:latin typeface="Arial"/>
                <a:cs typeface="Arial"/>
              </a:rPr>
              <a:t>hereby </a:t>
            </a:r>
            <a:r>
              <a:rPr sz="545" dirty="0">
                <a:latin typeface="Arial"/>
                <a:cs typeface="Arial"/>
              </a:rPr>
              <a:t>certify that the </a:t>
            </a:r>
            <a:r>
              <a:rPr sz="545" spc="-3" dirty="0">
                <a:latin typeface="Arial"/>
                <a:cs typeface="Arial"/>
              </a:rPr>
              <a:t>information </a:t>
            </a:r>
            <a:r>
              <a:rPr sz="545" dirty="0">
                <a:latin typeface="Arial"/>
                <a:cs typeface="Arial"/>
              </a:rPr>
              <a:t>I </a:t>
            </a:r>
            <a:r>
              <a:rPr sz="545" spc="-3" dirty="0">
                <a:latin typeface="Arial"/>
                <a:cs typeface="Arial"/>
              </a:rPr>
              <a:t>have provided is accurate and</a:t>
            </a:r>
            <a:r>
              <a:rPr sz="545" spc="-44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complete.</a:t>
            </a:r>
            <a:endParaRPr sz="545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961160" y="5260712"/>
            <a:ext cx="136814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Date</a:t>
            </a:r>
            <a:endParaRPr sz="477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172672" y="5414202"/>
            <a:ext cx="44594" cy="58882"/>
          </a:xfrm>
          <a:custGeom>
            <a:avLst/>
            <a:gdLst/>
            <a:ahLst/>
            <a:cxnLst/>
            <a:rect l="l" t="t" r="r" b="b"/>
            <a:pathLst>
              <a:path w="65405" h="86359">
                <a:moveTo>
                  <a:pt x="0" y="0"/>
                </a:moveTo>
                <a:lnTo>
                  <a:pt x="65328" y="85826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" name="object 25"/>
          <p:cNvSpPr/>
          <p:nvPr/>
        </p:nvSpPr>
        <p:spPr>
          <a:xfrm>
            <a:off x="3172676" y="5414202"/>
            <a:ext cx="44594" cy="58882"/>
          </a:xfrm>
          <a:custGeom>
            <a:avLst/>
            <a:gdLst/>
            <a:ahLst/>
            <a:cxnLst/>
            <a:rect l="l" t="t" r="r" b="b"/>
            <a:pathLst>
              <a:path w="65405" h="86359">
                <a:moveTo>
                  <a:pt x="65328" y="0"/>
                </a:moveTo>
                <a:lnTo>
                  <a:pt x="0" y="85826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" name="object 26"/>
          <p:cNvSpPr txBox="1"/>
          <p:nvPr/>
        </p:nvSpPr>
        <p:spPr>
          <a:xfrm>
            <a:off x="2366485" y="5351866"/>
            <a:ext cx="4355090" cy="837986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433">
              <a:spcBef>
                <a:spcPts val="375"/>
              </a:spcBef>
              <a:tabLst>
                <a:tab pos="802676" algn="l"/>
                <a:tab pos="3573512" algn="l"/>
              </a:tabLst>
            </a:pPr>
            <a:r>
              <a:rPr sz="545" b="1" dirty="0">
                <a:latin typeface="Arial"/>
                <a:cs typeface="Arial"/>
              </a:rPr>
              <a:t>Signature of</a:t>
            </a:r>
            <a:r>
              <a:rPr sz="545" b="1" spc="-65" dirty="0">
                <a:latin typeface="Arial"/>
                <a:cs typeface="Arial"/>
              </a:rPr>
              <a:t> </a:t>
            </a:r>
            <a:r>
              <a:rPr sz="545" b="1" spc="-3" dirty="0">
                <a:latin typeface="Arial"/>
                <a:cs typeface="Arial"/>
              </a:rPr>
              <a:t>student	</a:t>
            </a:r>
            <a:r>
              <a:rPr sz="545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545" dirty="0">
              <a:latin typeface="Times New Roman"/>
              <a:cs typeface="Times New Roman"/>
            </a:endParaRPr>
          </a:p>
          <a:p>
            <a:pPr marL="857660">
              <a:spcBef>
                <a:spcPts val="307"/>
              </a:spcBef>
            </a:pPr>
            <a:r>
              <a:rPr sz="545" dirty="0">
                <a:latin typeface="Arial"/>
                <a:cs typeface="Arial"/>
              </a:rPr>
              <a:t>Electronic signatures </a:t>
            </a:r>
            <a:r>
              <a:rPr sz="545" spc="-3" dirty="0">
                <a:latin typeface="Arial"/>
                <a:cs typeface="Arial"/>
              </a:rPr>
              <a:t>are not</a:t>
            </a:r>
            <a:r>
              <a:rPr sz="545" spc="-7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accepted.</a:t>
            </a:r>
            <a:endParaRPr sz="545" dirty="0">
              <a:latin typeface="Arial"/>
              <a:cs typeface="Arial"/>
            </a:endParaRPr>
          </a:p>
          <a:p>
            <a:pPr>
              <a:spcBef>
                <a:spcPts val="27"/>
              </a:spcBef>
            </a:pPr>
            <a:endParaRPr sz="818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sz="545" b="1" dirty="0">
                <a:latin typeface="Arial"/>
                <a:cs typeface="Arial"/>
              </a:rPr>
              <a:t>Important! </a:t>
            </a:r>
            <a:r>
              <a:rPr sz="545" spc="-3" dirty="0">
                <a:latin typeface="Arial"/>
                <a:cs typeface="Arial"/>
              </a:rPr>
              <a:t>Under </a:t>
            </a:r>
            <a:r>
              <a:rPr sz="545" dirty="0">
                <a:latin typeface="Arial"/>
                <a:cs typeface="Arial"/>
              </a:rPr>
              <a:t>the Act </a:t>
            </a:r>
            <a:r>
              <a:rPr sz="545" spc="-3" dirty="0">
                <a:latin typeface="Arial"/>
                <a:cs typeface="Arial"/>
              </a:rPr>
              <a:t>Respecting </a:t>
            </a:r>
            <a:r>
              <a:rPr sz="545" dirty="0">
                <a:latin typeface="Arial"/>
                <a:cs typeface="Arial"/>
              </a:rPr>
              <a:t>Financial Assistance for Education Expenses, you </a:t>
            </a:r>
            <a:r>
              <a:rPr sz="545" spc="-3" dirty="0">
                <a:latin typeface="Arial"/>
                <a:cs typeface="Arial"/>
              </a:rPr>
              <a:t>are required </a:t>
            </a:r>
            <a:r>
              <a:rPr sz="545" dirty="0">
                <a:latin typeface="Arial"/>
                <a:cs typeface="Arial"/>
              </a:rPr>
              <a:t>to </a:t>
            </a:r>
            <a:r>
              <a:rPr sz="545" spc="-3" dirty="0">
                <a:latin typeface="Arial"/>
                <a:cs typeface="Arial"/>
              </a:rPr>
              <a:t>notify us of any </a:t>
            </a:r>
            <a:r>
              <a:rPr sz="545" dirty="0">
                <a:latin typeface="Arial"/>
                <a:cs typeface="Arial"/>
              </a:rPr>
              <a:t>changes </a:t>
            </a:r>
            <a:r>
              <a:rPr sz="545" spc="-3" dirty="0">
                <a:latin typeface="Arial"/>
                <a:cs typeface="Arial"/>
              </a:rPr>
              <a:t>during</a:t>
            </a:r>
            <a:r>
              <a:rPr sz="545" spc="-92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the</a:t>
            </a:r>
          </a:p>
          <a:p>
            <a:pPr>
              <a:lnSpc>
                <a:spcPct val="100000"/>
              </a:lnSpc>
            </a:pPr>
            <a:r>
              <a:rPr sz="545" dirty="0">
                <a:latin typeface="Arial"/>
                <a:cs typeface="Arial"/>
              </a:rPr>
              <a:t>year that could </a:t>
            </a:r>
            <a:r>
              <a:rPr sz="545" spc="-3" dirty="0">
                <a:latin typeface="Arial"/>
                <a:cs typeface="Arial"/>
              </a:rPr>
              <a:t>impact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amount of </a:t>
            </a:r>
            <a:r>
              <a:rPr sz="545" dirty="0">
                <a:latin typeface="Arial"/>
                <a:cs typeface="Arial"/>
              </a:rPr>
              <a:t>financial </a:t>
            </a:r>
            <a:r>
              <a:rPr sz="545" spc="-3" dirty="0">
                <a:latin typeface="Arial"/>
                <a:cs typeface="Arial"/>
              </a:rPr>
              <a:t>assistance awarded </a:t>
            </a:r>
            <a:r>
              <a:rPr sz="545" dirty="0">
                <a:latin typeface="Arial"/>
                <a:cs typeface="Arial"/>
              </a:rPr>
              <a:t>to</a:t>
            </a:r>
            <a:r>
              <a:rPr sz="545" spc="-7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you.</a:t>
            </a:r>
          </a:p>
          <a:p>
            <a:pPr marR="3464">
              <a:spcBef>
                <a:spcPts val="307"/>
              </a:spcBef>
            </a:pPr>
            <a:r>
              <a:rPr sz="545" spc="-3" dirty="0">
                <a:latin typeface="Arial"/>
                <a:cs typeface="Arial"/>
              </a:rPr>
              <a:t>Missing receipts or information or inaccurate information in </a:t>
            </a:r>
            <a:r>
              <a:rPr sz="545" dirty="0">
                <a:latin typeface="Arial"/>
                <a:cs typeface="Arial"/>
              </a:rPr>
              <a:t>your file could </a:t>
            </a:r>
            <a:r>
              <a:rPr sz="545" spc="-3" dirty="0">
                <a:latin typeface="Arial"/>
                <a:cs typeface="Arial"/>
              </a:rPr>
              <a:t>lead </a:t>
            </a:r>
            <a:r>
              <a:rPr sz="545" dirty="0">
                <a:latin typeface="Arial"/>
                <a:cs typeface="Arial"/>
              </a:rPr>
              <a:t>to </a:t>
            </a:r>
            <a:r>
              <a:rPr sz="545" spc="-3" dirty="0">
                <a:latin typeface="Arial"/>
                <a:cs typeface="Arial"/>
              </a:rPr>
              <a:t>problems </a:t>
            </a:r>
            <a:r>
              <a:rPr sz="545" dirty="0">
                <a:latin typeface="Arial"/>
                <a:cs typeface="Arial"/>
              </a:rPr>
              <a:t>such </a:t>
            </a:r>
            <a:r>
              <a:rPr sz="545" spc="-3" dirty="0">
                <a:latin typeface="Arial"/>
                <a:cs typeface="Arial"/>
              </a:rPr>
              <a:t>as </a:t>
            </a:r>
            <a:r>
              <a:rPr sz="545" dirty="0">
                <a:latin typeface="Arial"/>
                <a:cs typeface="Arial"/>
              </a:rPr>
              <a:t>the suspension </a:t>
            </a:r>
            <a:r>
              <a:rPr sz="545" spc="-3" dirty="0">
                <a:latin typeface="Arial"/>
                <a:cs typeface="Arial"/>
              </a:rPr>
              <a:t>of expected payments, </a:t>
            </a:r>
            <a:r>
              <a:rPr sz="545" dirty="0">
                <a:latin typeface="Arial"/>
                <a:cs typeface="Arial"/>
              </a:rPr>
              <a:t>the  </a:t>
            </a:r>
            <a:r>
              <a:rPr sz="545" spc="-3" dirty="0">
                <a:latin typeface="Arial"/>
                <a:cs typeface="Arial"/>
              </a:rPr>
              <a:t>obligation </a:t>
            </a:r>
            <a:r>
              <a:rPr sz="545" dirty="0">
                <a:latin typeface="Arial"/>
                <a:cs typeface="Arial"/>
              </a:rPr>
              <a:t>to </a:t>
            </a:r>
            <a:r>
              <a:rPr sz="545" spc="-3" dirty="0">
                <a:latin typeface="Arial"/>
                <a:cs typeface="Arial"/>
              </a:rPr>
              <a:t>immediately repay assistance overpayments, disqualification </a:t>
            </a:r>
            <a:r>
              <a:rPr sz="545" dirty="0">
                <a:latin typeface="Arial"/>
                <a:cs typeface="Arial"/>
              </a:rPr>
              <a:t>from the </a:t>
            </a:r>
            <a:r>
              <a:rPr sz="545" spc="-3" dirty="0">
                <a:latin typeface="Arial"/>
                <a:cs typeface="Arial"/>
              </a:rPr>
              <a:t>Loans and </a:t>
            </a:r>
            <a:r>
              <a:rPr sz="545" dirty="0">
                <a:latin typeface="Arial"/>
                <a:cs typeface="Arial"/>
              </a:rPr>
              <a:t>Bursaries Program </a:t>
            </a:r>
            <a:r>
              <a:rPr sz="545" spc="-3" dirty="0">
                <a:latin typeface="Arial"/>
                <a:cs typeface="Arial"/>
              </a:rPr>
              <a:t>and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Loans </a:t>
            </a:r>
            <a:r>
              <a:rPr sz="545" dirty="0">
                <a:latin typeface="Arial"/>
                <a:cs typeface="Arial"/>
              </a:rPr>
              <a:t>Program for  </a:t>
            </a:r>
            <a:r>
              <a:rPr sz="545" spc="-3" dirty="0">
                <a:latin typeface="Arial"/>
                <a:cs typeface="Arial"/>
              </a:rPr>
              <a:t>Part-Time </a:t>
            </a:r>
            <a:r>
              <a:rPr sz="545" dirty="0">
                <a:latin typeface="Arial"/>
                <a:cs typeface="Arial"/>
              </a:rPr>
              <a:t>Studies for two</a:t>
            </a:r>
            <a:r>
              <a:rPr sz="545" spc="-3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years.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2225842" y="6608412"/>
            <a:ext cx="1512743" cy="155579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Ministère de l’Éducation et de l’Enseignement</a:t>
            </a:r>
            <a:r>
              <a:rPr sz="477" spc="-41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supérieur</a:t>
            </a:r>
            <a:endParaRPr sz="477">
              <a:latin typeface="Arial"/>
              <a:cs typeface="Arial"/>
            </a:endParaRPr>
          </a:p>
          <a:p>
            <a:pPr marL="8659"/>
            <a:r>
              <a:rPr sz="477" dirty="0">
                <a:latin typeface="Arial"/>
                <a:cs typeface="Arial"/>
              </a:rPr>
              <a:t>Aide financière </a:t>
            </a:r>
            <a:r>
              <a:rPr sz="477" spc="-3" dirty="0">
                <a:latin typeface="Arial"/>
                <a:cs typeface="Arial"/>
              </a:rPr>
              <a:t>aux</a:t>
            </a:r>
            <a:r>
              <a:rPr sz="477" spc="-10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études</a:t>
            </a:r>
            <a:endParaRPr sz="477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332565" y="6608412"/>
            <a:ext cx="798801" cy="155579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marR="3464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1035, rue De La Chevrotière,  </a:t>
            </a:r>
            <a:r>
              <a:rPr sz="477" dirty="0">
                <a:latin typeface="Arial"/>
                <a:cs typeface="Arial"/>
              </a:rPr>
              <a:t>Québec </a:t>
            </a:r>
            <a:r>
              <a:rPr sz="477" spc="-3" dirty="0">
                <a:latin typeface="Arial"/>
                <a:cs typeface="Arial"/>
              </a:rPr>
              <a:t>(Québec) </a:t>
            </a:r>
            <a:r>
              <a:rPr sz="477" dirty="0">
                <a:latin typeface="Arial"/>
                <a:cs typeface="Arial"/>
              </a:rPr>
              <a:t>G1R</a:t>
            </a:r>
            <a:r>
              <a:rPr sz="477" spc="-44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5A5</a:t>
            </a:r>
            <a:endParaRPr sz="477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554176" y="6651265"/>
            <a:ext cx="368011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22-1299-20A</a:t>
            </a:r>
            <a:endParaRPr sz="477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5963758" y="5386469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1" name="object 31"/>
          <p:cNvSpPr/>
          <p:nvPr/>
        </p:nvSpPr>
        <p:spPr>
          <a:xfrm>
            <a:off x="6065069" y="54290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2" name="object 32"/>
          <p:cNvSpPr/>
          <p:nvPr/>
        </p:nvSpPr>
        <p:spPr>
          <a:xfrm>
            <a:off x="5963758" y="5483326"/>
            <a:ext cx="807893" cy="0"/>
          </a:xfrm>
          <a:custGeom>
            <a:avLst/>
            <a:gdLst/>
            <a:ahLst/>
            <a:cxnLst/>
            <a:rect l="l" t="t" r="r" b="b"/>
            <a:pathLst>
              <a:path w="1184909">
                <a:moveTo>
                  <a:pt x="0" y="0"/>
                </a:moveTo>
                <a:lnTo>
                  <a:pt x="118491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3" name="object 33"/>
          <p:cNvSpPr/>
          <p:nvPr/>
        </p:nvSpPr>
        <p:spPr>
          <a:xfrm>
            <a:off x="6166381" y="54290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4" name="object 34"/>
          <p:cNvSpPr/>
          <p:nvPr/>
        </p:nvSpPr>
        <p:spPr>
          <a:xfrm>
            <a:off x="6267692" y="54290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5" name="object 35"/>
          <p:cNvSpPr/>
          <p:nvPr/>
        </p:nvSpPr>
        <p:spPr>
          <a:xfrm>
            <a:off x="6369003" y="5386469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6" name="object 36"/>
          <p:cNvSpPr/>
          <p:nvPr/>
        </p:nvSpPr>
        <p:spPr>
          <a:xfrm>
            <a:off x="6470315" y="54290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7" name="object 37"/>
          <p:cNvSpPr/>
          <p:nvPr/>
        </p:nvSpPr>
        <p:spPr>
          <a:xfrm>
            <a:off x="6571626" y="5386469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8" name="object 38"/>
          <p:cNvSpPr/>
          <p:nvPr/>
        </p:nvSpPr>
        <p:spPr>
          <a:xfrm>
            <a:off x="6672938" y="54290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9" name="object 39"/>
          <p:cNvSpPr/>
          <p:nvPr/>
        </p:nvSpPr>
        <p:spPr>
          <a:xfrm>
            <a:off x="6774249" y="5386469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0" name="object 40"/>
          <p:cNvSpPr/>
          <p:nvPr/>
        </p:nvSpPr>
        <p:spPr>
          <a:xfrm>
            <a:off x="6454993" y="5355418"/>
            <a:ext cx="29874" cy="31173"/>
          </a:xfrm>
          <a:custGeom>
            <a:avLst/>
            <a:gdLst/>
            <a:ahLst/>
            <a:cxnLst/>
            <a:rect l="l" t="t" r="r" b="b"/>
            <a:pathLst>
              <a:path w="43815" h="45720">
                <a:moveTo>
                  <a:pt x="8839" y="0"/>
                </a:moveTo>
                <a:lnTo>
                  <a:pt x="0" y="0"/>
                </a:lnTo>
                <a:lnTo>
                  <a:pt x="0" y="45542"/>
                </a:lnTo>
                <a:lnTo>
                  <a:pt x="5892" y="45542"/>
                </a:lnTo>
                <a:lnTo>
                  <a:pt x="5859" y="16192"/>
                </a:lnTo>
                <a:lnTo>
                  <a:pt x="5756" y="11887"/>
                </a:lnTo>
                <a:lnTo>
                  <a:pt x="5702" y="7124"/>
                </a:lnTo>
                <a:lnTo>
                  <a:pt x="11261" y="7124"/>
                </a:lnTo>
                <a:lnTo>
                  <a:pt x="8839" y="0"/>
                </a:lnTo>
                <a:close/>
              </a:path>
              <a:path w="43815" h="45720">
                <a:moveTo>
                  <a:pt x="11261" y="7124"/>
                </a:moveTo>
                <a:lnTo>
                  <a:pt x="5702" y="7124"/>
                </a:lnTo>
                <a:lnTo>
                  <a:pt x="18834" y="45542"/>
                </a:lnTo>
                <a:lnTo>
                  <a:pt x="24942" y="45542"/>
                </a:lnTo>
                <a:lnTo>
                  <a:pt x="27324" y="38506"/>
                </a:lnTo>
                <a:lnTo>
                  <a:pt x="21932" y="38506"/>
                </a:lnTo>
                <a:lnTo>
                  <a:pt x="11261" y="7124"/>
                </a:lnTo>
                <a:close/>
              </a:path>
              <a:path w="43815" h="45720">
                <a:moveTo>
                  <a:pt x="43713" y="7124"/>
                </a:moveTo>
                <a:lnTo>
                  <a:pt x="37947" y="7124"/>
                </a:lnTo>
                <a:lnTo>
                  <a:pt x="37833" y="45542"/>
                </a:lnTo>
                <a:lnTo>
                  <a:pt x="43713" y="45542"/>
                </a:lnTo>
                <a:lnTo>
                  <a:pt x="43713" y="7124"/>
                </a:lnTo>
                <a:close/>
              </a:path>
              <a:path w="43815" h="45720">
                <a:moveTo>
                  <a:pt x="43713" y="0"/>
                </a:moveTo>
                <a:lnTo>
                  <a:pt x="34937" y="0"/>
                </a:lnTo>
                <a:lnTo>
                  <a:pt x="21932" y="38506"/>
                </a:lnTo>
                <a:lnTo>
                  <a:pt x="27324" y="38506"/>
                </a:lnTo>
                <a:lnTo>
                  <a:pt x="37947" y="7124"/>
                </a:lnTo>
                <a:lnTo>
                  <a:pt x="43713" y="7124"/>
                </a:lnTo>
                <a:lnTo>
                  <a:pt x="43713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1" name="object 41"/>
          <p:cNvSpPr/>
          <p:nvPr/>
        </p:nvSpPr>
        <p:spPr>
          <a:xfrm>
            <a:off x="6151832" y="5355415"/>
            <a:ext cx="27709" cy="31173"/>
          </a:xfrm>
          <a:custGeom>
            <a:avLst/>
            <a:gdLst/>
            <a:ahLst/>
            <a:cxnLst/>
            <a:rect l="l" t="t" r="r" b="b"/>
            <a:pathLst>
              <a:path w="40639" h="45720">
                <a:moveTo>
                  <a:pt x="7200" y="0"/>
                </a:moveTo>
                <a:lnTo>
                  <a:pt x="0" y="0"/>
                </a:lnTo>
                <a:lnTo>
                  <a:pt x="17221" y="27190"/>
                </a:lnTo>
                <a:lnTo>
                  <a:pt x="17221" y="45542"/>
                </a:lnTo>
                <a:lnTo>
                  <a:pt x="23393" y="45542"/>
                </a:lnTo>
                <a:lnTo>
                  <a:pt x="23393" y="27190"/>
                </a:lnTo>
                <a:lnTo>
                  <a:pt x="26752" y="21894"/>
                </a:lnTo>
                <a:lnTo>
                  <a:pt x="20294" y="21894"/>
                </a:lnTo>
                <a:lnTo>
                  <a:pt x="7200" y="0"/>
                </a:lnTo>
                <a:close/>
              </a:path>
              <a:path w="40639" h="45720">
                <a:moveTo>
                  <a:pt x="40639" y="0"/>
                </a:moveTo>
                <a:lnTo>
                  <a:pt x="33388" y="0"/>
                </a:lnTo>
                <a:lnTo>
                  <a:pt x="20294" y="21894"/>
                </a:lnTo>
                <a:lnTo>
                  <a:pt x="26752" y="21894"/>
                </a:lnTo>
                <a:lnTo>
                  <a:pt x="40639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2" name="object 42"/>
          <p:cNvSpPr/>
          <p:nvPr/>
        </p:nvSpPr>
        <p:spPr>
          <a:xfrm>
            <a:off x="6664193" y="5355418"/>
            <a:ext cx="25544" cy="31173"/>
          </a:xfrm>
          <a:custGeom>
            <a:avLst/>
            <a:gdLst/>
            <a:ahLst/>
            <a:cxnLst/>
            <a:rect l="l" t="t" r="r" b="b"/>
            <a:pathLst>
              <a:path w="37465" h="45720">
                <a:moveTo>
                  <a:pt x="24383" y="0"/>
                </a:moveTo>
                <a:lnTo>
                  <a:pt x="0" y="0"/>
                </a:lnTo>
                <a:lnTo>
                  <a:pt x="0" y="45542"/>
                </a:lnTo>
                <a:lnTo>
                  <a:pt x="25857" y="45542"/>
                </a:lnTo>
                <a:lnTo>
                  <a:pt x="31292" y="42087"/>
                </a:lnTo>
                <a:lnTo>
                  <a:pt x="32125" y="40271"/>
                </a:lnTo>
                <a:lnTo>
                  <a:pt x="6235" y="40271"/>
                </a:lnTo>
                <a:lnTo>
                  <a:pt x="6235" y="5295"/>
                </a:lnTo>
                <a:lnTo>
                  <a:pt x="31527" y="5295"/>
                </a:lnTo>
                <a:lnTo>
                  <a:pt x="29184" y="2222"/>
                </a:lnTo>
                <a:lnTo>
                  <a:pt x="24383" y="0"/>
                </a:lnTo>
                <a:close/>
              </a:path>
              <a:path w="37465" h="45720">
                <a:moveTo>
                  <a:pt x="31527" y="5295"/>
                </a:moveTo>
                <a:lnTo>
                  <a:pt x="21805" y="5295"/>
                </a:lnTo>
                <a:lnTo>
                  <a:pt x="25336" y="6857"/>
                </a:lnTo>
                <a:lnTo>
                  <a:pt x="29730" y="13106"/>
                </a:lnTo>
                <a:lnTo>
                  <a:pt x="30822" y="17487"/>
                </a:lnTo>
                <a:lnTo>
                  <a:pt x="30822" y="24587"/>
                </a:lnTo>
                <a:lnTo>
                  <a:pt x="19037" y="40271"/>
                </a:lnTo>
                <a:lnTo>
                  <a:pt x="32125" y="40271"/>
                </a:lnTo>
                <a:lnTo>
                  <a:pt x="36245" y="31280"/>
                </a:lnTo>
                <a:lnTo>
                  <a:pt x="37147" y="26911"/>
                </a:lnTo>
                <a:lnTo>
                  <a:pt x="37147" y="15811"/>
                </a:lnTo>
                <a:lnTo>
                  <a:pt x="35623" y="10667"/>
                </a:lnTo>
                <a:lnTo>
                  <a:pt x="31527" y="5295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3" name="object 43"/>
          <p:cNvSpPr/>
          <p:nvPr/>
        </p:nvSpPr>
        <p:spPr>
          <a:xfrm>
            <a:off x="2233379" y="1987262"/>
            <a:ext cx="4684568" cy="284451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4" name="object 44"/>
          <p:cNvSpPr txBox="1"/>
          <p:nvPr/>
        </p:nvSpPr>
        <p:spPr>
          <a:xfrm>
            <a:off x="3512724" y="549381"/>
            <a:ext cx="306532" cy="22457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11257" marR="3464" indent="-3031">
              <a:lnSpc>
                <a:spcPct val="147200"/>
              </a:lnSpc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MEHDI  MOSALLA</a:t>
            </a:r>
            <a:endParaRPr sz="477">
              <a:latin typeface="Arial"/>
              <a:cs typeface="Arial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114047" y="5240586"/>
            <a:ext cx="1142212" cy="314690"/>
          </a:xfrm>
          <a:prstGeom prst="rect">
            <a:avLst/>
          </a:prstGeom>
          <a:noFill/>
        </p:spPr>
        <p:txBody>
          <a:bodyPr wrap="none" lIns="62345" tIns="31173" rIns="62345" bIns="31173">
            <a:spAutoFit/>
          </a:bodyPr>
          <a:lstStyle/>
          <a:p>
            <a:pPr algn="ctr"/>
            <a:r>
              <a:rPr lang="fa-IR" sz="1636" dirty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امضا و تاریخ</a:t>
            </a:r>
            <a:endParaRPr lang="en-US" sz="1636" dirty="0">
              <a:ln w="0"/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7187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15103" y="368459"/>
            <a:ext cx="243980" cy="1219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" name="object 3"/>
          <p:cNvSpPr/>
          <p:nvPr/>
        </p:nvSpPr>
        <p:spPr>
          <a:xfrm>
            <a:off x="2668847" y="311728"/>
            <a:ext cx="112135" cy="178810"/>
          </a:xfrm>
          <a:custGeom>
            <a:avLst/>
            <a:gdLst/>
            <a:ahLst/>
            <a:cxnLst/>
            <a:rect l="l" t="t" r="r" b="b"/>
            <a:pathLst>
              <a:path w="164465" h="262255">
                <a:moveTo>
                  <a:pt x="43395" y="0"/>
                </a:moveTo>
                <a:lnTo>
                  <a:pt x="42392" y="0"/>
                </a:lnTo>
                <a:lnTo>
                  <a:pt x="36764" y="2935"/>
                </a:lnTo>
                <a:lnTo>
                  <a:pt x="28676" y="4576"/>
                </a:lnTo>
                <a:lnTo>
                  <a:pt x="20007" y="5291"/>
                </a:lnTo>
                <a:lnTo>
                  <a:pt x="12636" y="5448"/>
                </a:lnTo>
                <a:lnTo>
                  <a:pt x="0" y="5448"/>
                </a:lnTo>
                <a:lnTo>
                  <a:pt x="0" y="6540"/>
                </a:lnTo>
                <a:lnTo>
                  <a:pt x="8118" y="15821"/>
                </a:lnTo>
                <a:lnTo>
                  <a:pt x="11752" y="28544"/>
                </a:lnTo>
                <a:lnTo>
                  <a:pt x="12649" y="42718"/>
                </a:lnTo>
                <a:lnTo>
                  <a:pt x="12547" y="231572"/>
                </a:lnTo>
                <a:lnTo>
                  <a:pt x="12423" y="234967"/>
                </a:lnTo>
                <a:lnTo>
                  <a:pt x="11666" y="242155"/>
                </a:lnTo>
                <a:lnTo>
                  <a:pt x="8686" y="249185"/>
                </a:lnTo>
                <a:lnTo>
                  <a:pt x="2362" y="254253"/>
                </a:lnTo>
                <a:lnTo>
                  <a:pt x="2362" y="255358"/>
                </a:lnTo>
                <a:lnTo>
                  <a:pt x="15783" y="257482"/>
                </a:lnTo>
                <a:lnTo>
                  <a:pt x="30810" y="259640"/>
                </a:lnTo>
                <a:lnTo>
                  <a:pt x="47017" y="261315"/>
                </a:lnTo>
                <a:lnTo>
                  <a:pt x="63982" y="261988"/>
                </a:lnTo>
                <a:lnTo>
                  <a:pt x="105572" y="255290"/>
                </a:lnTo>
                <a:lnTo>
                  <a:pt x="137163" y="236250"/>
                </a:lnTo>
                <a:lnTo>
                  <a:pt x="71412" y="236194"/>
                </a:lnTo>
                <a:lnTo>
                  <a:pt x="64336" y="235870"/>
                </a:lnTo>
                <a:lnTo>
                  <a:pt x="57284" y="234967"/>
                </a:lnTo>
                <a:lnTo>
                  <a:pt x="50293" y="233585"/>
                </a:lnTo>
                <a:lnTo>
                  <a:pt x="43395" y="231825"/>
                </a:lnTo>
                <a:lnTo>
                  <a:pt x="43395" y="0"/>
                </a:lnTo>
                <a:close/>
              </a:path>
              <a:path w="164465" h="262255">
                <a:moveTo>
                  <a:pt x="145563" y="111137"/>
                </a:moveTo>
                <a:lnTo>
                  <a:pt x="79184" y="111137"/>
                </a:lnTo>
                <a:lnTo>
                  <a:pt x="101481" y="115976"/>
                </a:lnTo>
                <a:lnTo>
                  <a:pt x="117289" y="129282"/>
                </a:lnTo>
                <a:lnTo>
                  <a:pt x="126702" y="149242"/>
                </a:lnTo>
                <a:lnTo>
                  <a:pt x="129819" y="174040"/>
                </a:lnTo>
                <a:lnTo>
                  <a:pt x="125915" y="199022"/>
                </a:lnTo>
                <a:lnTo>
                  <a:pt x="114541" y="218690"/>
                </a:lnTo>
                <a:lnTo>
                  <a:pt x="96204" y="231572"/>
                </a:lnTo>
                <a:lnTo>
                  <a:pt x="71412" y="236194"/>
                </a:lnTo>
                <a:lnTo>
                  <a:pt x="137200" y="236194"/>
                </a:lnTo>
                <a:lnTo>
                  <a:pt x="157233" y="206443"/>
                </a:lnTo>
                <a:lnTo>
                  <a:pt x="164261" y="167449"/>
                </a:lnTo>
                <a:lnTo>
                  <a:pt x="158544" y="133263"/>
                </a:lnTo>
                <a:lnTo>
                  <a:pt x="145563" y="111137"/>
                </a:lnTo>
                <a:close/>
              </a:path>
              <a:path w="164465" h="262255">
                <a:moveTo>
                  <a:pt x="93027" y="83934"/>
                </a:moveTo>
                <a:lnTo>
                  <a:pt x="84924" y="83934"/>
                </a:lnTo>
                <a:lnTo>
                  <a:pt x="76822" y="85051"/>
                </a:lnTo>
                <a:lnTo>
                  <a:pt x="69062" y="87985"/>
                </a:lnTo>
                <a:lnTo>
                  <a:pt x="50838" y="119189"/>
                </a:lnTo>
                <a:lnTo>
                  <a:pt x="57596" y="115772"/>
                </a:lnTo>
                <a:lnTo>
                  <a:pt x="64382" y="113244"/>
                </a:lnTo>
                <a:lnTo>
                  <a:pt x="71483" y="111676"/>
                </a:lnTo>
                <a:lnTo>
                  <a:pt x="79184" y="111137"/>
                </a:lnTo>
                <a:lnTo>
                  <a:pt x="145563" y="111137"/>
                </a:lnTo>
                <a:lnTo>
                  <a:pt x="143079" y="106903"/>
                </a:lnTo>
                <a:lnTo>
                  <a:pt x="120397" y="89938"/>
                </a:lnTo>
                <a:lnTo>
                  <a:pt x="93027" y="8393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" name="object 4"/>
          <p:cNvSpPr/>
          <p:nvPr/>
        </p:nvSpPr>
        <p:spPr>
          <a:xfrm>
            <a:off x="2796026" y="368955"/>
            <a:ext cx="228690" cy="1214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" name="object 5"/>
          <p:cNvSpPr/>
          <p:nvPr/>
        </p:nvSpPr>
        <p:spPr>
          <a:xfrm>
            <a:off x="2591483" y="323188"/>
            <a:ext cx="38966" cy="41996"/>
          </a:xfrm>
          <a:custGeom>
            <a:avLst/>
            <a:gdLst/>
            <a:ahLst/>
            <a:cxnLst/>
            <a:rect l="l" t="t" r="r" b="b"/>
            <a:pathLst>
              <a:path w="57150" h="61595">
                <a:moveTo>
                  <a:pt x="56756" y="0"/>
                </a:moveTo>
                <a:lnTo>
                  <a:pt x="40435" y="8969"/>
                </a:lnTo>
                <a:lnTo>
                  <a:pt x="25211" y="20332"/>
                </a:lnTo>
                <a:lnTo>
                  <a:pt x="11570" y="33229"/>
                </a:lnTo>
                <a:lnTo>
                  <a:pt x="0" y="46799"/>
                </a:lnTo>
                <a:lnTo>
                  <a:pt x="0" y="61137"/>
                </a:lnTo>
                <a:lnTo>
                  <a:pt x="22814" y="48075"/>
                </a:lnTo>
                <a:lnTo>
                  <a:pt x="40774" y="40992"/>
                </a:lnTo>
                <a:lnTo>
                  <a:pt x="56756" y="36791"/>
                </a:lnTo>
                <a:lnTo>
                  <a:pt x="567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" name="object 6"/>
          <p:cNvSpPr/>
          <p:nvPr/>
        </p:nvSpPr>
        <p:spPr>
          <a:xfrm>
            <a:off x="2234046" y="315391"/>
            <a:ext cx="209117" cy="210416"/>
          </a:xfrm>
          <a:custGeom>
            <a:avLst/>
            <a:gdLst/>
            <a:ahLst/>
            <a:cxnLst/>
            <a:rect l="l" t="t" r="r" b="b"/>
            <a:pathLst>
              <a:path w="306705" h="308609">
                <a:moveTo>
                  <a:pt x="205936" y="254190"/>
                </a:moveTo>
                <a:lnTo>
                  <a:pt x="148158" y="254190"/>
                </a:lnTo>
                <a:lnTo>
                  <a:pt x="179818" y="280327"/>
                </a:lnTo>
                <a:lnTo>
                  <a:pt x="209654" y="297902"/>
                </a:lnTo>
                <a:lnTo>
                  <a:pt x="237619" y="307102"/>
                </a:lnTo>
                <a:lnTo>
                  <a:pt x="263664" y="308114"/>
                </a:lnTo>
                <a:lnTo>
                  <a:pt x="275600" y="305819"/>
                </a:lnTo>
                <a:lnTo>
                  <a:pt x="287161" y="301659"/>
                </a:lnTo>
                <a:lnTo>
                  <a:pt x="297638" y="295409"/>
                </a:lnTo>
                <a:lnTo>
                  <a:pt x="304472" y="288668"/>
                </a:lnTo>
                <a:lnTo>
                  <a:pt x="273391" y="288668"/>
                </a:lnTo>
                <a:lnTo>
                  <a:pt x="245395" y="281562"/>
                </a:lnTo>
                <a:lnTo>
                  <a:pt x="217247" y="264993"/>
                </a:lnTo>
                <a:lnTo>
                  <a:pt x="205936" y="254190"/>
                </a:lnTo>
                <a:close/>
              </a:path>
              <a:path w="306705" h="308609">
                <a:moveTo>
                  <a:pt x="306324" y="286842"/>
                </a:moveTo>
                <a:lnTo>
                  <a:pt x="301586" y="287642"/>
                </a:lnTo>
                <a:lnTo>
                  <a:pt x="273391" y="288668"/>
                </a:lnTo>
                <a:lnTo>
                  <a:pt x="304472" y="288668"/>
                </a:lnTo>
                <a:lnTo>
                  <a:pt x="306324" y="286842"/>
                </a:lnTo>
                <a:close/>
              </a:path>
              <a:path w="306705" h="308609">
                <a:moveTo>
                  <a:pt x="126072" y="0"/>
                </a:moveTo>
                <a:lnTo>
                  <a:pt x="78327" y="9147"/>
                </a:lnTo>
                <a:lnTo>
                  <a:pt x="38234" y="34886"/>
                </a:lnTo>
                <a:lnTo>
                  <a:pt x="10545" y="74666"/>
                </a:lnTo>
                <a:lnTo>
                  <a:pt x="12" y="125933"/>
                </a:lnTo>
                <a:lnTo>
                  <a:pt x="0" y="130949"/>
                </a:lnTo>
                <a:lnTo>
                  <a:pt x="9478" y="181508"/>
                </a:lnTo>
                <a:lnTo>
                  <a:pt x="35302" y="221724"/>
                </a:lnTo>
                <a:lnTo>
                  <a:pt x="73552" y="248284"/>
                </a:lnTo>
                <a:lnTo>
                  <a:pt x="120307" y="257873"/>
                </a:lnTo>
                <a:lnTo>
                  <a:pt x="127387" y="257606"/>
                </a:lnTo>
                <a:lnTo>
                  <a:pt x="134366" y="256855"/>
                </a:lnTo>
                <a:lnTo>
                  <a:pt x="141277" y="255692"/>
                </a:lnTo>
                <a:lnTo>
                  <a:pt x="148158" y="254190"/>
                </a:lnTo>
                <a:lnTo>
                  <a:pt x="205936" y="254190"/>
                </a:lnTo>
                <a:lnTo>
                  <a:pt x="188595" y="237629"/>
                </a:lnTo>
                <a:lnTo>
                  <a:pt x="196967" y="231381"/>
                </a:lnTo>
                <a:lnTo>
                  <a:pt x="125717" y="231381"/>
                </a:lnTo>
                <a:lnTo>
                  <a:pt x="90488" y="221570"/>
                </a:lnTo>
                <a:lnTo>
                  <a:pt x="62996" y="196297"/>
                </a:lnTo>
                <a:lnTo>
                  <a:pt x="45123" y="161804"/>
                </a:lnTo>
                <a:lnTo>
                  <a:pt x="38747" y="124333"/>
                </a:lnTo>
                <a:lnTo>
                  <a:pt x="38747" y="118808"/>
                </a:lnTo>
                <a:lnTo>
                  <a:pt x="44780" y="84279"/>
                </a:lnTo>
                <a:lnTo>
                  <a:pt x="61458" y="54775"/>
                </a:lnTo>
                <a:lnTo>
                  <a:pt x="88103" y="34205"/>
                </a:lnTo>
                <a:lnTo>
                  <a:pt x="124040" y="26479"/>
                </a:lnTo>
                <a:lnTo>
                  <a:pt x="200831" y="26479"/>
                </a:lnTo>
                <a:lnTo>
                  <a:pt x="173268" y="8824"/>
                </a:lnTo>
                <a:lnTo>
                  <a:pt x="126072" y="0"/>
                </a:lnTo>
                <a:close/>
              </a:path>
              <a:path w="306705" h="308609">
                <a:moveTo>
                  <a:pt x="200831" y="26479"/>
                </a:moveTo>
                <a:lnTo>
                  <a:pt x="124040" y="26479"/>
                </a:lnTo>
                <a:lnTo>
                  <a:pt x="161349" y="35642"/>
                </a:lnTo>
                <a:lnTo>
                  <a:pt x="188250" y="59607"/>
                </a:lnTo>
                <a:lnTo>
                  <a:pt x="204624" y="93087"/>
                </a:lnTo>
                <a:lnTo>
                  <a:pt x="210323" y="130619"/>
                </a:lnTo>
                <a:lnTo>
                  <a:pt x="210350" y="136093"/>
                </a:lnTo>
                <a:lnTo>
                  <a:pt x="204296" y="173800"/>
                </a:lnTo>
                <a:lnTo>
                  <a:pt x="187155" y="204020"/>
                </a:lnTo>
                <a:lnTo>
                  <a:pt x="160452" y="224098"/>
                </a:lnTo>
                <a:lnTo>
                  <a:pt x="125717" y="231381"/>
                </a:lnTo>
                <a:lnTo>
                  <a:pt x="196967" y="231381"/>
                </a:lnTo>
                <a:lnTo>
                  <a:pt x="213816" y="218806"/>
                </a:lnTo>
                <a:lnTo>
                  <a:pt x="232862" y="192428"/>
                </a:lnTo>
                <a:lnTo>
                  <a:pt x="244900" y="161429"/>
                </a:lnTo>
                <a:lnTo>
                  <a:pt x="249097" y="128739"/>
                </a:lnTo>
                <a:lnTo>
                  <a:pt x="249085" y="123342"/>
                </a:lnTo>
                <a:lnTo>
                  <a:pt x="238937" y="72726"/>
                </a:lnTo>
                <a:lnTo>
                  <a:pt x="212277" y="33810"/>
                </a:lnTo>
                <a:lnTo>
                  <a:pt x="200831" y="264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" name="object 7"/>
          <p:cNvSpPr/>
          <p:nvPr/>
        </p:nvSpPr>
        <p:spPr>
          <a:xfrm>
            <a:off x="3066132" y="315468"/>
            <a:ext cx="113001" cy="692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" name="object 8"/>
          <p:cNvSpPr/>
          <p:nvPr/>
        </p:nvSpPr>
        <p:spPr>
          <a:xfrm>
            <a:off x="3212064" y="315468"/>
            <a:ext cx="113027" cy="6925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" name="object 9"/>
          <p:cNvSpPr/>
          <p:nvPr/>
        </p:nvSpPr>
        <p:spPr>
          <a:xfrm>
            <a:off x="3066132" y="417715"/>
            <a:ext cx="113001" cy="6924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" name="object 10"/>
          <p:cNvSpPr/>
          <p:nvPr/>
        </p:nvSpPr>
        <p:spPr>
          <a:xfrm>
            <a:off x="3212064" y="417715"/>
            <a:ext cx="113027" cy="6924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" name="object 11"/>
          <p:cNvSpPr/>
          <p:nvPr/>
        </p:nvSpPr>
        <p:spPr>
          <a:xfrm>
            <a:off x="2234046" y="1262495"/>
            <a:ext cx="4675909" cy="171450"/>
          </a:xfrm>
          <a:custGeom>
            <a:avLst/>
            <a:gdLst/>
            <a:ahLst/>
            <a:cxnLst/>
            <a:rect l="l" t="t" r="r" b="b"/>
            <a:pathLst>
              <a:path w="6858000" h="251460">
                <a:moveTo>
                  <a:pt x="0" y="251459"/>
                </a:moveTo>
                <a:lnTo>
                  <a:pt x="6858000" y="251459"/>
                </a:lnTo>
                <a:lnTo>
                  <a:pt x="6858000" y="0"/>
                </a:lnTo>
                <a:lnTo>
                  <a:pt x="0" y="0"/>
                </a:lnTo>
                <a:lnTo>
                  <a:pt x="0" y="251459"/>
                </a:lnTo>
                <a:close/>
              </a:path>
            </a:pathLst>
          </a:custGeom>
          <a:solidFill>
            <a:srgbClr val="414042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" name="object 12"/>
          <p:cNvSpPr txBox="1"/>
          <p:nvPr/>
        </p:nvSpPr>
        <p:spPr>
          <a:xfrm>
            <a:off x="3508473" y="213541"/>
            <a:ext cx="3401724" cy="301137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48924" rIns="0" bIns="0" rtlCol="0">
            <a:spAutoFit/>
          </a:bodyPr>
          <a:lstStyle/>
          <a:p>
            <a:pPr marL="77930" marR="2047820">
              <a:spcBef>
                <a:spcPts val="385"/>
              </a:spcBef>
            </a:pPr>
            <a:r>
              <a:rPr sz="818" b="1" dirty="0">
                <a:solidFill>
                  <a:srgbClr val="FFFFFF"/>
                </a:solidFill>
                <a:latin typeface="Calibri"/>
                <a:cs typeface="Calibri"/>
              </a:rPr>
              <a:t>2020-2021 </a:t>
            </a:r>
            <a:r>
              <a:rPr sz="818" b="1" spc="-10" dirty="0">
                <a:solidFill>
                  <a:srgbClr val="FFFFFF"/>
                </a:solidFill>
                <a:latin typeface="Calibri"/>
                <a:cs typeface="Calibri"/>
              </a:rPr>
              <a:t>Schedule </a:t>
            </a:r>
            <a:r>
              <a:rPr sz="818" b="1" spc="-20" dirty="0">
                <a:solidFill>
                  <a:srgbClr val="FFFFFF"/>
                </a:solidFill>
                <a:latin typeface="Calibri"/>
                <a:cs typeface="Calibri"/>
              </a:rPr>
              <a:t>A  </a:t>
            </a:r>
            <a:r>
              <a:rPr sz="818" b="1" spc="-14" dirty="0">
                <a:solidFill>
                  <a:srgbClr val="FFFFFF"/>
                </a:solidFill>
                <a:latin typeface="Calibri"/>
                <a:cs typeface="Calibri"/>
              </a:rPr>
              <a:t>Student’s Dependent</a:t>
            </a:r>
            <a:r>
              <a:rPr sz="818" b="1" spc="27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18" b="1" spc="-10" dirty="0">
                <a:solidFill>
                  <a:srgbClr val="FFFFFF"/>
                </a:solidFill>
                <a:latin typeface="Calibri"/>
                <a:cs typeface="Calibri"/>
              </a:rPr>
              <a:t>Children</a:t>
            </a:r>
            <a:endParaRPr sz="818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238375" y="1266825"/>
            <a:ext cx="4675909" cy="5232256"/>
          </a:xfrm>
          <a:custGeom>
            <a:avLst/>
            <a:gdLst/>
            <a:ahLst/>
            <a:cxnLst/>
            <a:rect l="l" t="t" r="r" b="b"/>
            <a:pathLst>
              <a:path w="6858000" h="7673975">
                <a:moveTo>
                  <a:pt x="0" y="7673467"/>
                </a:moveTo>
                <a:lnTo>
                  <a:pt x="6858000" y="7673467"/>
                </a:lnTo>
                <a:lnTo>
                  <a:pt x="6858000" y="0"/>
                </a:lnTo>
                <a:lnTo>
                  <a:pt x="0" y="0"/>
                </a:lnTo>
                <a:lnTo>
                  <a:pt x="0" y="7673467"/>
                </a:lnTo>
                <a:close/>
              </a:path>
            </a:pathLst>
          </a:custGeom>
          <a:ln w="12700">
            <a:solidFill>
              <a:srgbClr val="414042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" name="object 14"/>
          <p:cNvSpPr/>
          <p:nvPr/>
        </p:nvSpPr>
        <p:spPr>
          <a:xfrm>
            <a:off x="2369750" y="1968876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" name="object 15"/>
          <p:cNvSpPr/>
          <p:nvPr/>
        </p:nvSpPr>
        <p:spPr>
          <a:xfrm>
            <a:off x="2471062" y="20114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" name="object 16"/>
          <p:cNvSpPr/>
          <p:nvPr/>
        </p:nvSpPr>
        <p:spPr>
          <a:xfrm>
            <a:off x="2369751" y="2065733"/>
            <a:ext cx="2026227" cy="0"/>
          </a:xfrm>
          <a:custGeom>
            <a:avLst/>
            <a:gdLst/>
            <a:ahLst/>
            <a:cxnLst/>
            <a:rect l="l" t="t" r="r" b="b"/>
            <a:pathLst>
              <a:path w="2971800">
                <a:moveTo>
                  <a:pt x="0" y="0"/>
                </a:moveTo>
                <a:lnTo>
                  <a:pt x="297180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" name="object 17"/>
          <p:cNvSpPr/>
          <p:nvPr/>
        </p:nvSpPr>
        <p:spPr>
          <a:xfrm>
            <a:off x="2572373" y="20114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" name="object 18"/>
          <p:cNvSpPr/>
          <p:nvPr/>
        </p:nvSpPr>
        <p:spPr>
          <a:xfrm>
            <a:off x="2673685" y="20114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" name="object 19"/>
          <p:cNvSpPr/>
          <p:nvPr/>
        </p:nvSpPr>
        <p:spPr>
          <a:xfrm>
            <a:off x="2774996" y="20114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" name="object 20"/>
          <p:cNvSpPr/>
          <p:nvPr/>
        </p:nvSpPr>
        <p:spPr>
          <a:xfrm>
            <a:off x="2876307" y="20114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" name="object 21"/>
          <p:cNvSpPr/>
          <p:nvPr/>
        </p:nvSpPr>
        <p:spPr>
          <a:xfrm>
            <a:off x="2977619" y="20114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" name="object 22"/>
          <p:cNvSpPr/>
          <p:nvPr/>
        </p:nvSpPr>
        <p:spPr>
          <a:xfrm>
            <a:off x="3078930" y="20114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" name="object 23"/>
          <p:cNvSpPr/>
          <p:nvPr/>
        </p:nvSpPr>
        <p:spPr>
          <a:xfrm>
            <a:off x="3180241" y="20114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" name="object 24"/>
          <p:cNvSpPr/>
          <p:nvPr/>
        </p:nvSpPr>
        <p:spPr>
          <a:xfrm>
            <a:off x="3281553" y="20114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" name="object 25"/>
          <p:cNvSpPr/>
          <p:nvPr/>
        </p:nvSpPr>
        <p:spPr>
          <a:xfrm>
            <a:off x="3382864" y="20114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" name="object 26"/>
          <p:cNvSpPr/>
          <p:nvPr/>
        </p:nvSpPr>
        <p:spPr>
          <a:xfrm>
            <a:off x="3484175" y="20114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" name="object 27"/>
          <p:cNvSpPr/>
          <p:nvPr/>
        </p:nvSpPr>
        <p:spPr>
          <a:xfrm>
            <a:off x="3585487" y="20114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" name="object 28"/>
          <p:cNvSpPr/>
          <p:nvPr/>
        </p:nvSpPr>
        <p:spPr>
          <a:xfrm>
            <a:off x="3686798" y="20114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9" name="object 29"/>
          <p:cNvSpPr/>
          <p:nvPr/>
        </p:nvSpPr>
        <p:spPr>
          <a:xfrm>
            <a:off x="3788110" y="20114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0" name="object 30"/>
          <p:cNvSpPr/>
          <p:nvPr/>
        </p:nvSpPr>
        <p:spPr>
          <a:xfrm>
            <a:off x="3889421" y="20114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1" name="object 31"/>
          <p:cNvSpPr/>
          <p:nvPr/>
        </p:nvSpPr>
        <p:spPr>
          <a:xfrm>
            <a:off x="3990732" y="20114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2" name="object 32"/>
          <p:cNvSpPr/>
          <p:nvPr/>
        </p:nvSpPr>
        <p:spPr>
          <a:xfrm>
            <a:off x="4092044" y="20114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3" name="object 33"/>
          <p:cNvSpPr/>
          <p:nvPr/>
        </p:nvSpPr>
        <p:spPr>
          <a:xfrm>
            <a:off x="4193355" y="20114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4" name="object 34"/>
          <p:cNvSpPr/>
          <p:nvPr/>
        </p:nvSpPr>
        <p:spPr>
          <a:xfrm>
            <a:off x="4294666" y="20114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5" name="object 35"/>
          <p:cNvSpPr/>
          <p:nvPr/>
        </p:nvSpPr>
        <p:spPr>
          <a:xfrm>
            <a:off x="4395978" y="1968876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6" name="object 36"/>
          <p:cNvSpPr txBox="1"/>
          <p:nvPr/>
        </p:nvSpPr>
        <p:spPr>
          <a:xfrm>
            <a:off x="5547256" y="1573530"/>
            <a:ext cx="1166379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Permanent code </a:t>
            </a:r>
            <a:r>
              <a:rPr sz="477" spc="-3" dirty="0">
                <a:latin typeface="Arial"/>
                <a:cs typeface="Arial"/>
              </a:rPr>
              <a:t>assigned by </a:t>
            </a:r>
            <a:r>
              <a:rPr sz="477" dirty="0">
                <a:latin typeface="Arial"/>
                <a:cs typeface="Arial"/>
              </a:rPr>
              <a:t>the</a:t>
            </a:r>
            <a:r>
              <a:rPr sz="477" spc="-55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Ministère</a:t>
            </a:r>
            <a:endParaRPr sz="477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5558513" y="1711316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8" name="object 38"/>
          <p:cNvSpPr/>
          <p:nvPr/>
        </p:nvSpPr>
        <p:spPr>
          <a:xfrm>
            <a:off x="5659824" y="175392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9" name="object 39"/>
          <p:cNvSpPr/>
          <p:nvPr/>
        </p:nvSpPr>
        <p:spPr>
          <a:xfrm>
            <a:off x="5558512" y="1808171"/>
            <a:ext cx="1213139" cy="0"/>
          </a:xfrm>
          <a:custGeom>
            <a:avLst/>
            <a:gdLst/>
            <a:ahLst/>
            <a:cxnLst/>
            <a:rect l="l" t="t" r="r" b="b"/>
            <a:pathLst>
              <a:path w="1779270">
                <a:moveTo>
                  <a:pt x="0" y="0"/>
                </a:moveTo>
                <a:lnTo>
                  <a:pt x="177927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0" name="object 40"/>
          <p:cNvSpPr/>
          <p:nvPr/>
        </p:nvSpPr>
        <p:spPr>
          <a:xfrm>
            <a:off x="5761135" y="175392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1" name="object 41"/>
          <p:cNvSpPr/>
          <p:nvPr/>
        </p:nvSpPr>
        <p:spPr>
          <a:xfrm>
            <a:off x="5862447" y="175392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2" name="object 42"/>
          <p:cNvSpPr/>
          <p:nvPr/>
        </p:nvSpPr>
        <p:spPr>
          <a:xfrm>
            <a:off x="5963758" y="1711314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3" name="object 43"/>
          <p:cNvSpPr/>
          <p:nvPr/>
        </p:nvSpPr>
        <p:spPr>
          <a:xfrm>
            <a:off x="6065069" y="175392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4" name="object 44"/>
          <p:cNvSpPr/>
          <p:nvPr/>
        </p:nvSpPr>
        <p:spPr>
          <a:xfrm>
            <a:off x="6166381" y="175392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5" name="object 45"/>
          <p:cNvSpPr/>
          <p:nvPr/>
        </p:nvSpPr>
        <p:spPr>
          <a:xfrm>
            <a:off x="6267692" y="175392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6" name="object 46"/>
          <p:cNvSpPr/>
          <p:nvPr/>
        </p:nvSpPr>
        <p:spPr>
          <a:xfrm>
            <a:off x="6369003" y="175392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7" name="object 47"/>
          <p:cNvSpPr/>
          <p:nvPr/>
        </p:nvSpPr>
        <p:spPr>
          <a:xfrm>
            <a:off x="6470315" y="175392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8" name="object 48"/>
          <p:cNvSpPr/>
          <p:nvPr/>
        </p:nvSpPr>
        <p:spPr>
          <a:xfrm>
            <a:off x="6571626" y="175392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9" name="object 49"/>
          <p:cNvSpPr/>
          <p:nvPr/>
        </p:nvSpPr>
        <p:spPr>
          <a:xfrm>
            <a:off x="6672939" y="175392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0" name="object 50"/>
          <p:cNvSpPr/>
          <p:nvPr/>
        </p:nvSpPr>
        <p:spPr>
          <a:xfrm>
            <a:off x="6774249" y="1711314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1" name="object 51"/>
          <p:cNvSpPr/>
          <p:nvPr/>
        </p:nvSpPr>
        <p:spPr>
          <a:xfrm>
            <a:off x="2234046" y="2158313"/>
            <a:ext cx="4675909" cy="171450"/>
          </a:xfrm>
          <a:custGeom>
            <a:avLst/>
            <a:gdLst/>
            <a:ahLst/>
            <a:cxnLst/>
            <a:rect l="l" t="t" r="r" b="b"/>
            <a:pathLst>
              <a:path w="6858000" h="251460">
                <a:moveTo>
                  <a:pt x="0" y="251459"/>
                </a:moveTo>
                <a:lnTo>
                  <a:pt x="6858000" y="251459"/>
                </a:lnTo>
                <a:lnTo>
                  <a:pt x="6858000" y="0"/>
                </a:lnTo>
                <a:lnTo>
                  <a:pt x="0" y="0"/>
                </a:lnTo>
                <a:lnTo>
                  <a:pt x="0" y="251459"/>
                </a:lnTo>
                <a:close/>
              </a:path>
            </a:pathLst>
          </a:custGeom>
          <a:solidFill>
            <a:srgbClr val="414042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2" name="object 52"/>
          <p:cNvSpPr txBox="1"/>
          <p:nvPr/>
        </p:nvSpPr>
        <p:spPr>
          <a:xfrm>
            <a:off x="2251883" y="2171368"/>
            <a:ext cx="1781175" cy="13461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b="1" spc="-14" dirty="0">
                <a:solidFill>
                  <a:srgbClr val="FFFFFF"/>
                </a:solidFill>
                <a:latin typeface="Calibri"/>
                <a:cs typeface="Calibri"/>
              </a:rPr>
              <a:t>Section </a:t>
            </a:r>
            <a:r>
              <a:rPr sz="818" b="1" dirty="0">
                <a:solidFill>
                  <a:srgbClr val="FFFFFF"/>
                </a:solidFill>
                <a:latin typeface="Calibri"/>
                <a:cs typeface="Calibri"/>
              </a:rPr>
              <a:t>2 – </a:t>
            </a:r>
            <a:r>
              <a:rPr sz="818" b="1" spc="-14" dirty="0">
                <a:solidFill>
                  <a:srgbClr val="FFFFFF"/>
                </a:solidFill>
                <a:latin typeface="Calibri"/>
                <a:cs typeface="Calibri"/>
              </a:rPr>
              <a:t>Student’s Dependent</a:t>
            </a:r>
            <a:r>
              <a:rPr sz="818" b="1" spc="126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18" b="1" spc="-10" dirty="0">
                <a:solidFill>
                  <a:srgbClr val="FFFFFF"/>
                </a:solidFill>
                <a:latin typeface="Calibri"/>
                <a:cs typeface="Calibri"/>
              </a:rPr>
              <a:t>Children</a:t>
            </a:r>
            <a:endParaRPr sz="818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499814" y="686349"/>
            <a:ext cx="1940935" cy="340886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marR="44593">
              <a:spcBef>
                <a:spcPts val="68"/>
              </a:spcBef>
            </a:pPr>
            <a:r>
              <a:rPr sz="477" b="1" spc="-14" dirty="0">
                <a:latin typeface="Arial"/>
                <a:cs typeface="Arial"/>
              </a:rPr>
              <a:t>You </a:t>
            </a:r>
            <a:r>
              <a:rPr sz="477" b="1" spc="-3" dirty="0">
                <a:latin typeface="Arial"/>
                <a:cs typeface="Arial"/>
              </a:rPr>
              <a:t>must </a:t>
            </a:r>
            <a:r>
              <a:rPr sz="477" b="1" dirty="0">
                <a:latin typeface="Arial"/>
                <a:cs typeface="Arial"/>
              </a:rPr>
              <a:t>fill out </a:t>
            </a:r>
            <a:r>
              <a:rPr sz="477" b="1" spc="-3" dirty="0">
                <a:latin typeface="Arial"/>
                <a:cs typeface="Arial"/>
              </a:rPr>
              <a:t>this schedule </a:t>
            </a:r>
            <a:r>
              <a:rPr sz="477" b="1" dirty="0">
                <a:latin typeface="Arial"/>
                <a:cs typeface="Arial"/>
              </a:rPr>
              <a:t>if </a:t>
            </a:r>
            <a:r>
              <a:rPr sz="477" b="1" spc="-3" dirty="0">
                <a:latin typeface="Arial"/>
                <a:cs typeface="Arial"/>
              </a:rPr>
              <a:t>you </a:t>
            </a:r>
            <a:r>
              <a:rPr sz="477" b="1" dirty="0">
                <a:latin typeface="Arial"/>
                <a:cs typeface="Arial"/>
              </a:rPr>
              <a:t>have </a:t>
            </a:r>
            <a:r>
              <a:rPr sz="477" b="1" spc="-3" dirty="0">
                <a:latin typeface="Arial"/>
                <a:cs typeface="Arial"/>
              </a:rPr>
              <a:t>at </a:t>
            </a:r>
            <a:r>
              <a:rPr sz="477" b="1" dirty="0">
                <a:latin typeface="Arial"/>
                <a:cs typeface="Arial"/>
              </a:rPr>
              <a:t>least one dependent  </a:t>
            </a:r>
            <a:r>
              <a:rPr sz="477" b="1" spc="-3" dirty="0">
                <a:latin typeface="Arial"/>
                <a:cs typeface="Arial"/>
              </a:rPr>
              <a:t>child, either your </a:t>
            </a:r>
            <a:r>
              <a:rPr sz="477" b="1" dirty="0">
                <a:latin typeface="Arial"/>
                <a:cs typeface="Arial"/>
              </a:rPr>
              <a:t>own or </a:t>
            </a:r>
            <a:r>
              <a:rPr sz="477" b="1" spc="-3" dirty="0">
                <a:latin typeface="Arial"/>
                <a:cs typeface="Arial"/>
              </a:rPr>
              <a:t>your</a:t>
            </a:r>
            <a:r>
              <a:rPr sz="477" b="1" spc="-10" dirty="0">
                <a:latin typeface="Arial"/>
                <a:cs typeface="Arial"/>
              </a:rPr>
              <a:t> </a:t>
            </a:r>
            <a:r>
              <a:rPr sz="477" b="1" spc="-7" dirty="0">
                <a:latin typeface="Arial"/>
                <a:cs typeface="Arial"/>
              </a:rPr>
              <a:t>spouse’s.</a:t>
            </a:r>
            <a:endParaRPr sz="477">
              <a:latin typeface="Arial"/>
              <a:cs typeface="Arial"/>
            </a:endParaRPr>
          </a:p>
          <a:p>
            <a:pPr marL="8659">
              <a:spcBef>
                <a:spcPts val="307"/>
              </a:spcBef>
            </a:pPr>
            <a:r>
              <a:rPr sz="477" dirty="0">
                <a:latin typeface="Arial"/>
                <a:cs typeface="Arial"/>
              </a:rPr>
              <a:t>Save this form to your computer then </a:t>
            </a:r>
            <a:r>
              <a:rPr sz="477" spc="-3" dirty="0">
                <a:latin typeface="Arial"/>
                <a:cs typeface="Arial"/>
              </a:rPr>
              <a:t>use </a:t>
            </a:r>
            <a:r>
              <a:rPr sz="477" dirty="0">
                <a:latin typeface="Arial"/>
                <a:cs typeface="Arial"/>
              </a:rPr>
              <a:t>Adobe </a:t>
            </a:r>
            <a:r>
              <a:rPr sz="477" spc="-3" dirty="0">
                <a:latin typeface="Arial"/>
                <a:cs typeface="Arial"/>
              </a:rPr>
              <a:t>Reader </a:t>
            </a:r>
            <a:r>
              <a:rPr sz="477" dirty="0">
                <a:latin typeface="Arial"/>
                <a:cs typeface="Arial"/>
              </a:rPr>
              <a:t>version 8</a:t>
            </a:r>
            <a:r>
              <a:rPr sz="477" spc="-72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or</a:t>
            </a:r>
            <a:endParaRPr sz="477">
              <a:latin typeface="Arial"/>
              <a:cs typeface="Arial"/>
            </a:endParaRPr>
          </a:p>
          <a:p>
            <a:pPr marL="8659"/>
            <a:r>
              <a:rPr sz="477" spc="-3" dirty="0">
                <a:latin typeface="Arial"/>
                <a:cs typeface="Arial"/>
              </a:rPr>
              <a:t>later </a:t>
            </a:r>
            <a:r>
              <a:rPr sz="477" dirty="0">
                <a:latin typeface="Arial"/>
                <a:cs typeface="Arial"/>
              </a:rPr>
              <a:t>to fill </a:t>
            </a:r>
            <a:r>
              <a:rPr sz="477" spc="-3" dirty="0">
                <a:latin typeface="Arial"/>
                <a:cs typeface="Arial"/>
              </a:rPr>
              <a:t>it out. </a:t>
            </a:r>
            <a:r>
              <a:rPr sz="477" dirty="0">
                <a:latin typeface="Arial"/>
                <a:cs typeface="Arial"/>
              </a:rPr>
              <a:t>Once you </a:t>
            </a:r>
            <a:r>
              <a:rPr sz="477" spc="-3" dirty="0">
                <a:latin typeface="Arial"/>
                <a:cs typeface="Arial"/>
              </a:rPr>
              <a:t>have </a:t>
            </a:r>
            <a:r>
              <a:rPr sz="477" dirty="0">
                <a:latin typeface="Arial"/>
                <a:cs typeface="Arial"/>
              </a:rPr>
              <a:t>finished, </a:t>
            </a:r>
            <a:r>
              <a:rPr sz="477" spc="-3" dirty="0">
                <a:latin typeface="Arial"/>
                <a:cs typeface="Arial"/>
              </a:rPr>
              <a:t>print it, </a:t>
            </a:r>
            <a:r>
              <a:rPr sz="477" dirty="0">
                <a:latin typeface="Arial"/>
                <a:cs typeface="Arial"/>
              </a:rPr>
              <a:t>sign </a:t>
            </a:r>
            <a:r>
              <a:rPr sz="477" spc="-3" dirty="0">
                <a:latin typeface="Arial"/>
                <a:cs typeface="Arial"/>
              </a:rPr>
              <a:t>it and mail it </a:t>
            </a:r>
            <a:r>
              <a:rPr sz="477" dirty="0">
                <a:latin typeface="Arial"/>
                <a:cs typeface="Arial"/>
              </a:rPr>
              <a:t>to</a:t>
            </a:r>
            <a:r>
              <a:rPr sz="477" spc="-31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us.</a:t>
            </a:r>
            <a:endParaRPr sz="477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225842" y="6561427"/>
            <a:ext cx="1512743" cy="155579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marR="3464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Ministère de l’Éducation et de l’Enseignement </a:t>
            </a:r>
            <a:r>
              <a:rPr sz="477" dirty="0">
                <a:latin typeface="Arial"/>
                <a:cs typeface="Arial"/>
              </a:rPr>
              <a:t>supérieur  Aide financière </a:t>
            </a:r>
            <a:r>
              <a:rPr sz="477" spc="-3" dirty="0">
                <a:latin typeface="Arial"/>
                <a:cs typeface="Arial"/>
              </a:rPr>
              <a:t>aux</a:t>
            </a:r>
            <a:r>
              <a:rPr sz="477" spc="-10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études</a:t>
            </a:r>
            <a:endParaRPr sz="477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332565" y="6561427"/>
            <a:ext cx="798801" cy="155579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marR="3464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1035, rue De La Chevrotière,  </a:t>
            </a:r>
            <a:r>
              <a:rPr sz="477" dirty="0">
                <a:latin typeface="Arial"/>
                <a:cs typeface="Arial"/>
              </a:rPr>
              <a:t>Québec </a:t>
            </a:r>
            <a:r>
              <a:rPr sz="477" spc="-3" dirty="0">
                <a:latin typeface="Arial"/>
                <a:cs typeface="Arial"/>
              </a:rPr>
              <a:t>(Québec) </a:t>
            </a:r>
            <a:r>
              <a:rPr sz="477" dirty="0">
                <a:latin typeface="Arial"/>
                <a:cs typeface="Arial"/>
              </a:rPr>
              <a:t>G1R</a:t>
            </a:r>
            <a:r>
              <a:rPr sz="477" spc="-44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5A5</a:t>
            </a:r>
            <a:endParaRPr sz="477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6554115" y="6636769"/>
            <a:ext cx="368011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22-1233-20A</a:t>
            </a:r>
            <a:endParaRPr sz="477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340169" y="564532"/>
            <a:ext cx="559377" cy="13461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b="1" dirty="0">
                <a:latin typeface="Calibri"/>
                <a:cs typeface="Calibri"/>
              </a:rPr>
              <a:t>1005 </a:t>
            </a:r>
            <a:r>
              <a:rPr sz="818" b="1" spc="-10" dirty="0">
                <a:latin typeface="Calibri"/>
                <a:cs typeface="Calibri"/>
              </a:rPr>
              <a:t>(1 </a:t>
            </a:r>
            <a:r>
              <a:rPr sz="818" b="1" spc="-17" dirty="0">
                <a:latin typeface="Calibri"/>
                <a:cs typeface="Calibri"/>
              </a:rPr>
              <a:t>of</a:t>
            </a:r>
            <a:r>
              <a:rPr sz="818" b="1" spc="20" dirty="0">
                <a:latin typeface="Calibri"/>
                <a:cs typeface="Calibri"/>
              </a:rPr>
              <a:t> </a:t>
            </a:r>
            <a:r>
              <a:rPr sz="818" b="1" spc="-10" dirty="0">
                <a:latin typeface="Calibri"/>
                <a:cs typeface="Calibri"/>
              </a:rPr>
              <a:t>3)</a:t>
            </a:r>
            <a:endParaRPr sz="818">
              <a:latin typeface="Calibri"/>
              <a:cs typeface="Calibri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2234046" y="1144298"/>
            <a:ext cx="1210974" cy="0"/>
          </a:xfrm>
          <a:custGeom>
            <a:avLst/>
            <a:gdLst/>
            <a:ahLst/>
            <a:cxnLst/>
            <a:rect l="l" t="t" r="r" b="b"/>
            <a:pathLst>
              <a:path w="1776095">
                <a:moveTo>
                  <a:pt x="0" y="0"/>
                </a:moveTo>
                <a:lnTo>
                  <a:pt x="177601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9" name="object 59"/>
          <p:cNvSpPr/>
          <p:nvPr/>
        </p:nvSpPr>
        <p:spPr>
          <a:xfrm>
            <a:off x="2236210" y="714375"/>
            <a:ext cx="0" cy="427759"/>
          </a:xfrm>
          <a:custGeom>
            <a:avLst/>
            <a:gdLst/>
            <a:ahLst/>
            <a:cxnLst/>
            <a:rect l="l" t="t" r="r" b="b"/>
            <a:pathLst>
              <a:path h="627380">
                <a:moveTo>
                  <a:pt x="0" y="0"/>
                </a:moveTo>
                <a:lnTo>
                  <a:pt x="0" y="627379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0" name="object 60"/>
          <p:cNvSpPr/>
          <p:nvPr/>
        </p:nvSpPr>
        <p:spPr>
          <a:xfrm>
            <a:off x="2234046" y="712210"/>
            <a:ext cx="1210974" cy="0"/>
          </a:xfrm>
          <a:custGeom>
            <a:avLst/>
            <a:gdLst/>
            <a:ahLst/>
            <a:cxnLst/>
            <a:rect l="l" t="t" r="r" b="b"/>
            <a:pathLst>
              <a:path w="1776095">
                <a:moveTo>
                  <a:pt x="0" y="0"/>
                </a:moveTo>
                <a:lnTo>
                  <a:pt x="177601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1" name="object 61"/>
          <p:cNvSpPr/>
          <p:nvPr/>
        </p:nvSpPr>
        <p:spPr>
          <a:xfrm>
            <a:off x="3442802" y="714488"/>
            <a:ext cx="0" cy="427759"/>
          </a:xfrm>
          <a:custGeom>
            <a:avLst/>
            <a:gdLst/>
            <a:ahLst/>
            <a:cxnLst/>
            <a:rect l="l" t="t" r="r" b="b"/>
            <a:pathLst>
              <a:path h="627380">
                <a:moveTo>
                  <a:pt x="0" y="0"/>
                </a:moveTo>
                <a:lnTo>
                  <a:pt x="0" y="62678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2" name="object 62"/>
          <p:cNvSpPr txBox="1"/>
          <p:nvPr/>
        </p:nvSpPr>
        <p:spPr>
          <a:xfrm>
            <a:off x="2251884" y="1275552"/>
            <a:ext cx="1819708" cy="13461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b="1" spc="-14" dirty="0">
                <a:solidFill>
                  <a:srgbClr val="FFFFFF"/>
                </a:solidFill>
                <a:latin typeface="Calibri"/>
                <a:cs typeface="Calibri"/>
              </a:rPr>
              <a:t>Section </a:t>
            </a:r>
            <a:r>
              <a:rPr sz="818" b="1" dirty="0">
                <a:solidFill>
                  <a:srgbClr val="FFFFFF"/>
                </a:solidFill>
                <a:latin typeface="Calibri"/>
                <a:cs typeface="Calibri"/>
              </a:rPr>
              <a:t>1 – </a:t>
            </a:r>
            <a:r>
              <a:rPr sz="818" b="1" spc="-14" dirty="0">
                <a:solidFill>
                  <a:srgbClr val="FFFFFF"/>
                </a:solidFill>
                <a:latin typeface="Calibri"/>
                <a:cs typeface="Calibri"/>
              </a:rPr>
              <a:t>Student’s </a:t>
            </a:r>
            <a:r>
              <a:rPr sz="818" b="1" spc="-17" dirty="0">
                <a:solidFill>
                  <a:srgbClr val="FFFFFF"/>
                </a:solidFill>
                <a:latin typeface="Calibri"/>
                <a:cs typeface="Calibri"/>
              </a:rPr>
              <a:t>Personal</a:t>
            </a:r>
            <a:r>
              <a:rPr sz="818" b="1" spc="136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18" b="1" spc="-14" dirty="0">
                <a:solidFill>
                  <a:srgbClr val="FFFFFF"/>
                </a:solidFill>
                <a:latin typeface="Calibri"/>
                <a:cs typeface="Calibri"/>
              </a:rPr>
              <a:t>Information</a:t>
            </a:r>
            <a:endParaRPr sz="818">
              <a:latin typeface="Calibri"/>
              <a:cs typeface="Calibri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2344700" y="799399"/>
            <a:ext cx="103043" cy="268865"/>
          </a:xfrm>
          <a:custGeom>
            <a:avLst/>
            <a:gdLst/>
            <a:ahLst/>
            <a:cxnLst/>
            <a:rect l="l" t="t" r="r" b="b"/>
            <a:pathLst>
              <a:path w="151129" h="394334">
                <a:moveTo>
                  <a:pt x="8737" y="0"/>
                </a:moveTo>
                <a:lnTo>
                  <a:pt x="0" y="0"/>
                </a:lnTo>
                <a:lnTo>
                  <a:pt x="0" y="303377"/>
                </a:lnTo>
                <a:lnTo>
                  <a:pt x="8737" y="303377"/>
                </a:lnTo>
                <a:lnTo>
                  <a:pt x="8737" y="0"/>
                </a:lnTo>
                <a:close/>
              </a:path>
              <a:path w="151129" h="394334">
                <a:moveTo>
                  <a:pt x="25184" y="356412"/>
                </a:moveTo>
                <a:lnTo>
                  <a:pt x="20586" y="356412"/>
                </a:lnTo>
                <a:lnTo>
                  <a:pt x="19150" y="358241"/>
                </a:lnTo>
                <a:lnTo>
                  <a:pt x="19100" y="364807"/>
                </a:lnTo>
                <a:lnTo>
                  <a:pt x="21704" y="366674"/>
                </a:lnTo>
                <a:lnTo>
                  <a:pt x="32131" y="368706"/>
                </a:lnTo>
                <a:lnTo>
                  <a:pt x="34734" y="370700"/>
                </a:lnTo>
                <a:lnTo>
                  <a:pt x="34671" y="374700"/>
                </a:lnTo>
                <a:lnTo>
                  <a:pt x="34544" y="375513"/>
                </a:lnTo>
                <a:lnTo>
                  <a:pt x="26822" y="387096"/>
                </a:lnTo>
                <a:lnTo>
                  <a:pt x="26822" y="392645"/>
                </a:lnTo>
                <a:lnTo>
                  <a:pt x="28371" y="394208"/>
                </a:lnTo>
                <a:lnTo>
                  <a:pt x="34340" y="394208"/>
                </a:lnTo>
                <a:lnTo>
                  <a:pt x="37084" y="391795"/>
                </a:lnTo>
                <a:lnTo>
                  <a:pt x="42367" y="382181"/>
                </a:lnTo>
                <a:lnTo>
                  <a:pt x="44831" y="379780"/>
                </a:lnTo>
                <a:lnTo>
                  <a:pt x="62806" y="379780"/>
                </a:lnTo>
                <a:lnTo>
                  <a:pt x="61366" y="378282"/>
                </a:lnTo>
                <a:lnTo>
                  <a:pt x="57899" y="373811"/>
                </a:lnTo>
                <a:lnTo>
                  <a:pt x="57899" y="370293"/>
                </a:lnTo>
                <a:lnTo>
                  <a:pt x="60502" y="368833"/>
                </a:lnTo>
                <a:lnTo>
                  <a:pt x="70954" y="366534"/>
                </a:lnTo>
                <a:lnTo>
                  <a:pt x="73558" y="364604"/>
                </a:lnTo>
                <a:lnTo>
                  <a:pt x="73558" y="359664"/>
                </a:lnTo>
                <a:lnTo>
                  <a:pt x="35750" y="359664"/>
                </a:lnTo>
                <a:lnTo>
                  <a:pt x="33451" y="359117"/>
                </a:lnTo>
                <a:lnTo>
                  <a:pt x="27495" y="356946"/>
                </a:lnTo>
                <a:lnTo>
                  <a:pt x="25184" y="356412"/>
                </a:lnTo>
                <a:close/>
              </a:path>
              <a:path w="151129" h="394334">
                <a:moveTo>
                  <a:pt x="62806" y="379780"/>
                </a:moveTo>
                <a:lnTo>
                  <a:pt x="47142" y="379780"/>
                </a:lnTo>
                <a:lnTo>
                  <a:pt x="48158" y="379984"/>
                </a:lnTo>
                <a:lnTo>
                  <a:pt x="62585" y="394004"/>
                </a:lnTo>
                <a:lnTo>
                  <a:pt x="64198" y="394208"/>
                </a:lnTo>
                <a:lnTo>
                  <a:pt x="67183" y="394208"/>
                </a:lnTo>
                <a:lnTo>
                  <a:pt x="68668" y="392302"/>
                </a:lnTo>
                <a:lnTo>
                  <a:pt x="68637" y="388518"/>
                </a:lnTo>
                <a:lnTo>
                  <a:pt x="68275" y="385470"/>
                </a:lnTo>
                <a:lnTo>
                  <a:pt x="62806" y="379780"/>
                </a:lnTo>
                <a:close/>
              </a:path>
              <a:path w="151129" h="394334">
                <a:moveTo>
                  <a:pt x="50457" y="337108"/>
                </a:moveTo>
                <a:lnTo>
                  <a:pt x="43268" y="337108"/>
                </a:lnTo>
                <a:lnTo>
                  <a:pt x="41452" y="337858"/>
                </a:lnTo>
                <a:lnTo>
                  <a:pt x="41452" y="358901"/>
                </a:lnTo>
                <a:lnTo>
                  <a:pt x="40093" y="359664"/>
                </a:lnTo>
                <a:lnTo>
                  <a:pt x="53441" y="359664"/>
                </a:lnTo>
                <a:lnTo>
                  <a:pt x="52222" y="358901"/>
                </a:lnTo>
                <a:lnTo>
                  <a:pt x="52222" y="337858"/>
                </a:lnTo>
                <a:lnTo>
                  <a:pt x="50457" y="337108"/>
                </a:lnTo>
                <a:close/>
              </a:path>
              <a:path w="151129" h="394334">
                <a:moveTo>
                  <a:pt x="71932" y="356412"/>
                </a:moveTo>
                <a:lnTo>
                  <a:pt x="67183" y="356412"/>
                </a:lnTo>
                <a:lnTo>
                  <a:pt x="65049" y="356946"/>
                </a:lnTo>
                <a:lnTo>
                  <a:pt x="59486" y="359117"/>
                </a:lnTo>
                <a:lnTo>
                  <a:pt x="57353" y="359664"/>
                </a:lnTo>
                <a:lnTo>
                  <a:pt x="73558" y="359664"/>
                </a:lnTo>
                <a:lnTo>
                  <a:pt x="73558" y="358241"/>
                </a:lnTo>
                <a:lnTo>
                  <a:pt x="71932" y="356412"/>
                </a:lnTo>
                <a:close/>
              </a:path>
              <a:path w="151129" h="394334">
                <a:moveTo>
                  <a:pt x="49377" y="0"/>
                </a:moveTo>
                <a:lnTo>
                  <a:pt x="40652" y="0"/>
                </a:lnTo>
                <a:lnTo>
                  <a:pt x="40652" y="303377"/>
                </a:lnTo>
                <a:lnTo>
                  <a:pt x="49377" y="303377"/>
                </a:lnTo>
                <a:lnTo>
                  <a:pt x="49377" y="0"/>
                </a:lnTo>
                <a:close/>
              </a:path>
              <a:path w="151129" h="394334">
                <a:moveTo>
                  <a:pt x="90017" y="0"/>
                </a:moveTo>
                <a:lnTo>
                  <a:pt x="60960" y="0"/>
                </a:lnTo>
                <a:lnTo>
                  <a:pt x="60960" y="303377"/>
                </a:lnTo>
                <a:lnTo>
                  <a:pt x="90017" y="303377"/>
                </a:lnTo>
                <a:lnTo>
                  <a:pt x="90017" y="0"/>
                </a:lnTo>
                <a:close/>
              </a:path>
              <a:path w="151129" h="394334">
                <a:moveTo>
                  <a:pt x="130657" y="0"/>
                </a:moveTo>
                <a:lnTo>
                  <a:pt x="101600" y="0"/>
                </a:lnTo>
                <a:lnTo>
                  <a:pt x="101600" y="303377"/>
                </a:lnTo>
                <a:lnTo>
                  <a:pt x="130657" y="303377"/>
                </a:lnTo>
                <a:lnTo>
                  <a:pt x="130657" y="0"/>
                </a:lnTo>
                <a:close/>
              </a:path>
              <a:path w="151129" h="394334">
                <a:moveTo>
                  <a:pt x="150977" y="0"/>
                </a:moveTo>
                <a:lnTo>
                  <a:pt x="142252" y="0"/>
                </a:lnTo>
                <a:lnTo>
                  <a:pt x="142252" y="303377"/>
                </a:lnTo>
                <a:lnTo>
                  <a:pt x="150977" y="303377"/>
                </a:lnTo>
                <a:lnTo>
                  <a:pt x="1509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4" name="object 64"/>
          <p:cNvSpPr/>
          <p:nvPr/>
        </p:nvSpPr>
        <p:spPr>
          <a:xfrm>
            <a:off x="2455536" y="799398"/>
            <a:ext cx="103043" cy="277091"/>
          </a:xfrm>
          <a:custGeom>
            <a:avLst/>
            <a:gdLst/>
            <a:ahLst/>
            <a:cxnLst/>
            <a:rect l="l" t="t" r="r" b="b"/>
            <a:pathLst>
              <a:path w="151130" h="406400">
                <a:moveTo>
                  <a:pt x="8724" y="0"/>
                </a:moveTo>
                <a:lnTo>
                  <a:pt x="0" y="0"/>
                </a:lnTo>
                <a:lnTo>
                  <a:pt x="0" y="303377"/>
                </a:lnTo>
                <a:lnTo>
                  <a:pt x="8724" y="303377"/>
                </a:lnTo>
                <a:lnTo>
                  <a:pt x="8724" y="0"/>
                </a:lnTo>
                <a:close/>
              </a:path>
              <a:path w="151130" h="406400">
                <a:moveTo>
                  <a:pt x="49364" y="0"/>
                </a:moveTo>
                <a:lnTo>
                  <a:pt x="20307" y="0"/>
                </a:lnTo>
                <a:lnTo>
                  <a:pt x="20307" y="303377"/>
                </a:lnTo>
                <a:lnTo>
                  <a:pt x="49364" y="303377"/>
                </a:lnTo>
                <a:lnTo>
                  <a:pt x="49364" y="0"/>
                </a:lnTo>
                <a:close/>
              </a:path>
              <a:path w="151130" h="406400">
                <a:moveTo>
                  <a:pt x="69075" y="326136"/>
                </a:moveTo>
                <a:lnTo>
                  <a:pt x="31076" y="326136"/>
                </a:lnTo>
                <a:lnTo>
                  <a:pt x="31076" y="403745"/>
                </a:lnTo>
                <a:lnTo>
                  <a:pt x="32029" y="404964"/>
                </a:lnTo>
                <a:lnTo>
                  <a:pt x="32778" y="405714"/>
                </a:lnTo>
                <a:lnTo>
                  <a:pt x="33324" y="405993"/>
                </a:lnTo>
                <a:lnTo>
                  <a:pt x="35826" y="406196"/>
                </a:lnTo>
                <a:lnTo>
                  <a:pt x="39623" y="406196"/>
                </a:lnTo>
                <a:lnTo>
                  <a:pt x="41440" y="405384"/>
                </a:lnTo>
                <a:lnTo>
                  <a:pt x="41440" y="371652"/>
                </a:lnTo>
                <a:lnTo>
                  <a:pt x="43281" y="369620"/>
                </a:lnTo>
                <a:lnTo>
                  <a:pt x="64007" y="369620"/>
                </a:lnTo>
                <a:lnTo>
                  <a:pt x="64947" y="368096"/>
                </a:lnTo>
                <a:lnTo>
                  <a:pt x="65824" y="366725"/>
                </a:lnTo>
                <a:lnTo>
                  <a:pt x="65824" y="361543"/>
                </a:lnTo>
                <a:lnTo>
                  <a:pt x="64007" y="358648"/>
                </a:lnTo>
                <a:lnTo>
                  <a:pt x="41440" y="358648"/>
                </a:lnTo>
                <a:lnTo>
                  <a:pt x="41440" y="336296"/>
                </a:lnTo>
                <a:lnTo>
                  <a:pt x="69075" y="336296"/>
                </a:lnTo>
                <a:lnTo>
                  <a:pt x="70561" y="334632"/>
                </a:lnTo>
                <a:lnTo>
                  <a:pt x="71310" y="332765"/>
                </a:lnTo>
                <a:lnTo>
                  <a:pt x="71310" y="328891"/>
                </a:lnTo>
                <a:lnTo>
                  <a:pt x="70561" y="327380"/>
                </a:lnTo>
                <a:lnTo>
                  <a:pt x="69075" y="326136"/>
                </a:lnTo>
                <a:close/>
              </a:path>
              <a:path w="151130" h="406400">
                <a:moveTo>
                  <a:pt x="90017" y="0"/>
                </a:moveTo>
                <a:lnTo>
                  <a:pt x="60960" y="0"/>
                </a:lnTo>
                <a:lnTo>
                  <a:pt x="60960" y="303377"/>
                </a:lnTo>
                <a:lnTo>
                  <a:pt x="90017" y="303377"/>
                </a:lnTo>
                <a:lnTo>
                  <a:pt x="90017" y="0"/>
                </a:lnTo>
                <a:close/>
              </a:path>
              <a:path w="151130" h="406400">
                <a:moveTo>
                  <a:pt x="130657" y="0"/>
                </a:moveTo>
                <a:lnTo>
                  <a:pt x="121920" y="0"/>
                </a:lnTo>
                <a:lnTo>
                  <a:pt x="121920" y="303377"/>
                </a:lnTo>
                <a:lnTo>
                  <a:pt x="130657" y="303377"/>
                </a:lnTo>
                <a:lnTo>
                  <a:pt x="130657" y="0"/>
                </a:lnTo>
                <a:close/>
              </a:path>
              <a:path w="151130" h="406400">
                <a:moveTo>
                  <a:pt x="150964" y="0"/>
                </a:moveTo>
                <a:lnTo>
                  <a:pt x="142227" y="0"/>
                </a:lnTo>
                <a:lnTo>
                  <a:pt x="142227" y="303377"/>
                </a:lnTo>
                <a:lnTo>
                  <a:pt x="150964" y="303377"/>
                </a:lnTo>
                <a:lnTo>
                  <a:pt x="1509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5" name="object 65"/>
          <p:cNvSpPr/>
          <p:nvPr/>
        </p:nvSpPr>
        <p:spPr>
          <a:xfrm>
            <a:off x="2566373" y="799399"/>
            <a:ext cx="103043" cy="277523"/>
          </a:xfrm>
          <a:custGeom>
            <a:avLst/>
            <a:gdLst/>
            <a:ahLst/>
            <a:cxnLst/>
            <a:rect l="l" t="t" r="r" b="b"/>
            <a:pathLst>
              <a:path w="151130" h="407034">
                <a:moveTo>
                  <a:pt x="8737" y="0"/>
                </a:moveTo>
                <a:lnTo>
                  <a:pt x="0" y="0"/>
                </a:lnTo>
                <a:lnTo>
                  <a:pt x="0" y="303377"/>
                </a:lnTo>
                <a:lnTo>
                  <a:pt x="8737" y="303377"/>
                </a:lnTo>
                <a:lnTo>
                  <a:pt x="8737" y="0"/>
                </a:lnTo>
                <a:close/>
              </a:path>
              <a:path w="151130" h="407034">
                <a:moveTo>
                  <a:pt x="29057" y="0"/>
                </a:moveTo>
                <a:lnTo>
                  <a:pt x="20332" y="0"/>
                </a:lnTo>
                <a:lnTo>
                  <a:pt x="20332" y="303377"/>
                </a:lnTo>
                <a:lnTo>
                  <a:pt x="29057" y="303377"/>
                </a:lnTo>
                <a:lnTo>
                  <a:pt x="29057" y="0"/>
                </a:lnTo>
                <a:close/>
              </a:path>
              <a:path w="151130" h="407034">
                <a:moveTo>
                  <a:pt x="48056" y="319836"/>
                </a:moveTo>
                <a:lnTo>
                  <a:pt x="37249" y="319836"/>
                </a:lnTo>
                <a:lnTo>
                  <a:pt x="29756" y="322884"/>
                </a:lnTo>
                <a:lnTo>
                  <a:pt x="25577" y="328980"/>
                </a:lnTo>
                <a:lnTo>
                  <a:pt x="22059" y="333984"/>
                </a:lnTo>
                <a:lnTo>
                  <a:pt x="20320" y="342188"/>
                </a:lnTo>
                <a:lnTo>
                  <a:pt x="20394" y="365137"/>
                </a:lnTo>
                <a:lnTo>
                  <a:pt x="20564" y="373170"/>
                </a:lnTo>
                <a:lnTo>
                  <a:pt x="38950" y="406603"/>
                </a:lnTo>
                <a:lnTo>
                  <a:pt x="44005" y="406806"/>
                </a:lnTo>
                <a:lnTo>
                  <a:pt x="60325" y="406806"/>
                </a:lnTo>
                <a:lnTo>
                  <a:pt x="65798" y="405041"/>
                </a:lnTo>
                <a:lnTo>
                  <a:pt x="68491" y="401523"/>
                </a:lnTo>
                <a:lnTo>
                  <a:pt x="71869" y="395427"/>
                </a:lnTo>
                <a:lnTo>
                  <a:pt x="40779" y="395427"/>
                </a:lnTo>
                <a:lnTo>
                  <a:pt x="36453" y="393534"/>
                </a:lnTo>
                <a:lnTo>
                  <a:pt x="33361" y="387854"/>
                </a:lnTo>
                <a:lnTo>
                  <a:pt x="31505" y="378389"/>
                </a:lnTo>
                <a:lnTo>
                  <a:pt x="30886" y="365137"/>
                </a:lnTo>
                <a:lnTo>
                  <a:pt x="30940" y="361086"/>
                </a:lnTo>
                <a:lnTo>
                  <a:pt x="31138" y="356616"/>
                </a:lnTo>
                <a:lnTo>
                  <a:pt x="31263" y="353021"/>
                </a:lnTo>
                <a:lnTo>
                  <a:pt x="31280" y="342925"/>
                </a:lnTo>
                <a:lnTo>
                  <a:pt x="32232" y="337515"/>
                </a:lnTo>
                <a:lnTo>
                  <a:pt x="36525" y="331012"/>
                </a:lnTo>
                <a:lnTo>
                  <a:pt x="41579" y="329184"/>
                </a:lnTo>
                <a:lnTo>
                  <a:pt x="70160" y="329184"/>
                </a:lnTo>
                <a:lnTo>
                  <a:pt x="69007" y="327380"/>
                </a:lnTo>
                <a:lnTo>
                  <a:pt x="63641" y="323189"/>
                </a:lnTo>
                <a:lnTo>
                  <a:pt x="56658" y="320675"/>
                </a:lnTo>
                <a:lnTo>
                  <a:pt x="48056" y="319836"/>
                </a:lnTo>
                <a:close/>
              </a:path>
              <a:path w="151130" h="407034">
                <a:moveTo>
                  <a:pt x="70160" y="329184"/>
                </a:moveTo>
                <a:lnTo>
                  <a:pt x="55867" y="329184"/>
                </a:lnTo>
                <a:lnTo>
                  <a:pt x="60439" y="331419"/>
                </a:lnTo>
                <a:lnTo>
                  <a:pt x="62992" y="335889"/>
                </a:lnTo>
                <a:lnTo>
                  <a:pt x="64897" y="339001"/>
                </a:lnTo>
                <a:lnTo>
                  <a:pt x="65632" y="342925"/>
                </a:lnTo>
                <a:lnTo>
                  <a:pt x="65752" y="358038"/>
                </a:lnTo>
                <a:lnTo>
                  <a:pt x="65684" y="359181"/>
                </a:lnTo>
                <a:lnTo>
                  <a:pt x="65504" y="365137"/>
                </a:lnTo>
                <a:lnTo>
                  <a:pt x="65027" y="376792"/>
                </a:lnTo>
                <a:lnTo>
                  <a:pt x="63249" y="387143"/>
                </a:lnTo>
                <a:lnTo>
                  <a:pt x="60284" y="393355"/>
                </a:lnTo>
                <a:lnTo>
                  <a:pt x="56134" y="395427"/>
                </a:lnTo>
                <a:lnTo>
                  <a:pt x="71869" y="395427"/>
                </a:lnTo>
                <a:lnTo>
                  <a:pt x="74263" y="387045"/>
                </a:lnTo>
                <a:lnTo>
                  <a:pt x="75706" y="376262"/>
                </a:lnTo>
                <a:lnTo>
                  <a:pt x="76113" y="365137"/>
                </a:lnTo>
                <a:lnTo>
                  <a:pt x="76049" y="356616"/>
                </a:lnTo>
                <a:lnTo>
                  <a:pt x="75936" y="352551"/>
                </a:lnTo>
                <a:lnTo>
                  <a:pt x="75330" y="344678"/>
                </a:lnTo>
                <a:lnTo>
                  <a:pt x="74258" y="338086"/>
                </a:lnTo>
                <a:lnTo>
                  <a:pt x="72758" y="333248"/>
                </a:lnTo>
                <a:lnTo>
                  <a:pt x="70160" y="329184"/>
                </a:lnTo>
                <a:close/>
              </a:path>
              <a:path w="151130" h="407034">
                <a:moveTo>
                  <a:pt x="90004" y="0"/>
                </a:moveTo>
                <a:lnTo>
                  <a:pt x="60947" y="0"/>
                </a:lnTo>
                <a:lnTo>
                  <a:pt x="60947" y="303377"/>
                </a:lnTo>
                <a:lnTo>
                  <a:pt x="90004" y="303377"/>
                </a:lnTo>
                <a:lnTo>
                  <a:pt x="90004" y="0"/>
                </a:lnTo>
                <a:close/>
              </a:path>
              <a:path w="151130" h="407034">
                <a:moveTo>
                  <a:pt x="130657" y="0"/>
                </a:moveTo>
                <a:lnTo>
                  <a:pt x="101600" y="0"/>
                </a:lnTo>
                <a:lnTo>
                  <a:pt x="101600" y="303377"/>
                </a:lnTo>
                <a:lnTo>
                  <a:pt x="130657" y="303377"/>
                </a:lnTo>
                <a:lnTo>
                  <a:pt x="130657" y="0"/>
                </a:lnTo>
                <a:close/>
              </a:path>
              <a:path w="151130" h="407034">
                <a:moveTo>
                  <a:pt x="150964" y="0"/>
                </a:moveTo>
                <a:lnTo>
                  <a:pt x="142240" y="0"/>
                </a:lnTo>
                <a:lnTo>
                  <a:pt x="142240" y="303377"/>
                </a:lnTo>
                <a:lnTo>
                  <a:pt x="150964" y="303377"/>
                </a:lnTo>
                <a:lnTo>
                  <a:pt x="1509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6" name="object 66"/>
          <p:cNvSpPr/>
          <p:nvPr/>
        </p:nvSpPr>
        <p:spPr>
          <a:xfrm>
            <a:off x="2677209" y="799399"/>
            <a:ext cx="103043" cy="277523"/>
          </a:xfrm>
          <a:custGeom>
            <a:avLst/>
            <a:gdLst/>
            <a:ahLst/>
            <a:cxnLst/>
            <a:rect l="l" t="t" r="r" b="b"/>
            <a:pathLst>
              <a:path w="151130" h="407034">
                <a:moveTo>
                  <a:pt x="8724" y="0"/>
                </a:moveTo>
                <a:lnTo>
                  <a:pt x="0" y="0"/>
                </a:lnTo>
                <a:lnTo>
                  <a:pt x="0" y="303377"/>
                </a:lnTo>
                <a:lnTo>
                  <a:pt x="8724" y="303377"/>
                </a:lnTo>
                <a:lnTo>
                  <a:pt x="8724" y="0"/>
                </a:lnTo>
                <a:close/>
              </a:path>
              <a:path w="151130" h="407034">
                <a:moveTo>
                  <a:pt x="29044" y="0"/>
                </a:moveTo>
                <a:lnTo>
                  <a:pt x="20307" y="0"/>
                </a:lnTo>
                <a:lnTo>
                  <a:pt x="20307" y="303377"/>
                </a:lnTo>
                <a:lnTo>
                  <a:pt x="29044" y="303377"/>
                </a:lnTo>
                <a:lnTo>
                  <a:pt x="29044" y="0"/>
                </a:lnTo>
                <a:close/>
              </a:path>
              <a:path w="151130" h="407034">
                <a:moveTo>
                  <a:pt x="48031" y="319836"/>
                </a:moveTo>
                <a:lnTo>
                  <a:pt x="37249" y="319836"/>
                </a:lnTo>
                <a:lnTo>
                  <a:pt x="29756" y="322884"/>
                </a:lnTo>
                <a:lnTo>
                  <a:pt x="25577" y="328980"/>
                </a:lnTo>
                <a:lnTo>
                  <a:pt x="22072" y="333984"/>
                </a:lnTo>
                <a:lnTo>
                  <a:pt x="20307" y="342188"/>
                </a:lnTo>
                <a:lnTo>
                  <a:pt x="20386" y="365137"/>
                </a:lnTo>
                <a:lnTo>
                  <a:pt x="20562" y="373170"/>
                </a:lnTo>
                <a:lnTo>
                  <a:pt x="38938" y="406603"/>
                </a:lnTo>
                <a:lnTo>
                  <a:pt x="43992" y="406806"/>
                </a:lnTo>
                <a:lnTo>
                  <a:pt x="60325" y="406806"/>
                </a:lnTo>
                <a:lnTo>
                  <a:pt x="65798" y="405041"/>
                </a:lnTo>
                <a:lnTo>
                  <a:pt x="68503" y="401523"/>
                </a:lnTo>
                <a:lnTo>
                  <a:pt x="71874" y="395427"/>
                </a:lnTo>
                <a:lnTo>
                  <a:pt x="40766" y="395427"/>
                </a:lnTo>
                <a:lnTo>
                  <a:pt x="36440" y="393534"/>
                </a:lnTo>
                <a:lnTo>
                  <a:pt x="33348" y="387854"/>
                </a:lnTo>
                <a:lnTo>
                  <a:pt x="31492" y="378389"/>
                </a:lnTo>
                <a:lnTo>
                  <a:pt x="30873" y="365137"/>
                </a:lnTo>
                <a:lnTo>
                  <a:pt x="30952" y="361086"/>
                </a:lnTo>
                <a:lnTo>
                  <a:pt x="31247" y="353568"/>
                </a:lnTo>
                <a:lnTo>
                  <a:pt x="31280" y="342925"/>
                </a:lnTo>
                <a:lnTo>
                  <a:pt x="32219" y="337515"/>
                </a:lnTo>
                <a:lnTo>
                  <a:pt x="36525" y="331012"/>
                </a:lnTo>
                <a:lnTo>
                  <a:pt x="41592" y="329184"/>
                </a:lnTo>
                <a:lnTo>
                  <a:pt x="70152" y="329184"/>
                </a:lnTo>
                <a:lnTo>
                  <a:pt x="69001" y="327380"/>
                </a:lnTo>
                <a:lnTo>
                  <a:pt x="63636" y="323189"/>
                </a:lnTo>
                <a:lnTo>
                  <a:pt x="56647" y="320675"/>
                </a:lnTo>
                <a:lnTo>
                  <a:pt x="48031" y="319836"/>
                </a:lnTo>
                <a:close/>
              </a:path>
              <a:path w="151130" h="407034">
                <a:moveTo>
                  <a:pt x="70152" y="329184"/>
                </a:moveTo>
                <a:lnTo>
                  <a:pt x="55854" y="329184"/>
                </a:lnTo>
                <a:lnTo>
                  <a:pt x="60439" y="331419"/>
                </a:lnTo>
                <a:lnTo>
                  <a:pt x="62991" y="335889"/>
                </a:lnTo>
                <a:lnTo>
                  <a:pt x="64884" y="339001"/>
                </a:lnTo>
                <a:lnTo>
                  <a:pt x="65824" y="344017"/>
                </a:lnTo>
                <a:lnTo>
                  <a:pt x="65824" y="356616"/>
                </a:lnTo>
                <a:lnTo>
                  <a:pt x="65620" y="361086"/>
                </a:lnTo>
                <a:lnTo>
                  <a:pt x="65504" y="365137"/>
                </a:lnTo>
                <a:lnTo>
                  <a:pt x="65025" y="376792"/>
                </a:lnTo>
                <a:lnTo>
                  <a:pt x="63242" y="387143"/>
                </a:lnTo>
                <a:lnTo>
                  <a:pt x="60273" y="393355"/>
                </a:lnTo>
                <a:lnTo>
                  <a:pt x="56121" y="395427"/>
                </a:lnTo>
                <a:lnTo>
                  <a:pt x="71874" y="395427"/>
                </a:lnTo>
                <a:lnTo>
                  <a:pt x="74264" y="387045"/>
                </a:lnTo>
                <a:lnTo>
                  <a:pt x="75706" y="376262"/>
                </a:lnTo>
                <a:lnTo>
                  <a:pt x="76113" y="365137"/>
                </a:lnTo>
                <a:lnTo>
                  <a:pt x="76011" y="354914"/>
                </a:lnTo>
                <a:lnTo>
                  <a:pt x="75934" y="352551"/>
                </a:lnTo>
                <a:lnTo>
                  <a:pt x="75323" y="344678"/>
                </a:lnTo>
                <a:lnTo>
                  <a:pt x="74247" y="338086"/>
                </a:lnTo>
                <a:lnTo>
                  <a:pt x="72745" y="333248"/>
                </a:lnTo>
                <a:lnTo>
                  <a:pt x="70152" y="329184"/>
                </a:lnTo>
                <a:close/>
              </a:path>
              <a:path w="151130" h="407034">
                <a:moveTo>
                  <a:pt x="90004" y="0"/>
                </a:moveTo>
                <a:lnTo>
                  <a:pt x="60947" y="0"/>
                </a:lnTo>
                <a:lnTo>
                  <a:pt x="60947" y="303377"/>
                </a:lnTo>
                <a:lnTo>
                  <a:pt x="90004" y="303377"/>
                </a:lnTo>
                <a:lnTo>
                  <a:pt x="90004" y="0"/>
                </a:lnTo>
                <a:close/>
              </a:path>
              <a:path w="151130" h="407034">
                <a:moveTo>
                  <a:pt x="130644" y="0"/>
                </a:moveTo>
                <a:lnTo>
                  <a:pt x="101587" y="0"/>
                </a:lnTo>
                <a:lnTo>
                  <a:pt x="101587" y="303377"/>
                </a:lnTo>
                <a:lnTo>
                  <a:pt x="130644" y="303377"/>
                </a:lnTo>
                <a:lnTo>
                  <a:pt x="130644" y="0"/>
                </a:lnTo>
                <a:close/>
              </a:path>
              <a:path w="151130" h="407034">
                <a:moveTo>
                  <a:pt x="150964" y="0"/>
                </a:moveTo>
                <a:lnTo>
                  <a:pt x="142227" y="0"/>
                </a:lnTo>
                <a:lnTo>
                  <a:pt x="142227" y="303377"/>
                </a:lnTo>
                <a:lnTo>
                  <a:pt x="150964" y="303377"/>
                </a:lnTo>
                <a:lnTo>
                  <a:pt x="1509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7" name="object 67"/>
          <p:cNvSpPr/>
          <p:nvPr/>
        </p:nvSpPr>
        <p:spPr>
          <a:xfrm>
            <a:off x="2788036" y="799398"/>
            <a:ext cx="103043" cy="277091"/>
          </a:xfrm>
          <a:custGeom>
            <a:avLst/>
            <a:gdLst/>
            <a:ahLst/>
            <a:cxnLst/>
            <a:rect l="l" t="t" r="r" b="b"/>
            <a:pathLst>
              <a:path w="151130" h="406400">
                <a:moveTo>
                  <a:pt x="29057" y="0"/>
                </a:moveTo>
                <a:lnTo>
                  <a:pt x="0" y="0"/>
                </a:lnTo>
                <a:lnTo>
                  <a:pt x="0" y="303377"/>
                </a:lnTo>
                <a:lnTo>
                  <a:pt x="29057" y="303377"/>
                </a:lnTo>
                <a:lnTo>
                  <a:pt x="29057" y="0"/>
                </a:lnTo>
                <a:close/>
              </a:path>
              <a:path w="151130" h="406400">
                <a:moveTo>
                  <a:pt x="57911" y="336702"/>
                </a:moveTo>
                <a:lnTo>
                  <a:pt x="44830" y="336702"/>
                </a:lnTo>
                <a:lnTo>
                  <a:pt x="45580" y="336804"/>
                </a:lnTo>
                <a:lnTo>
                  <a:pt x="47472" y="337210"/>
                </a:lnTo>
                <a:lnTo>
                  <a:pt x="48082" y="337312"/>
                </a:lnTo>
                <a:lnTo>
                  <a:pt x="48361" y="337312"/>
                </a:lnTo>
                <a:lnTo>
                  <a:pt x="48361" y="403758"/>
                </a:lnTo>
                <a:lnTo>
                  <a:pt x="49720" y="405384"/>
                </a:lnTo>
                <a:lnTo>
                  <a:pt x="51066" y="406196"/>
                </a:lnTo>
                <a:lnTo>
                  <a:pt x="54851" y="406196"/>
                </a:lnTo>
                <a:lnTo>
                  <a:pt x="56692" y="405384"/>
                </a:lnTo>
                <a:lnTo>
                  <a:pt x="57911" y="403758"/>
                </a:lnTo>
                <a:lnTo>
                  <a:pt x="57911" y="336702"/>
                </a:lnTo>
                <a:close/>
              </a:path>
              <a:path w="151130" h="406400">
                <a:moveTo>
                  <a:pt x="55676" y="319836"/>
                </a:moveTo>
                <a:lnTo>
                  <a:pt x="46126" y="319836"/>
                </a:lnTo>
                <a:lnTo>
                  <a:pt x="42405" y="322884"/>
                </a:lnTo>
                <a:lnTo>
                  <a:pt x="35750" y="328980"/>
                </a:lnTo>
                <a:lnTo>
                  <a:pt x="30352" y="333857"/>
                </a:lnTo>
                <a:lnTo>
                  <a:pt x="26415" y="337515"/>
                </a:lnTo>
                <a:lnTo>
                  <a:pt x="23977" y="339953"/>
                </a:lnTo>
                <a:lnTo>
                  <a:pt x="23977" y="343877"/>
                </a:lnTo>
                <a:lnTo>
                  <a:pt x="25666" y="345846"/>
                </a:lnTo>
                <a:lnTo>
                  <a:pt x="31368" y="345846"/>
                </a:lnTo>
                <a:lnTo>
                  <a:pt x="34099" y="344322"/>
                </a:lnTo>
                <a:lnTo>
                  <a:pt x="40474" y="338226"/>
                </a:lnTo>
                <a:lnTo>
                  <a:pt x="42798" y="336702"/>
                </a:lnTo>
                <a:lnTo>
                  <a:pt x="57911" y="336702"/>
                </a:lnTo>
                <a:lnTo>
                  <a:pt x="57911" y="322072"/>
                </a:lnTo>
                <a:lnTo>
                  <a:pt x="55676" y="319836"/>
                </a:lnTo>
                <a:close/>
              </a:path>
              <a:path w="151130" h="406400">
                <a:moveTo>
                  <a:pt x="49377" y="0"/>
                </a:moveTo>
                <a:lnTo>
                  <a:pt x="40652" y="0"/>
                </a:lnTo>
                <a:lnTo>
                  <a:pt x="40652" y="303377"/>
                </a:lnTo>
                <a:lnTo>
                  <a:pt x="49377" y="303377"/>
                </a:lnTo>
                <a:lnTo>
                  <a:pt x="49377" y="0"/>
                </a:lnTo>
                <a:close/>
              </a:path>
              <a:path w="151130" h="406400">
                <a:moveTo>
                  <a:pt x="90017" y="0"/>
                </a:moveTo>
                <a:lnTo>
                  <a:pt x="81279" y="0"/>
                </a:lnTo>
                <a:lnTo>
                  <a:pt x="81279" y="303377"/>
                </a:lnTo>
                <a:lnTo>
                  <a:pt x="90017" y="303377"/>
                </a:lnTo>
                <a:lnTo>
                  <a:pt x="90017" y="0"/>
                </a:lnTo>
                <a:close/>
              </a:path>
              <a:path w="151130" h="406400">
                <a:moveTo>
                  <a:pt x="110350" y="0"/>
                </a:moveTo>
                <a:lnTo>
                  <a:pt x="101612" y="0"/>
                </a:lnTo>
                <a:lnTo>
                  <a:pt x="101612" y="303377"/>
                </a:lnTo>
                <a:lnTo>
                  <a:pt x="110350" y="303377"/>
                </a:lnTo>
                <a:lnTo>
                  <a:pt x="110350" y="0"/>
                </a:lnTo>
                <a:close/>
              </a:path>
              <a:path w="151130" h="406400">
                <a:moveTo>
                  <a:pt x="150977" y="0"/>
                </a:moveTo>
                <a:lnTo>
                  <a:pt x="121932" y="0"/>
                </a:lnTo>
                <a:lnTo>
                  <a:pt x="121932" y="303377"/>
                </a:lnTo>
                <a:lnTo>
                  <a:pt x="150977" y="303377"/>
                </a:lnTo>
                <a:lnTo>
                  <a:pt x="1509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8" name="object 68"/>
          <p:cNvSpPr/>
          <p:nvPr/>
        </p:nvSpPr>
        <p:spPr>
          <a:xfrm>
            <a:off x="2898873" y="799399"/>
            <a:ext cx="103043" cy="277523"/>
          </a:xfrm>
          <a:custGeom>
            <a:avLst/>
            <a:gdLst/>
            <a:ahLst/>
            <a:cxnLst/>
            <a:rect l="l" t="t" r="r" b="b"/>
            <a:pathLst>
              <a:path w="151130" h="407034">
                <a:moveTo>
                  <a:pt x="8724" y="0"/>
                </a:moveTo>
                <a:lnTo>
                  <a:pt x="0" y="0"/>
                </a:lnTo>
                <a:lnTo>
                  <a:pt x="0" y="303377"/>
                </a:lnTo>
                <a:lnTo>
                  <a:pt x="8724" y="303377"/>
                </a:lnTo>
                <a:lnTo>
                  <a:pt x="8724" y="0"/>
                </a:lnTo>
                <a:close/>
              </a:path>
              <a:path w="151130" h="407034">
                <a:moveTo>
                  <a:pt x="29057" y="0"/>
                </a:moveTo>
                <a:lnTo>
                  <a:pt x="20319" y="0"/>
                </a:lnTo>
                <a:lnTo>
                  <a:pt x="20319" y="303377"/>
                </a:lnTo>
                <a:lnTo>
                  <a:pt x="29057" y="303377"/>
                </a:lnTo>
                <a:lnTo>
                  <a:pt x="29057" y="0"/>
                </a:lnTo>
                <a:close/>
              </a:path>
              <a:path w="151130" h="407034">
                <a:moveTo>
                  <a:pt x="48044" y="319836"/>
                </a:moveTo>
                <a:lnTo>
                  <a:pt x="37249" y="319836"/>
                </a:lnTo>
                <a:lnTo>
                  <a:pt x="29768" y="322884"/>
                </a:lnTo>
                <a:lnTo>
                  <a:pt x="25577" y="328980"/>
                </a:lnTo>
                <a:lnTo>
                  <a:pt x="22072" y="333984"/>
                </a:lnTo>
                <a:lnTo>
                  <a:pt x="20307" y="342188"/>
                </a:lnTo>
                <a:lnTo>
                  <a:pt x="20388" y="365137"/>
                </a:lnTo>
                <a:lnTo>
                  <a:pt x="20569" y="373170"/>
                </a:lnTo>
                <a:lnTo>
                  <a:pt x="38938" y="406603"/>
                </a:lnTo>
                <a:lnTo>
                  <a:pt x="44005" y="406806"/>
                </a:lnTo>
                <a:lnTo>
                  <a:pt x="60337" y="406806"/>
                </a:lnTo>
                <a:lnTo>
                  <a:pt x="65798" y="405041"/>
                </a:lnTo>
                <a:lnTo>
                  <a:pt x="68503" y="401523"/>
                </a:lnTo>
                <a:lnTo>
                  <a:pt x="71881" y="395427"/>
                </a:lnTo>
                <a:lnTo>
                  <a:pt x="40779" y="395427"/>
                </a:lnTo>
                <a:lnTo>
                  <a:pt x="36445" y="393534"/>
                </a:lnTo>
                <a:lnTo>
                  <a:pt x="33350" y="387854"/>
                </a:lnTo>
                <a:lnTo>
                  <a:pt x="31492" y="378389"/>
                </a:lnTo>
                <a:lnTo>
                  <a:pt x="30873" y="365137"/>
                </a:lnTo>
                <a:lnTo>
                  <a:pt x="30952" y="361086"/>
                </a:lnTo>
                <a:lnTo>
                  <a:pt x="31260" y="353568"/>
                </a:lnTo>
                <a:lnTo>
                  <a:pt x="31292" y="342925"/>
                </a:lnTo>
                <a:lnTo>
                  <a:pt x="32232" y="337515"/>
                </a:lnTo>
                <a:lnTo>
                  <a:pt x="36537" y="331012"/>
                </a:lnTo>
                <a:lnTo>
                  <a:pt x="41592" y="329184"/>
                </a:lnTo>
                <a:lnTo>
                  <a:pt x="70156" y="329184"/>
                </a:lnTo>
                <a:lnTo>
                  <a:pt x="69007" y="327380"/>
                </a:lnTo>
                <a:lnTo>
                  <a:pt x="63642" y="323189"/>
                </a:lnTo>
                <a:lnTo>
                  <a:pt x="56654" y="320675"/>
                </a:lnTo>
                <a:lnTo>
                  <a:pt x="48044" y="319836"/>
                </a:lnTo>
                <a:close/>
              </a:path>
              <a:path w="151130" h="407034">
                <a:moveTo>
                  <a:pt x="70156" y="329184"/>
                </a:moveTo>
                <a:lnTo>
                  <a:pt x="55854" y="329184"/>
                </a:lnTo>
                <a:lnTo>
                  <a:pt x="60451" y="331419"/>
                </a:lnTo>
                <a:lnTo>
                  <a:pt x="63004" y="335889"/>
                </a:lnTo>
                <a:lnTo>
                  <a:pt x="64884" y="339001"/>
                </a:lnTo>
                <a:lnTo>
                  <a:pt x="65824" y="344017"/>
                </a:lnTo>
                <a:lnTo>
                  <a:pt x="65824" y="356616"/>
                </a:lnTo>
                <a:lnTo>
                  <a:pt x="65633" y="361086"/>
                </a:lnTo>
                <a:lnTo>
                  <a:pt x="65517" y="365137"/>
                </a:lnTo>
                <a:lnTo>
                  <a:pt x="65038" y="376792"/>
                </a:lnTo>
                <a:lnTo>
                  <a:pt x="63255" y="387143"/>
                </a:lnTo>
                <a:lnTo>
                  <a:pt x="60286" y="393355"/>
                </a:lnTo>
                <a:lnTo>
                  <a:pt x="56133" y="395427"/>
                </a:lnTo>
                <a:lnTo>
                  <a:pt x="71881" y="395427"/>
                </a:lnTo>
                <a:lnTo>
                  <a:pt x="74275" y="387045"/>
                </a:lnTo>
                <a:lnTo>
                  <a:pt x="75718" y="376262"/>
                </a:lnTo>
                <a:lnTo>
                  <a:pt x="76126" y="365137"/>
                </a:lnTo>
                <a:lnTo>
                  <a:pt x="76024" y="354914"/>
                </a:lnTo>
                <a:lnTo>
                  <a:pt x="75946" y="352551"/>
                </a:lnTo>
                <a:lnTo>
                  <a:pt x="75334" y="344678"/>
                </a:lnTo>
                <a:lnTo>
                  <a:pt x="74255" y="338086"/>
                </a:lnTo>
                <a:lnTo>
                  <a:pt x="72745" y="333248"/>
                </a:lnTo>
                <a:lnTo>
                  <a:pt x="70156" y="329184"/>
                </a:lnTo>
                <a:close/>
              </a:path>
              <a:path w="151130" h="407034">
                <a:moveTo>
                  <a:pt x="90017" y="0"/>
                </a:moveTo>
                <a:lnTo>
                  <a:pt x="60959" y="0"/>
                </a:lnTo>
                <a:lnTo>
                  <a:pt x="60959" y="303377"/>
                </a:lnTo>
                <a:lnTo>
                  <a:pt x="90017" y="303377"/>
                </a:lnTo>
                <a:lnTo>
                  <a:pt x="90017" y="0"/>
                </a:lnTo>
                <a:close/>
              </a:path>
              <a:path w="151130" h="407034">
                <a:moveTo>
                  <a:pt x="130657" y="0"/>
                </a:moveTo>
                <a:lnTo>
                  <a:pt x="101600" y="0"/>
                </a:lnTo>
                <a:lnTo>
                  <a:pt x="101600" y="303377"/>
                </a:lnTo>
                <a:lnTo>
                  <a:pt x="130657" y="303377"/>
                </a:lnTo>
                <a:lnTo>
                  <a:pt x="130657" y="0"/>
                </a:lnTo>
                <a:close/>
              </a:path>
              <a:path w="151130" h="407034">
                <a:moveTo>
                  <a:pt x="150977" y="0"/>
                </a:moveTo>
                <a:lnTo>
                  <a:pt x="142239" y="0"/>
                </a:lnTo>
                <a:lnTo>
                  <a:pt x="142239" y="303377"/>
                </a:lnTo>
                <a:lnTo>
                  <a:pt x="150977" y="303377"/>
                </a:lnTo>
                <a:lnTo>
                  <a:pt x="1509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9" name="object 69"/>
          <p:cNvSpPr/>
          <p:nvPr/>
        </p:nvSpPr>
        <p:spPr>
          <a:xfrm>
            <a:off x="3009709" y="799399"/>
            <a:ext cx="103043" cy="277523"/>
          </a:xfrm>
          <a:custGeom>
            <a:avLst/>
            <a:gdLst/>
            <a:ahLst/>
            <a:cxnLst/>
            <a:rect l="l" t="t" r="r" b="b"/>
            <a:pathLst>
              <a:path w="151130" h="407034">
                <a:moveTo>
                  <a:pt x="8737" y="0"/>
                </a:moveTo>
                <a:lnTo>
                  <a:pt x="0" y="0"/>
                </a:lnTo>
                <a:lnTo>
                  <a:pt x="0" y="303377"/>
                </a:lnTo>
                <a:lnTo>
                  <a:pt x="8737" y="303377"/>
                </a:lnTo>
                <a:lnTo>
                  <a:pt x="8737" y="0"/>
                </a:lnTo>
                <a:close/>
              </a:path>
              <a:path w="151130" h="407034">
                <a:moveTo>
                  <a:pt x="29057" y="0"/>
                </a:moveTo>
                <a:lnTo>
                  <a:pt x="20332" y="0"/>
                </a:lnTo>
                <a:lnTo>
                  <a:pt x="20332" y="303377"/>
                </a:lnTo>
                <a:lnTo>
                  <a:pt x="29057" y="303377"/>
                </a:lnTo>
                <a:lnTo>
                  <a:pt x="29057" y="0"/>
                </a:lnTo>
                <a:close/>
              </a:path>
              <a:path w="151130" h="407034">
                <a:moveTo>
                  <a:pt x="48056" y="319836"/>
                </a:moveTo>
                <a:lnTo>
                  <a:pt x="37249" y="319836"/>
                </a:lnTo>
                <a:lnTo>
                  <a:pt x="29756" y="322884"/>
                </a:lnTo>
                <a:lnTo>
                  <a:pt x="25577" y="328980"/>
                </a:lnTo>
                <a:lnTo>
                  <a:pt x="22059" y="333984"/>
                </a:lnTo>
                <a:lnTo>
                  <a:pt x="20319" y="342188"/>
                </a:lnTo>
                <a:lnTo>
                  <a:pt x="20396" y="365137"/>
                </a:lnTo>
                <a:lnTo>
                  <a:pt x="20569" y="373170"/>
                </a:lnTo>
                <a:lnTo>
                  <a:pt x="38950" y="406603"/>
                </a:lnTo>
                <a:lnTo>
                  <a:pt x="44005" y="406806"/>
                </a:lnTo>
                <a:lnTo>
                  <a:pt x="60337" y="406806"/>
                </a:lnTo>
                <a:lnTo>
                  <a:pt x="65798" y="405041"/>
                </a:lnTo>
                <a:lnTo>
                  <a:pt x="68491" y="401523"/>
                </a:lnTo>
                <a:lnTo>
                  <a:pt x="71871" y="395427"/>
                </a:lnTo>
                <a:lnTo>
                  <a:pt x="40792" y="395427"/>
                </a:lnTo>
                <a:lnTo>
                  <a:pt x="36458" y="393534"/>
                </a:lnTo>
                <a:lnTo>
                  <a:pt x="33362" y="387854"/>
                </a:lnTo>
                <a:lnTo>
                  <a:pt x="31505" y="378389"/>
                </a:lnTo>
                <a:lnTo>
                  <a:pt x="30886" y="365137"/>
                </a:lnTo>
                <a:lnTo>
                  <a:pt x="30940" y="361086"/>
                </a:lnTo>
                <a:lnTo>
                  <a:pt x="31142" y="356616"/>
                </a:lnTo>
                <a:lnTo>
                  <a:pt x="31255" y="353568"/>
                </a:lnTo>
                <a:lnTo>
                  <a:pt x="31292" y="342925"/>
                </a:lnTo>
                <a:lnTo>
                  <a:pt x="32232" y="337515"/>
                </a:lnTo>
                <a:lnTo>
                  <a:pt x="36537" y="331012"/>
                </a:lnTo>
                <a:lnTo>
                  <a:pt x="41579" y="329184"/>
                </a:lnTo>
                <a:lnTo>
                  <a:pt x="70164" y="329184"/>
                </a:lnTo>
                <a:lnTo>
                  <a:pt x="69012" y="327380"/>
                </a:lnTo>
                <a:lnTo>
                  <a:pt x="63646" y="323189"/>
                </a:lnTo>
                <a:lnTo>
                  <a:pt x="56659" y="320675"/>
                </a:lnTo>
                <a:lnTo>
                  <a:pt x="48056" y="319836"/>
                </a:lnTo>
                <a:close/>
              </a:path>
              <a:path w="151130" h="407034">
                <a:moveTo>
                  <a:pt x="70164" y="329184"/>
                </a:moveTo>
                <a:lnTo>
                  <a:pt x="55867" y="329184"/>
                </a:lnTo>
                <a:lnTo>
                  <a:pt x="60439" y="331419"/>
                </a:lnTo>
                <a:lnTo>
                  <a:pt x="63004" y="335889"/>
                </a:lnTo>
                <a:lnTo>
                  <a:pt x="64896" y="339001"/>
                </a:lnTo>
                <a:lnTo>
                  <a:pt x="65632" y="342925"/>
                </a:lnTo>
                <a:lnTo>
                  <a:pt x="65752" y="358038"/>
                </a:lnTo>
                <a:lnTo>
                  <a:pt x="65633" y="361086"/>
                </a:lnTo>
                <a:lnTo>
                  <a:pt x="65517" y="365137"/>
                </a:lnTo>
                <a:lnTo>
                  <a:pt x="65040" y="376792"/>
                </a:lnTo>
                <a:lnTo>
                  <a:pt x="63261" y="387143"/>
                </a:lnTo>
                <a:lnTo>
                  <a:pt x="60297" y="393355"/>
                </a:lnTo>
                <a:lnTo>
                  <a:pt x="56146" y="395427"/>
                </a:lnTo>
                <a:lnTo>
                  <a:pt x="71871" y="395427"/>
                </a:lnTo>
                <a:lnTo>
                  <a:pt x="74269" y="387045"/>
                </a:lnTo>
                <a:lnTo>
                  <a:pt x="75717" y="376262"/>
                </a:lnTo>
                <a:lnTo>
                  <a:pt x="76125" y="365137"/>
                </a:lnTo>
                <a:lnTo>
                  <a:pt x="76060" y="356616"/>
                </a:lnTo>
                <a:lnTo>
                  <a:pt x="75947" y="352551"/>
                </a:lnTo>
                <a:lnTo>
                  <a:pt x="75336" y="344678"/>
                </a:lnTo>
                <a:lnTo>
                  <a:pt x="74260" y="338086"/>
                </a:lnTo>
                <a:lnTo>
                  <a:pt x="72758" y="333248"/>
                </a:lnTo>
                <a:lnTo>
                  <a:pt x="70164" y="329184"/>
                </a:lnTo>
                <a:close/>
              </a:path>
              <a:path w="151130" h="407034">
                <a:moveTo>
                  <a:pt x="90017" y="0"/>
                </a:moveTo>
                <a:lnTo>
                  <a:pt x="60959" y="0"/>
                </a:lnTo>
                <a:lnTo>
                  <a:pt x="60959" y="303377"/>
                </a:lnTo>
                <a:lnTo>
                  <a:pt x="90017" y="303377"/>
                </a:lnTo>
                <a:lnTo>
                  <a:pt x="90017" y="0"/>
                </a:lnTo>
                <a:close/>
              </a:path>
              <a:path w="151130" h="407034">
                <a:moveTo>
                  <a:pt x="130657" y="0"/>
                </a:moveTo>
                <a:lnTo>
                  <a:pt x="101600" y="0"/>
                </a:lnTo>
                <a:lnTo>
                  <a:pt x="101600" y="303377"/>
                </a:lnTo>
                <a:lnTo>
                  <a:pt x="130657" y="303377"/>
                </a:lnTo>
                <a:lnTo>
                  <a:pt x="130657" y="0"/>
                </a:lnTo>
                <a:close/>
              </a:path>
              <a:path w="151130" h="407034">
                <a:moveTo>
                  <a:pt x="150964" y="0"/>
                </a:moveTo>
                <a:lnTo>
                  <a:pt x="142239" y="0"/>
                </a:lnTo>
                <a:lnTo>
                  <a:pt x="142239" y="303377"/>
                </a:lnTo>
                <a:lnTo>
                  <a:pt x="150964" y="303377"/>
                </a:lnTo>
                <a:lnTo>
                  <a:pt x="1509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0" name="object 70"/>
          <p:cNvSpPr/>
          <p:nvPr/>
        </p:nvSpPr>
        <p:spPr>
          <a:xfrm>
            <a:off x="3120546" y="799398"/>
            <a:ext cx="103043" cy="277091"/>
          </a:xfrm>
          <a:custGeom>
            <a:avLst/>
            <a:gdLst/>
            <a:ahLst/>
            <a:cxnLst/>
            <a:rect l="l" t="t" r="r" b="b"/>
            <a:pathLst>
              <a:path w="151130" h="406400">
                <a:moveTo>
                  <a:pt x="29057" y="0"/>
                </a:moveTo>
                <a:lnTo>
                  <a:pt x="0" y="0"/>
                </a:lnTo>
                <a:lnTo>
                  <a:pt x="0" y="303377"/>
                </a:lnTo>
                <a:lnTo>
                  <a:pt x="29057" y="303377"/>
                </a:lnTo>
                <a:lnTo>
                  <a:pt x="29057" y="0"/>
                </a:lnTo>
                <a:close/>
              </a:path>
              <a:path w="151130" h="406400">
                <a:moveTo>
                  <a:pt x="69964" y="319633"/>
                </a:moveTo>
                <a:lnTo>
                  <a:pt x="29857" y="319633"/>
                </a:lnTo>
                <a:lnTo>
                  <a:pt x="28028" y="322478"/>
                </a:lnTo>
                <a:lnTo>
                  <a:pt x="26924" y="334797"/>
                </a:lnTo>
                <a:lnTo>
                  <a:pt x="26416" y="342442"/>
                </a:lnTo>
                <a:lnTo>
                  <a:pt x="26448" y="351942"/>
                </a:lnTo>
                <a:lnTo>
                  <a:pt x="26606" y="356095"/>
                </a:lnTo>
                <a:lnTo>
                  <a:pt x="29057" y="358533"/>
                </a:lnTo>
                <a:lnTo>
                  <a:pt x="39624" y="358940"/>
                </a:lnTo>
                <a:lnTo>
                  <a:pt x="46329" y="359613"/>
                </a:lnTo>
                <a:lnTo>
                  <a:pt x="49174" y="360565"/>
                </a:lnTo>
                <a:lnTo>
                  <a:pt x="56349" y="362877"/>
                </a:lnTo>
                <a:lnTo>
                  <a:pt x="59931" y="367842"/>
                </a:lnTo>
                <a:lnTo>
                  <a:pt x="31216" y="396214"/>
                </a:lnTo>
                <a:lnTo>
                  <a:pt x="26212" y="396621"/>
                </a:lnTo>
                <a:lnTo>
                  <a:pt x="24714" y="397294"/>
                </a:lnTo>
                <a:lnTo>
                  <a:pt x="23964" y="398792"/>
                </a:lnTo>
                <a:lnTo>
                  <a:pt x="23996" y="404520"/>
                </a:lnTo>
                <a:lnTo>
                  <a:pt x="26060" y="406196"/>
                </a:lnTo>
                <a:lnTo>
                  <a:pt x="30264" y="406196"/>
                </a:lnTo>
                <a:lnTo>
                  <a:pt x="38224" y="405777"/>
                </a:lnTo>
                <a:lnTo>
                  <a:pt x="69899" y="383067"/>
                </a:lnTo>
                <a:lnTo>
                  <a:pt x="70713" y="375716"/>
                </a:lnTo>
                <a:lnTo>
                  <a:pt x="70713" y="366369"/>
                </a:lnTo>
                <a:lnTo>
                  <a:pt x="67525" y="359524"/>
                </a:lnTo>
                <a:lnTo>
                  <a:pt x="61163" y="355193"/>
                </a:lnTo>
                <a:lnTo>
                  <a:pt x="56680" y="351942"/>
                </a:lnTo>
                <a:lnTo>
                  <a:pt x="49225" y="349567"/>
                </a:lnTo>
                <a:lnTo>
                  <a:pt x="38811" y="348081"/>
                </a:lnTo>
                <a:lnTo>
                  <a:pt x="37719" y="347535"/>
                </a:lnTo>
                <a:lnTo>
                  <a:pt x="37172" y="346456"/>
                </a:lnTo>
                <a:lnTo>
                  <a:pt x="37257" y="334429"/>
                </a:lnTo>
                <a:lnTo>
                  <a:pt x="38328" y="329793"/>
                </a:lnTo>
                <a:lnTo>
                  <a:pt x="69964" y="329793"/>
                </a:lnTo>
                <a:lnTo>
                  <a:pt x="70713" y="327990"/>
                </a:lnTo>
                <a:lnTo>
                  <a:pt x="70713" y="321221"/>
                </a:lnTo>
                <a:lnTo>
                  <a:pt x="69964" y="319633"/>
                </a:lnTo>
                <a:close/>
              </a:path>
              <a:path w="151130" h="406400">
                <a:moveTo>
                  <a:pt x="49364" y="0"/>
                </a:moveTo>
                <a:lnTo>
                  <a:pt x="40627" y="0"/>
                </a:lnTo>
                <a:lnTo>
                  <a:pt x="40627" y="303377"/>
                </a:lnTo>
                <a:lnTo>
                  <a:pt x="49364" y="303377"/>
                </a:lnTo>
                <a:lnTo>
                  <a:pt x="49364" y="0"/>
                </a:lnTo>
                <a:close/>
              </a:path>
              <a:path w="151130" h="406400">
                <a:moveTo>
                  <a:pt x="110324" y="0"/>
                </a:moveTo>
                <a:lnTo>
                  <a:pt x="81280" y="0"/>
                </a:lnTo>
                <a:lnTo>
                  <a:pt x="81280" y="303377"/>
                </a:lnTo>
                <a:lnTo>
                  <a:pt x="110324" y="303377"/>
                </a:lnTo>
                <a:lnTo>
                  <a:pt x="110324" y="0"/>
                </a:lnTo>
                <a:close/>
              </a:path>
              <a:path w="151130" h="406400">
                <a:moveTo>
                  <a:pt x="130657" y="0"/>
                </a:moveTo>
                <a:lnTo>
                  <a:pt x="121920" y="0"/>
                </a:lnTo>
                <a:lnTo>
                  <a:pt x="121920" y="303377"/>
                </a:lnTo>
                <a:lnTo>
                  <a:pt x="130657" y="303377"/>
                </a:lnTo>
                <a:lnTo>
                  <a:pt x="130657" y="0"/>
                </a:lnTo>
                <a:close/>
              </a:path>
              <a:path w="151130" h="406400">
                <a:moveTo>
                  <a:pt x="150964" y="0"/>
                </a:moveTo>
                <a:lnTo>
                  <a:pt x="142227" y="0"/>
                </a:lnTo>
                <a:lnTo>
                  <a:pt x="142227" y="303377"/>
                </a:lnTo>
                <a:lnTo>
                  <a:pt x="150964" y="303377"/>
                </a:lnTo>
                <a:lnTo>
                  <a:pt x="1509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1" name="object 71"/>
          <p:cNvSpPr/>
          <p:nvPr/>
        </p:nvSpPr>
        <p:spPr>
          <a:xfrm>
            <a:off x="3231382" y="799399"/>
            <a:ext cx="103043" cy="268865"/>
          </a:xfrm>
          <a:custGeom>
            <a:avLst/>
            <a:gdLst/>
            <a:ahLst/>
            <a:cxnLst/>
            <a:rect l="l" t="t" r="r" b="b"/>
            <a:pathLst>
              <a:path w="151130" h="394334">
                <a:moveTo>
                  <a:pt x="8737" y="0"/>
                </a:moveTo>
                <a:lnTo>
                  <a:pt x="0" y="0"/>
                </a:lnTo>
                <a:lnTo>
                  <a:pt x="0" y="303377"/>
                </a:lnTo>
                <a:lnTo>
                  <a:pt x="8737" y="303377"/>
                </a:lnTo>
                <a:lnTo>
                  <a:pt x="8737" y="0"/>
                </a:lnTo>
                <a:close/>
              </a:path>
              <a:path w="151130" h="394334">
                <a:moveTo>
                  <a:pt x="25184" y="356412"/>
                </a:moveTo>
                <a:lnTo>
                  <a:pt x="20573" y="356412"/>
                </a:lnTo>
                <a:lnTo>
                  <a:pt x="19137" y="358241"/>
                </a:lnTo>
                <a:lnTo>
                  <a:pt x="19088" y="364807"/>
                </a:lnTo>
                <a:lnTo>
                  <a:pt x="21691" y="366674"/>
                </a:lnTo>
                <a:lnTo>
                  <a:pt x="32130" y="368706"/>
                </a:lnTo>
                <a:lnTo>
                  <a:pt x="34734" y="370700"/>
                </a:lnTo>
                <a:lnTo>
                  <a:pt x="34670" y="374700"/>
                </a:lnTo>
                <a:lnTo>
                  <a:pt x="34531" y="375513"/>
                </a:lnTo>
                <a:lnTo>
                  <a:pt x="26822" y="387096"/>
                </a:lnTo>
                <a:lnTo>
                  <a:pt x="26822" y="392645"/>
                </a:lnTo>
                <a:lnTo>
                  <a:pt x="28371" y="394208"/>
                </a:lnTo>
                <a:lnTo>
                  <a:pt x="34328" y="394208"/>
                </a:lnTo>
                <a:lnTo>
                  <a:pt x="37071" y="391795"/>
                </a:lnTo>
                <a:lnTo>
                  <a:pt x="42354" y="382181"/>
                </a:lnTo>
                <a:lnTo>
                  <a:pt x="44830" y="379780"/>
                </a:lnTo>
                <a:lnTo>
                  <a:pt x="62794" y="379780"/>
                </a:lnTo>
                <a:lnTo>
                  <a:pt x="61353" y="378282"/>
                </a:lnTo>
                <a:lnTo>
                  <a:pt x="57899" y="373811"/>
                </a:lnTo>
                <a:lnTo>
                  <a:pt x="57899" y="370293"/>
                </a:lnTo>
                <a:lnTo>
                  <a:pt x="60502" y="368833"/>
                </a:lnTo>
                <a:lnTo>
                  <a:pt x="70942" y="366534"/>
                </a:lnTo>
                <a:lnTo>
                  <a:pt x="73545" y="364604"/>
                </a:lnTo>
                <a:lnTo>
                  <a:pt x="73545" y="359664"/>
                </a:lnTo>
                <a:lnTo>
                  <a:pt x="35750" y="359664"/>
                </a:lnTo>
                <a:lnTo>
                  <a:pt x="33439" y="359117"/>
                </a:lnTo>
                <a:lnTo>
                  <a:pt x="27482" y="356946"/>
                </a:lnTo>
                <a:lnTo>
                  <a:pt x="25184" y="356412"/>
                </a:lnTo>
                <a:close/>
              </a:path>
              <a:path w="151130" h="394334">
                <a:moveTo>
                  <a:pt x="62794" y="379780"/>
                </a:moveTo>
                <a:lnTo>
                  <a:pt x="47129" y="379780"/>
                </a:lnTo>
                <a:lnTo>
                  <a:pt x="48145" y="379984"/>
                </a:lnTo>
                <a:lnTo>
                  <a:pt x="62572" y="394004"/>
                </a:lnTo>
                <a:lnTo>
                  <a:pt x="64198" y="394208"/>
                </a:lnTo>
                <a:lnTo>
                  <a:pt x="67170" y="394208"/>
                </a:lnTo>
                <a:lnTo>
                  <a:pt x="68656" y="392302"/>
                </a:lnTo>
                <a:lnTo>
                  <a:pt x="68624" y="388518"/>
                </a:lnTo>
                <a:lnTo>
                  <a:pt x="68262" y="385470"/>
                </a:lnTo>
                <a:lnTo>
                  <a:pt x="62794" y="379780"/>
                </a:lnTo>
                <a:close/>
              </a:path>
              <a:path w="151130" h="394334">
                <a:moveTo>
                  <a:pt x="50457" y="337108"/>
                </a:moveTo>
                <a:lnTo>
                  <a:pt x="43256" y="337108"/>
                </a:lnTo>
                <a:lnTo>
                  <a:pt x="41452" y="337858"/>
                </a:lnTo>
                <a:lnTo>
                  <a:pt x="41452" y="358901"/>
                </a:lnTo>
                <a:lnTo>
                  <a:pt x="40081" y="359664"/>
                </a:lnTo>
                <a:lnTo>
                  <a:pt x="53428" y="359664"/>
                </a:lnTo>
                <a:lnTo>
                  <a:pt x="52222" y="358901"/>
                </a:lnTo>
                <a:lnTo>
                  <a:pt x="52222" y="337858"/>
                </a:lnTo>
                <a:lnTo>
                  <a:pt x="50457" y="337108"/>
                </a:lnTo>
                <a:close/>
              </a:path>
              <a:path w="151130" h="394334">
                <a:moveTo>
                  <a:pt x="71920" y="356412"/>
                </a:moveTo>
                <a:lnTo>
                  <a:pt x="67170" y="356412"/>
                </a:lnTo>
                <a:lnTo>
                  <a:pt x="65036" y="356946"/>
                </a:lnTo>
                <a:lnTo>
                  <a:pt x="59486" y="359117"/>
                </a:lnTo>
                <a:lnTo>
                  <a:pt x="57353" y="359664"/>
                </a:lnTo>
                <a:lnTo>
                  <a:pt x="73545" y="359664"/>
                </a:lnTo>
                <a:lnTo>
                  <a:pt x="73545" y="358241"/>
                </a:lnTo>
                <a:lnTo>
                  <a:pt x="71920" y="356412"/>
                </a:lnTo>
                <a:close/>
              </a:path>
              <a:path w="151130" h="394334">
                <a:moveTo>
                  <a:pt x="49364" y="0"/>
                </a:moveTo>
                <a:lnTo>
                  <a:pt x="40639" y="0"/>
                </a:lnTo>
                <a:lnTo>
                  <a:pt x="40639" y="303377"/>
                </a:lnTo>
                <a:lnTo>
                  <a:pt x="49364" y="303377"/>
                </a:lnTo>
                <a:lnTo>
                  <a:pt x="49364" y="0"/>
                </a:lnTo>
                <a:close/>
              </a:path>
              <a:path w="151130" h="394334">
                <a:moveTo>
                  <a:pt x="90004" y="0"/>
                </a:moveTo>
                <a:lnTo>
                  <a:pt x="60947" y="0"/>
                </a:lnTo>
                <a:lnTo>
                  <a:pt x="60947" y="303377"/>
                </a:lnTo>
                <a:lnTo>
                  <a:pt x="90004" y="303377"/>
                </a:lnTo>
                <a:lnTo>
                  <a:pt x="90004" y="0"/>
                </a:lnTo>
                <a:close/>
              </a:path>
              <a:path w="151130" h="394334">
                <a:moveTo>
                  <a:pt x="130644" y="0"/>
                </a:moveTo>
                <a:lnTo>
                  <a:pt x="101587" y="0"/>
                </a:lnTo>
                <a:lnTo>
                  <a:pt x="101587" y="303377"/>
                </a:lnTo>
                <a:lnTo>
                  <a:pt x="130644" y="303377"/>
                </a:lnTo>
                <a:lnTo>
                  <a:pt x="130644" y="0"/>
                </a:lnTo>
                <a:close/>
              </a:path>
              <a:path w="151130" h="394334">
                <a:moveTo>
                  <a:pt x="150964" y="0"/>
                </a:moveTo>
                <a:lnTo>
                  <a:pt x="142239" y="0"/>
                </a:lnTo>
                <a:lnTo>
                  <a:pt x="142239" y="303377"/>
                </a:lnTo>
                <a:lnTo>
                  <a:pt x="150964" y="303377"/>
                </a:lnTo>
                <a:lnTo>
                  <a:pt x="1509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2" name="object 72"/>
          <p:cNvSpPr/>
          <p:nvPr/>
        </p:nvSpPr>
        <p:spPr>
          <a:xfrm>
            <a:off x="2369750" y="3215555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3" name="object 73"/>
          <p:cNvSpPr/>
          <p:nvPr/>
        </p:nvSpPr>
        <p:spPr>
          <a:xfrm>
            <a:off x="2471062" y="325817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4" name="object 74"/>
          <p:cNvSpPr/>
          <p:nvPr/>
        </p:nvSpPr>
        <p:spPr>
          <a:xfrm>
            <a:off x="2369751" y="3312411"/>
            <a:ext cx="2019733" cy="0"/>
          </a:xfrm>
          <a:custGeom>
            <a:avLst/>
            <a:gdLst/>
            <a:ahLst/>
            <a:cxnLst/>
            <a:rect l="l" t="t" r="r" b="b"/>
            <a:pathLst>
              <a:path w="2962275">
                <a:moveTo>
                  <a:pt x="0" y="0"/>
                </a:moveTo>
                <a:lnTo>
                  <a:pt x="2962109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5" name="object 75"/>
          <p:cNvSpPr/>
          <p:nvPr/>
        </p:nvSpPr>
        <p:spPr>
          <a:xfrm>
            <a:off x="2572373" y="325817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6" name="object 76"/>
          <p:cNvSpPr/>
          <p:nvPr/>
        </p:nvSpPr>
        <p:spPr>
          <a:xfrm>
            <a:off x="2673685" y="325817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7" name="object 77"/>
          <p:cNvSpPr/>
          <p:nvPr/>
        </p:nvSpPr>
        <p:spPr>
          <a:xfrm>
            <a:off x="2774996" y="325817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8" name="object 78"/>
          <p:cNvSpPr/>
          <p:nvPr/>
        </p:nvSpPr>
        <p:spPr>
          <a:xfrm>
            <a:off x="2876307" y="325817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9" name="object 79"/>
          <p:cNvSpPr/>
          <p:nvPr/>
        </p:nvSpPr>
        <p:spPr>
          <a:xfrm>
            <a:off x="2977619" y="325817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0" name="object 80"/>
          <p:cNvSpPr/>
          <p:nvPr/>
        </p:nvSpPr>
        <p:spPr>
          <a:xfrm>
            <a:off x="3078930" y="325817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1" name="object 81"/>
          <p:cNvSpPr/>
          <p:nvPr/>
        </p:nvSpPr>
        <p:spPr>
          <a:xfrm>
            <a:off x="3180241" y="325817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2" name="object 82"/>
          <p:cNvSpPr/>
          <p:nvPr/>
        </p:nvSpPr>
        <p:spPr>
          <a:xfrm>
            <a:off x="3281553" y="325817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3" name="object 83"/>
          <p:cNvSpPr/>
          <p:nvPr/>
        </p:nvSpPr>
        <p:spPr>
          <a:xfrm>
            <a:off x="3382864" y="325817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4" name="object 84"/>
          <p:cNvSpPr/>
          <p:nvPr/>
        </p:nvSpPr>
        <p:spPr>
          <a:xfrm>
            <a:off x="3484175" y="325817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5" name="object 85"/>
          <p:cNvSpPr/>
          <p:nvPr/>
        </p:nvSpPr>
        <p:spPr>
          <a:xfrm>
            <a:off x="3585487" y="325817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6" name="object 86"/>
          <p:cNvSpPr/>
          <p:nvPr/>
        </p:nvSpPr>
        <p:spPr>
          <a:xfrm>
            <a:off x="3686798" y="325817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7" name="object 87"/>
          <p:cNvSpPr/>
          <p:nvPr/>
        </p:nvSpPr>
        <p:spPr>
          <a:xfrm>
            <a:off x="3788110" y="325817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8" name="object 88"/>
          <p:cNvSpPr/>
          <p:nvPr/>
        </p:nvSpPr>
        <p:spPr>
          <a:xfrm>
            <a:off x="3889421" y="325817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9" name="object 89"/>
          <p:cNvSpPr/>
          <p:nvPr/>
        </p:nvSpPr>
        <p:spPr>
          <a:xfrm>
            <a:off x="3990732" y="325817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0" name="object 90"/>
          <p:cNvSpPr/>
          <p:nvPr/>
        </p:nvSpPr>
        <p:spPr>
          <a:xfrm>
            <a:off x="4092044" y="325817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1" name="object 91"/>
          <p:cNvSpPr/>
          <p:nvPr/>
        </p:nvSpPr>
        <p:spPr>
          <a:xfrm>
            <a:off x="4193355" y="325817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2" name="object 92"/>
          <p:cNvSpPr/>
          <p:nvPr/>
        </p:nvSpPr>
        <p:spPr>
          <a:xfrm>
            <a:off x="4294666" y="325817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3" name="object 93"/>
          <p:cNvSpPr/>
          <p:nvPr/>
        </p:nvSpPr>
        <p:spPr>
          <a:xfrm>
            <a:off x="4395978" y="3215555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4" name="object 94"/>
          <p:cNvSpPr/>
          <p:nvPr/>
        </p:nvSpPr>
        <p:spPr>
          <a:xfrm>
            <a:off x="2369750" y="347311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5" name="object 95"/>
          <p:cNvSpPr/>
          <p:nvPr/>
        </p:nvSpPr>
        <p:spPr>
          <a:xfrm>
            <a:off x="2471062" y="351573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6" name="object 96"/>
          <p:cNvSpPr/>
          <p:nvPr/>
        </p:nvSpPr>
        <p:spPr>
          <a:xfrm>
            <a:off x="2369751" y="3569972"/>
            <a:ext cx="2026227" cy="0"/>
          </a:xfrm>
          <a:custGeom>
            <a:avLst/>
            <a:gdLst/>
            <a:ahLst/>
            <a:cxnLst/>
            <a:rect l="l" t="t" r="r" b="b"/>
            <a:pathLst>
              <a:path w="2971800">
                <a:moveTo>
                  <a:pt x="0" y="0"/>
                </a:moveTo>
                <a:lnTo>
                  <a:pt x="297180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7" name="object 97"/>
          <p:cNvSpPr/>
          <p:nvPr/>
        </p:nvSpPr>
        <p:spPr>
          <a:xfrm>
            <a:off x="2572373" y="351573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8" name="object 98"/>
          <p:cNvSpPr/>
          <p:nvPr/>
        </p:nvSpPr>
        <p:spPr>
          <a:xfrm>
            <a:off x="2673685" y="351573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9" name="object 99"/>
          <p:cNvSpPr/>
          <p:nvPr/>
        </p:nvSpPr>
        <p:spPr>
          <a:xfrm>
            <a:off x="2774996" y="351573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0" name="object 100"/>
          <p:cNvSpPr/>
          <p:nvPr/>
        </p:nvSpPr>
        <p:spPr>
          <a:xfrm>
            <a:off x="2876307" y="351573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1" name="object 101"/>
          <p:cNvSpPr/>
          <p:nvPr/>
        </p:nvSpPr>
        <p:spPr>
          <a:xfrm>
            <a:off x="2977619" y="351573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2" name="object 102"/>
          <p:cNvSpPr/>
          <p:nvPr/>
        </p:nvSpPr>
        <p:spPr>
          <a:xfrm>
            <a:off x="3078930" y="351573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3" name="object 103"/>
          <p:cNvSpPr/>
          <p:nvPr/>
        </p:nvSpPr>
        <p:spPr>
          <a:xfrm>
            <a:off x="3180241" y="351573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4" name="object 104"/>
          <p:cNvSpPr/>
          <p:nvPr/>
        </p:nvSpPr>
        <p:spPr>
          <a:xfrm>
            <a:off x="3281553" y="351573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5" name="object 105"/>
          <p:cNvSpPr/>
          <p:nvPr/>
        </p:nvSpPr>
        <p:spPr>
          <a:xfrm>
            <a:off x="3382864" y="351573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6" name="object 106"/>
          <p:cNvSpPr/>
          <p:nvPr/>
        </p:nvSpPr>
        <p:spPr>
          <a:xfrm>
            <a:off x="3484175" y="351573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7" name="object 107"/>
          <p:cNvSpPr/>
          <p:nvPr/>
        </p:nvSpPr>
        <p:spPr>
          <a:xfrm>
            <a:off x="3585487" y="351573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8" name="object 108"/>
          <p:cNvSpPr/>
          <p:nvPr/>
        </p:nvSpPr>
        <p:spPr>
          <a:xfrm>
            <a:off x="3686798" y="351573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9" name="object 109"/>
          <p:cNvSpPr/>
          <p:nvPr/>
        </p:nvSpPr>
        <p:spPr>
          <a:xfrm>
            <a:off x="3788110" y="351573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0" name="object 110"/>
          <p:cNvSpPr/>
          <p:nvPr/>
        </p:nvSpPr>
        <p:spPr>
          <a:xfrm>
            <a:off x="3889421" y="351573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1" name="object 111"/>
          <p:cNvSpPr/>
          <p:nvPr/>
        </p:nvSpPr>
        <p:spPr>
          <a:xfrm>
            <a:off x="3990732" y="351573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2" name="object 112"/>
          <p:cNvSpPr/>
          <p:nvPr/>
        </p:nvSpPr>
        <p:spPr>
          <a:xfrm>
            <a:off x="4092044" y="351573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3" name="object 113"/>
          <p:cNvSpPr/>
          <p:nvPr/>
        </p:nvSpPr>
        <p:spPr>
          <a:xfrm>
            <a:off x="4193355" y="351573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4" name="object 114"/>
          <p:cNvSpPr/>
          <p:nvPr/>
        </p:nvSpPr>
        <p:spPr>
          <a:xfrm>
            <a:off x="4294666" y="351573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5" name="object 115"/>
          <p:cNvSpPr/>
          <p:nvPr/>
        </p:nvSpPr>
        <p:spPr>
          <a:xfrm>
            <a:off x="4395978" y="347311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6" name="object 116"/>
          <p:cNvSpPr/>
          <p:nvPr/>
        </p:nvSpPr>
        <p:spPr>
          <a:xfrm>
            <a:off x="4496665" y="347311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7" name="object 117"/>
          <p:cNvSpPr/>
          <p:nvPr/>
        </p:nvSpPr>
        <p:spPr>
          <a:xfrm>
            <a:off x="4597977" y="351573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8" name="object 118"/>
          <p:cNvSpPr/>
          <p:nvPr/>
        </p:nvSpPr>
        <p:spPr>
          <a:xfrm>
            <a:off x="4496665" y="3569972"/>
            <a:ext cx="807893" cy="0"/>
          </a:xfrm>
          <a:custGeom>
            <a:avLst/>
            <a:gdLst/>
            <a:ahLst/>
            <a:cxnLst/>
            <a:rect l="l" t="t" r="r" b="b"/>
            <a:pathLst>
              <a:path w="1184910">
                <a:moveTo>
                  <a:pt x="0" y="0"/>
                </a:moveTo>
                <a:lnTo>
                  <a:pt x="118491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9" name="object 119"/>
          <p:cNvSpPr/>
          <p:nvPr/>
        </p:nvSpPr>
        <p:spPr>
          <a:xfrm>
            <a:off x="4699289" y="351573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0" name="object 120"/>
          <p:cNvSpPr/>
          <p:nvPr/>
        </p:nvSpPr>
        <p:spPr>
          <a:xfrm>
            <a:off x="4800599" y="351573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1" name="object 121"/>
          <p:cNvSpPr/>
          <p:nvPr/>
        </p:nvSpPr>
        <p:spPr>
          <a:xfrm>
            <a:off x="4901911" y="347311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2" name="object 122"/>
          <p:cNvSpPr/>
          <p:nvPr/>
        </p:nvSpPr>
        <p:spPr>
          <a:xfrm>
            <a:off x="5003222" y="351573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3" name="object 123"/>
          <p:cNvSpPr/>
          <p:nvPr/>
        </p:nvSpPr>
        <p:spPr>
          <a:xfrm>
            <a:off x="5104534" y="347311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4" name="object 124"/>
          <p:cNvSpPr/>
          <p:nvPr/>
        </p:nvSpPr>
        <p:spPr>
          <a:xfrm>
            <a:off x="5205845" y="351573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5" name="object 125"/>
          <p:cNvSpPr/>
          <p:nvPr/>
        </p:nvSpPr>
        <p:spPr>
          <a:xfrm>
            <a:off x="5307156" y="347311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6" name="object 126"/>
          <p:cNvSpPr/>
          <p:nvPr/>
        </p:nvSpPr>
        <p:spPr>
          <a:xfrm>
            <a:off x="4495773" y="3204824"/>
            <a:ext cx="109105" cy="109105"/>
          </a:xfrm>
          <a:custGeom>
            <a:avLst/>
            <a:gdLst/>
            <a:ahLst/>
            <a:cxnLst/>
            <a:rect l="l" t="t" r="r" b="b"/>
            <a:pathLst>
              <a:path w="160020" h="160020">
                <a:moveTo>
                  <a:pt x="0" y="160020"/>
                </a:moveTo>
                <a:lnTo>
                  <a:pt x="160020" y="160020"/>
                </a:lnTo>
                <a:lnTo>
                  <a:pt x="160020" y="0"/>
                </a:lnTo>
                <a:lnTo>
                  <a:pt x="0" y="0"/>
                </a:lnTo>
                <a:lnTo>
                  <a:pt x="0" y="16002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7" name="object 127"/>
          <p:cNvSpPr/>
          <p:nvPr/>
        </p:nvSpPr>
        <p:spPr>
          <a:xfrm>
            <a:off x="4716147" y="3204824"/>
            <a:ext cx="109105" cy="109105"/>
          </a:xfrm>
          <a:custGeom>
            <a:avLst/>
            <a:gdLst/>
            <a:ahLst/>
            <a:cxnLst/>
            <a:rect l="l" t="t" r="r" b="b"/>
            <a:pathLst>
              <a:path w="160020" h="160020">
                <a:moveTo>
                  <a:pt x="0" y="160020"/>
                </a:moveTo>
                <a:lnTo>
                  <a:pt x="160020" y="160020"/>
                </a:lnTo>
                <a:lnTo>
                  <a:pt x="160020" y="0"/>
                </a:lnTo>
                <a:lnTo>
                  <a:pt x="0" y="0"/>
                </a:lnTo>
                <a:lnTo>
                  <a:pt x="0" y="16002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8" name="object 128"/>
          <p:cNvSpPr/>
          <p:nvPr/>
        </p:nvSpPr>
        <p:spPr>
          <a:xfrm>
            <a:off x="4936521" y="3204824"/>
            <a:ext cx="109105" cy="109105"/>
          </a:xfrm>
          <a:custGeom>
            <a:avLst/>
            <a:gdLst/>
            <a:ahLst/>
            <a:cxnLst/>
            <a:rect l="l" t="t" r="r" b="b"/>
            <a:pathLst>
              <a:path w="160020" h="160020">
                <a:moveTo>
                  <a:pt x="0" y="160020"/>
                </a:moveTo>
                <a:lnTo>
                  <a:pt x="160020" y="160020"/>
                </a:lnTo>
                <a:lnTo>
                  <a:pt x="160020" y="0"/>
                </a:lnTo>
                <a:lnTo>
                  <a:pt x="0" y="0"/>
                </a:lnTo>
                <a:lnTo>
                  <a:pt x="0" y="16002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9" name="object 129"/>
          <p:cNvSpPr txBox="1"/>
          <p:nvPr/>
        </p:nvSpPr>
        <p:spPr>
          <a:xfrm>
            <a:off x="2355480" y="2391066"/>
            <a:ext cx="4422198" cy="675144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marR="3464">
              <a:spcBef>
                <a:spcPts val="68"/>
              </a:spcBef>
            </a:pPr>
            <a:r>
              <a:rPr sz="545" b="1" dirty="0">
                <a:latin typeface="Arial"/>
                <a:cs typeface="Arial"/>
              </a:rPr>
              <a:t>Enter </a:t>
            </a:r>
            <a:r>
              <a:rPr sz="545" b="1" spc="-3" dirty="0">
                <a:latin typeface="Arial"/>
                <a:cs typeface="Arial"/>
              </a:rPr>
              <a:t>the </a:t>
            </a:r>
            <a:r>
              <a:rPr sz="545" b="1" dirty="0">
                <a:latin typeface="Arial"/>
                <a:cs typeface="Arial"/>
              </a:rPr>
              <a:t>information </a:t>
            </a:r>
            <a:r>
              <a:rPr sz="545" b="1" spc="-3" dirty="0">
                <a:latin typeface="Arial"/>
                <a:cs typeface="Arial"/>
              </a:rPr>
              <a:t>requested for all your </a:t>
            </a:r>
            <a:r>
              <a:rPr sz="545" b="1" dirty="0">
                <a:latin typeface="Arial"/>
                <a:cs typeface="Arial"/>
              </a:rPr>
              <a:t>dependent </a:t>
            </a:r>
            <a:r>
              <a:rPr sz="545" b="1" spc="-3" dirty="0">
                <a:latin typeface="Arial"/>
                <a:cs typeface="Arial"/>
              </a:rPr>
              <a:t>children </a:t>
            </a:r>
            <a:r>
              <a:rPr sz="545" b="1" dirty="0">
                <a:latin typeface="Arial"/>
                <a:cs typeface="Arial"/>
              </a:rPr>
              <a:t>who </a:t>
            </a:r>
            <a:r>
              <a:rPr sz="545" b="1" spc="-3" dirty="0">
                <a:latin typeface="Arial"/>
                <a:cs typeface="Arial"/>
              </a:rPr>
              <a:t>fall </a:t>
            </a:r>
            <a:r>
              <a:rPr sz="545" b="1" dirty="0">
                <a:latin typeface="Arial"/>
                <a:cs typeface="Arial"/>
              </a:rPr>
              <a:t>into Group </a:t>
            </a:r>
            <a:r>
              <a:rPr sz="545" b="1" spc="-3" dirty="0">
                <a:latin typeface="Arial"/>
                <a:cs typeface="Arial"/>
              </a:rPr>
              <a:t>A, </a:t>
            </a:r>
            <a:r>
              <a:rPr sz="545" b="1" dirty="0">
                <a:latin typeface="Arial"/>
                <a:cs typeface="Arial"/>
              </a:rPr>
              <a:t>B or </a:t>
            </a:r>
            <a:r>
              <a:rPr sz="545" b="1" spc="-3" dirty="0">
                <a:latin typeface="Arial"/>
                <a:cs typeface="Arial"/>
              </a:rPr>
              <a:t>C, as </a:t>
            </a:r>
            <a:r>
              <a:rPr sz="545" b="1" dirty="0">
                <a:latin typeface="Arial"/>
                <a:cs typeface="Arial"/>
              </a:rPr>
              <a:t>defined on </a:t>
            </a:r>
            <a:r>
              <a:rPr sz="545" b="1" spc="-3" dirty="0">
                <a:latin typeface="Arial"/>
                <a:cs typeface="Arial"/>
              </a:rPr>
              <a:t>the reverse side </a:t>
            </a:r>
            <a:r>
              <a:rPr sz="545" b="1" dirty="0">
                <a:latin typeface="Arial"/>
                <a:cs typeface="Arial"/>
              </a:rPr>
              <a:t>of </a:t>
            </a:r>
            <a:r>
              <a:rPr sz="545" b="1" spc="-3" dirty="0">
                <a:latin typeface="Arial"/>
                <a:cs typeface="Arial"/>
              </a:rPr>
              <a:t>this  </a:t>
            </a:r>
            <a:r>
              <a:rPr sz="545" b="1" dirty="0">
                <a:latin typeface="Arial"/>
                <a:cs typeface="Arial"/>
              </a:rPr>
              <a:t>page. </a:t>
            </a:r>
            <a:r>
              <a:rPr sz="545" b="1" spc="-3" dirty="0">
                <a:latin typeface="Arial"/>
                <a:cs typeface="Arial"/>
              </a:rPr>
              <a:t>Remember to check the </a:t>
            </a:r>
            <a:r>
              <a:rPr sz="545" b="1" dirty="0">
                <a:latin typeface="Arial"/>
                <a:cs typeface="Arial"/>
              </a:rPr>
              <a:t>box </a:t>
            </a:r>
            <a:r>
              <a:rPr sz="545" b="1" spc="-3" dirty="0">
                <a:latin typeface="Arial"/>
                <a:cs typeface="Arial"/>
              </a:rPr>
              <a:t>corresponding to </a:t>
            </a:r>
            <a:r>
              <a:rPr sz="545" b="1" dirty="0">
                <a:latin typeface="Arial"/>
                <a:cs typeface="Arial"/>
              </a:rPr>
              <a:t>group </a:t>
            </a:r>
            <a:r>
              <a:rPr sz="545" b="1" spc="-3" dirty="0">
                <a:latin typeface="Arial"/>
                <a:cs typeface="Arial"/>
              </a:rPr>
              <a:t>A, </a:t>
            </a:r>
            <a:r>
              <a:rPr sz="545" b="1" dirty="0">
                <a:latin typeface="Arial"/>
                <a:cs typeface="Arial"/>
              </a:rPr>
              <a:t>B or </a:t>
            </a:r>
            <a:r>
              <a:rPr sz="545" b="1" spc="-3" dirty="0">
                <a:latin typeface="Arial"/>
                <a:cs typeface="Arial"/>
              </a:rPr>
              <a:t>C. (Do </a:t>
            </a:r>
            <a:r>
              <a:rPr sz="545" b="1" dirty="0">
                <a:latin typeface="Arial"/>
                <a:cs typeface="Arial"/>
              </a:rPr>
              <a:t>not provide information </a:t>
            </a:r>
            <a:r>
              <a:rPr sz="545" b="1" spc="-3" dirty="0">
                <a:latin typeface="Arial"/>
                <a:cs typeface="Arial"/>
              </a:rPr>
              <a:t>for children aged 18 </a:t>
            </a:r>
            <a:r>
              <a:rPr sz="545" b="1" dirty="0">
                <a:latin typeface="Arial"/>
                <a:cs typeface="Arial"/>
              </a:rPr>
              <a:t>or over who </a:t>
            </a:r>
            <a:r>
              <a:rPr sz="545" b="1" spc="-3" dirty="0">
                <a:latin typeface="Arial"/>
                <a:cs typeface="Arial"/>
              </a:rPr>
              <a:t>are  </a:t>
            </a:r>
            <a:r>
              <a:rPr sz="545" b="1" dirty="0">
                <a:latin typeface="Arial"/>
                <a:cs typeface="Arial"/>
              </a:rPr>
              <a:t>not pursuing </a:t>
            </a:r>
            <a:r>
              <a:rPr sz="545" b="1" spc="-3" dirty="0">
                <a:latin typeface="Arial"/>
                <a:cs typeface="Arial"/>
              </a:rPr>
              <a:t>full-time studies.)</a:t>
            </a:r>
            <a:endParaRPr sz="545" dirty="0">
              <a:latin typeface="Arial"/>
              <a:cs typeface="Arial"/>
            </a:endParaRPr>
          </a:p>
          <a:p>
            <a:pPr marL="8659" marR="183135">
              <a:spcBef>
                <a:spcPts val="307"/>
              </a:spcBef>
            </a:pPr>
            <a:r>
              <a:rPr sz="545" b="1" dirty="0">
                <a:latin typeface="Arial"/>
                <a:cs typeface="Arial"/>
              </a:rPr>
              <a:t>For </a:t>
            </a:r>
            <a:r>
              <a:rPr sz="545" b="1" spc="-3" dirty="0">
                <a:latin typeface="Arial"/>
                <a:cs typeface="Arial"/>
              </a:rPr>
              <a:t>each child </a:t>
            </a:r>
            <a:r>
              <a:rPr sz="545" b="1" dirty="0">
                <a:latin typeface="Arial"/>
                <a:cs typeface="Arial"/>
              </a:rPr>
              <a:t>listed </a:t>
            </a:r>
            <a:r>
              <a:rPr sz="545" b="1" spc="-7" dirty="0">
                <a:latin typeface="Arial"/>
                <a:cs typeface="Arial"/>
              </a:rPr>
              <a:t>below, </a:t>
            </a:r>
            <a:r>
              <a:rPr sz="545" b="1" spc="-3" dirty="0">
                <a:latin typeface="Arial"/>
                <a:cs typeface="Arial"/>
              </a:rPr>
              <a:t>you must </a:t>
            </a:r>
            <a:r>
              <a:rPr sz="545" b="1" dirty="0">
                <a:latin typeface="Arial"/>
                <a:cs typeface="Arial"/>
              </a:rPr>
              <a:t>provide a birth </a:t>
            </a:r>
            <a:r>
              <a:rPr sz="545" b="1" spc="-3" dirty="0">
                <a:latin typeface="Arial"/>
                <a:cs typeface="Arial"/>
              </a:rPr>
              <a:t>certificate showing the </a:t>
            </a:r>
            <a:r>
              <a:rPr sz="545" b="1" dirty="0">
                <a:latin typeface="Arial"/>
                <a:cs typeface="Arial"/>
              </a:rPr>
              <a:t>first </a:t>
            </a:r>
            <a:r>
              <a:rPr sz="545" b="1" spc="-3" dirty="0">
                <a:latin typeface="Arial"/>
                <a:cs typeface="Arial"/>
              </a:rPr>
              <a:t>and </a:t>
            </a:r>
            <a:r>
              <a:rPr sz="545" b="1" dirty="0">
                <a:latin typeface="Arial"/>
                <a:cs typeface="Arial"/>
              </a:rPr>
              <a:t>last names of </a:t>
            </a:r>
            <a:r>
              <a:rPr sz="545" b="1" spc="-3" dirty="0">
                <a:latin typeface="Arial"/>
                <a:cs typeface="Arial"/>
              </a:rPr>
              <a:t>the </a:t>
            </a:r>
            <a:r>
              <a:rPr sz="545" b="1" dirty="0">
                <a:latin typeface="Arial"/>
                <a:cs typeface="Arial"/>
              </a:rPr>
              <a:t>parents, unless </a:t>
            </a:r>
            <a:r>
              <a:rPr sz="545" b="1" spc="-3" dirty="0">
                <a:latin typeface="Arial"/>
                <a:cs typeface="Arial"/>
              </a:rPr>
              <a:t>you </a:t>
            </a:r>
            <a:r>
              <a:rPr sz="545" b="1" dirty="0">
                <a:latin typeface="Arial"/>
                <a:cs typeface="Arial"/>
              </a:rPr>
              <a:t>have  </a:t>
            </a:r>
            <a:r>
              <a:rPr sz="545" b="1" spc="-3" dirty="0">
                <a:latin typeface="Arial"/>
                <a:cs typeface="Arial"/>
              </a:rPr>
              <a:t>already supplied </a:t>
            </a:r>
            <a:r>
              <a:rPr sz="545" b="1" dirty="0">
                <a:latin typeface="Arial"/>
                <a:cs typeface="Arial"/>
              </a:rPr>
              <a:t>one with a previous </a:t>
            </a:r>
            <a:r>
              <a:rPr sz="545" b="1" spc="-3" dirty="0">
                <a:latin typeface="Arial"/>
                <a:cs typeface="Arial"/>
              </a:rPr>
              <a:t>application for </a:t>
            </a:r>
            <a:r>
              <a:rPr sz="545" b="1" dirty="0">
                <a:latin typeface="Arial"/>
                <a:cs typeface="Arial"/>
              </a:rPr>
              <a:t>financial</a:t>
            </a:r>
            <a:r>
              <a:rPr sz="545" b="1" spc="-7" dirty="0">
                <a:latin typeface="Arial"/>
                <a:cs typeface="Arial"/>
              </a:rPr>
              <a:t> </a:t>
            </a:r>
            <a:r>
              <a:rPr sz="545" b="1" spc="-3" dirty="0">
                <a:latin typeface="Arial"/>
                <a:cs typeface="Arial"/>
              </a:rPr>
              <a:t>assistance.</a:t>
            </a:r>
            <a:endParaRPr sz="545" dirty="0">
              <a:latin typeface="Arial"/>
              <a:cs typeface="Arial"/>
            </a:endParaRPr>
          </a:p>
          <a:p>
            <a:pPr marL="8659">
              <a:spcBef>
                <a:spcPts val="307"/>
              </a:spcBef>
            </a:pPr>
            <a:r>
              <a:rPr sz="545" b="1" spc="-3" dirty="0">
                <a:latin typeface="Arial"/>
                <a:cs typeface="Arial"/>
              </a:rPr>
              <a:t>Note: </a:t>
            </a:r>
            <a:r>
              <a:rPr sz="545" b="1" dirty="0">
                <a:latin typeface="Arial"/>
                <a:cs typeface="Arial"/>
              </a:rPr>
              <a:t>Only </a:t>
            </a:r>
            <a:r>
              <a:rPr sz="545" b="1" spc="-3" dirty="0">
                <a:latin typeface="Arial"/>
                <a:cs typeface="Arial"/>
              </a:rPr>
              <a:t>children </a:t>
            </a:r>
            <a:r>
              <a:rPr sz="545" b="1" dirty="0">
                <a:latin typeface="Arial"/>
                <a:cs typeface="Arial"/>
              </a:rPr>
              <a:t>who </a:t>
            </a:r>
            <a:r>
              <a:rPr sz="545" b="1" spc="-3" dirty="0">
                <a:latin typeface="Arial"/>
                <a:cs typeface="Arial"/>
              </a:rPr>
              <a:t>are </a:t>
            </a:r>
            <a:r>
              <a:rPr sz="545" b="1" dirty="0">
                <a:latin typeface="Arial"/>
                <a:cs typeface="Arial"/>
              </a:rPr>
              <a:t>old </a:t>
            </a:r>
            <a:r>
              <a:rPr sz="545" b="1" spc="-3" dirty="0">
                <a:latin typeface="Arial"/>
                <a:cs typeface="Arial"/>
              </a:rPr>
              <a:t>enough to </a:t>
            </a:r>
            <a:r>
              <a:rPr sz="545" b="1" dirty="0">
                <a:latin typeface="Arial"/>
                <a:cs typeface="Arial"/>
              </a:rPr>
              <a:t>go </a:t>
            </a:r>
            <a:r>
              <a:rPr sz="545" b="1" spc="-3" dirty="0">
                <a:latin typeface="Arial"/>
                <a:cs typeface="Arial"/>
              </a:rPr>
              <a:t>to school are assigned </a:t>
            </a:r>
            <a:r>
              <a:rPr sz="545" b="1" dirty="0">
                <a:latin typeface="Arial"/>
                <a:cs typeface="Arial"/>
              </a:rPr>
              <a:t>a permanent</a:t>
            </a:r>
            <a:r>
              <a:rPr sz="545" b="1" spc="-3" dirty="0">
                <a:latin typeface="Arial"/>
                <a:cs typeface="Arial"/>
              </a:rPr>
              <a:t> code.</a:t>
            </a:r>
            <a:endParaRPr sz="545" dirty="0">
              <a:latin typeface="Arial"/>
              <a:cs typeface="Arial"/>
            </a:endParaRPr>
          </a:p>
          <a:p>
            <a:pPr marL="24678" algn="ctr">
              <a:spcBef>
                <a:spcPts val="55"/>
              </a:spcBef>
            </a:pPr>
            <a:r>
              <a:rPr sz="477" dirty="0">
                <a:latin typeface="Arial"/>
                <a:cs typeface="Arial"/>
              </a:rPr>
              <a:t>Group</a:t>
            </a:r>
          </a:p>
        </p:txBody>
      </p:sp>
      <p:sp>
        <p:nvSpPr>
          <p:cNvPr id="130" name="object 130"/>
          <p:cNvSpPr txBox="1"/>
          <p:nvPr/>
        </p:nvSpPr>
        <p:spPr>
          <a:xfrm>
            <a:off x="4519430" y="3078356"/>
            <a:ext cx="499630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  <a:tabLst>
                <a:tab pos="232057" algn="l"/>
                <a:tab pos="446797" algn="l"/>
              </a:tabLst>
            </a:pPr>
            <a:r>
              <a:rPr sz="477" dirty="0">
                <a:latin typeface="Arial"/>
                <a:cs typeface="Arial"/>
              </a:rPr>
              <a:t>A	B	C</a:t>
            </a:r>
            <a:endParaRPr sz="477">
              <a:latin typeface="Arial"/>
              <a:cs typeface="Arial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5396588" y="3430561"/>
            <a:ext cx="883660" cy="155579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Will this child </a:t>
            </a:r>
            <a:r>
              <a:rPr sz="477" spc="-3" dirty="0">
                <a:latin typeface="Arial"/>
                <a:cs typeface="Arial"/>
              </a:rPr>
              <a:t>be residing at</a:t>
            </a:r>
            <a:r>
              <a:rPr sz="477" spc="-51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your</a:t>
            </a:r>
            <a:endParaRPr sz="477">
              <a:latin typeface="Arial"/>
              <a:cs typeface="Arial"/>
            </a:endParaRPr>
          </a:p>
          <a:p>
            <a:pPr marL="8659"/>
            <a:r>
              <a:rPr sz="477" spc="-3" dirty="0">
                <a:latin typeface="Arial"/>
                <a:cs typeface="Arial"/>
              </a:rPr>
              <a:t>home on </a:t>
            </a:r>
            <a:r>
              <a:rPr sz="477" dirty="0">
                <a:latin typeface="Arial"/>
                <a:cs typeface="Arial"/>
              </a:rPr>
              <a:t>September </a:t>
            </a:r>
            <a:r>
              <a:rPr sz="477" spc="-3" dirty="0">
                <a:latin typeface="Arial"/>
                <a:cs typeface="Arial"/>
              </a:rPr>
              <a:t>30,</a:t>
            </a:r>
            <a:r>
              <a:rPr sz="477" spc="-41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2020?</a:t>
            </a:r>
            <a:endParaRPr sz="477">
              <a:latin typeface="Arial"/>
              <a:cs typeface="Arial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2366737" y="1711316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3" name="object 133"/>
          <p:cNvSpPr/>
          <p:nvPr/>
        </p:nvSpPr>
        <p:spPr>
          <a:xfrm>
            <a:off x="2468048" y="175392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4" name="object 134"/>
          <p:cNvSpPr/>
          <p:nvPr/>
        </p:nvSpPr>
        <p:spPr>
          <a:xfrm>
            <a:off x="2366737" y="1808171"/>
            <a:ext cx="3041939" cy="0"/>
          </a:xfrm>
          <a:custGeom>
            <a:avLst/>
            <a:gdLst/>
            <a:ahLst/>
            <a:cxnLst/>
            <a:rect l="l" t="t" r="r" b="b"/>
            <a:pathLst>
              <a:path w="4461510">
                <a:moveTo>
                  <a:pt x="0" y="0"/>
                </a:moveTo>
                <a:lnTo>
                  <a:pt x="446151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5" name="object 135"/>
          <p:cNvSpPr/>
          <p:nvPr/>
        </p:nvSpPr>
        <p:spPr>
          <a:xfrm>
            <a:off x="2569360" y="175392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6" name="object 136"/>
          <p:cNvSpPr/>
          <p:nvPr/>
        </p:nvSpPr>
        <p:spPr>
          <a:xfrm>
            <a:off x="2670671" y="175392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7" name="object 137"/>
          <p:cNvSpPr/>
          <p:nvPr/>
        </p:nvSpPr>
        <p:spPr>
          <a:xfrm>
            <a:off x="2771982" y="175392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8" name="object 138"/>
          <p:cNvSpPr/>
          <p:nvPr/>
        </p:nvSpPr>
        <p:spPr>
          <a:xfrm>
            <a:off x="2873294" y="175392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9" name="object 139"/>
          <p:cNvSpPr/>
          <p:nvPr/>
        </p:nvSpPr>
        <p:spPr>
          <a:xfrm>
            <a:off x="2974605" y="175392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0" name="object 140"/>
          <p:cNvSpPr/>
          <p:nvPr/>
        </p:nvSpPr>
        <p:spPr>
          <a:xfrm>
            <a:off x="3075916" y="175392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1" name="object 141"/>
          <p:cNvSpPr/>
          <p:nvPr/>
        </p:nvSpPr>
        <p:spPr>
          <a:xfrm>
            <a:off x="3177228" y="175392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2" name="object 142"/>
          <p:cNvSpPr/>
          <p:nvPr/>
        </p:nvSpPr>
        <p:spPr>
          <a:xfrm>
            <a:off x="3278539" y="175392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3" name="object 143"/>
          <p:cNvSpPr/>
          <p:nvPr/>
        </p:nvSpPr>
        <p:spPr>
          <a:xfrm>
            <a:off x="3379850" y="175392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4" name="object 144"/>
          <p:cNvSpPr/>
          <p:nvPr/>
        </p:nvSpPr>
        <p:spPr>
          <a:xfrm>
            <a:off x="3481162" y="175392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5" name="object 145"/>
          <p:cNvSpPr/>
          <p:nvPr/>
        </p:nvSpPr>
        <p:spPr>
          <a:xfrm>
            <a:off x="3582473" y="175392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6" name="object 146"/>
          <p:cNvSpPr/>
          <p:nvPr/>
        </p:nvSpPr>
        <p:spPr>
          <a:xfrm>
            <a:off x="3683785" y="175392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7" name="object 147"/>
          <p:cNvSpPr/>
          <p:nvPr/>
        </p:nvSpPr>
        <p:spPr>
          <a:xfrm>
            <a:off x="3785096" y="175392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8" name="object 148"/>
          <p:cNvSpPr/>
          <p:nvPr/>
        </p:nvSpPr>
        <p:spPr>
          <a:xfrm>
            <a:off x="3886407" y="175392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9" name="object 149"/>
          <p:cNvSpPr/>
          <p:nvPr/>
        </p:nvSpPr>
        <p:spPr>
          <a:xfrm>
            <a:off x="3987719" y="175392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0" name="object 150"/>
          <p:cNvSpPr/>
          <p:nvPr/>
        </p:nvSpPr>
        <p:spPr>
          <a:xfrm>
            <a:off x="4089030" y="175392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1" name="object 151"/>
          <p:cNvSpPr/>
          <p:nvPr/>
        </p:nvSpPr>
        <p:spPr>
          <a:xfrm>
            <a:off x="4190341" y="175392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2" name="object 152"/>
          <p:cNvSpPr/>
          <p:nvPr/>
        </p:nvSpPr>
        <p:spPr>
          <a:xfrm>
            <a:off x="4291653" y="175392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3" name="object 153"/>
          <p:cNvSpPr/>
          <p:nvPr/>
        </p:nvSpPr>
        <p:spPr>
          <a:xfrm>
            <a:off x="4392964" y="175392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4" name="object 154"/>
          <p:cNvSpPr/>
          <p:nvPr/>
        </p:nvSpPr>
        <p:spPr>
          <a:xfrm>
            <a:off x="4494275" y="175392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5" name="object 155"/>
          <p:cNvSpPr/>
          <p:nvPr/>
        </p:nvSpPr>
        <p:spPr>
          <a:xfrm>
            <a:off x="4595587" y="175392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6" name="object 156"/>
          <p:cNvSpPr/>
          <p:nvPr/>
        </p:nvSpPr>
        <p:spPr>
          <a:xfrm>
            <a:off x="4696898" y="175392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7" name="object 157"/>
          <p:cNvSpPr/>
          <p:nvPr/>
        </p:nvSpPr>
        <p:spPr>
          <a:xfrm>
            <a:off x="4798210" y="175392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8" name="object 158"/>
          <p:cNvSpPr/>
          <p:nvPr/>
        </p:nvSpPr>
        <p:spPr>
          <a:xfrm>
            <a:off x="4899521" y="175392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9" name="object 159"/>
          <p:cNvSpPr/>
          <p:nvPr/>
        </p:nvSpPr>
        <p:spPr>
          <a:xfrm>
            <a:off x="5000832" y="175392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0" name="object 160"/>
          <p:cNvSpPr/>
          <p:nvPr/>
        </p:nvSpPr>
        <p:spPr>
          <a:xfrm>
            <a:off x="5102144" y="175392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1" name="object 161"/>
          <p:cNvSpPr/>
          <p:nvPr/>
        </p:nvSpPr>
        <p:spPr>
          <a:xfrm>
            <a:off x="5203455" y="175392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2" name="object 162"/>
          <p:cNvSpPr/>
          <p:nvPr/>
        </p:nvSpPr>
        <p:spPr>
          <a:xfrm>
            <a:off x="5304766" y="175392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3" name="object 163"/>
          <p:cNvSpPr/>
          <p:nvPr/>
        </p:nvSpPr>
        <p:spPr>
          <a:xfrm>
            <a:off x="5406078" y="1711314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4" name="object 164"/>
          <p:cNvSpPr/>
          <p:nvPr/>
        </p:nvSpPr>
        <p:spPr>
          <a:xfrm>
            <a:off x="5407844" y="3217591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5" name="object 165"/>
          <p:cNvSpPr/>
          <p:nvPr/>
        </p:nvSpPr>
        <p:spPr>
          <a:xfrm>
            <a:off x="5509156" y="326020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6" name="object 166"/>
          <p:cNvSpPr/>
          <p:nvPr/>
        </p:nvSpPr>
        <p:spPr>
          <a:xfrm>
            <a:off x="5407844" y="3314447"/>
            <a:ext cx="1213139" cy="0"/>
          </a:xfrm>
          <a:custGeom>
            <a:avLst/>
            <a:gdLst/>
            <a:ahLst/>
            <a:cxnLst/>
            <a:rect l="l" t="t" r="r" b="b"/>
            <a:pathLst>
              <a:path w="1779270">
                <a:moveTo>
                  <a:pt x="0" y="0"/>
                </a:moveTo>
                <a:lnTo>
                  <a:pt x="177927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7" name="object 167"/>
          <p:cNvSpPr/>
          <p:nvPr/>
        </p:nvSpPr>
        <p:spPr>
          <a:xfrm>
            <a:off x="5610467" y="326020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8" name="object 168"/>
          <p:cNvSpPr/>
          <p:nvPr/>
        </p:nvSpPr>
        <p:spPr>
          <a:xfrm>
            <a:off x="5711778" y="326020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9" name="object 169"/>
          <p:cNvSpPr/>
          <p:nvPr/>
        </p:nvSpPr>
        <p:spPr>
          <a:xfrm>
            <a:off x="5813090" y="3217590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0" name="object 170"/>
          <p:cNvSpPr/>
          <p:nvPr/>
        </p:nvSpPr>
        <p:spPr>
          <a:xfrm>
            <a:off x="5914401" y="326020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1" name="object 171"/>
          <p:cNvSpPr/>
          <p:nvPr/>
        </p:nvSpPr>
        <p:spPr>
          <a:xfrm>
            <a:off x="6015713" y="326020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2" name="object 172"/>
          <p:cNvSpPr/>
          <p:nvPr/>
        </p:nvSpPr>
        <p:spPr>
          <a:xfrm>
            <a:off x="6117024" y="326020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3" name="object 173"/>
          <p:cNvSpPr/>
          <p:nvPr/>
        </p:nvSpPr>
        <p:spPr>
          <a:xfrm>
            <a:off x="6218335" y="326020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4" name="object 174"/>
          <p:cNvSpPr/>
          <p:nvPr/>
        </p:nvSpPr>
        <p:spPr>
          <a:xfrm>
            <a:off x="6319647" y="326020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5" name="object 175"/>
          <p:cNvSpPr/>
          <p:nvPr/>
        </p:nvSpPr>
        <p:spPr>
          <a:xfrm>
            <a:off x="6420958" y="326020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6" name="object 176"/>
          <p:cNvSpPr/>
          <p:nvPr/>
        </p:nvSpPr>
        <p:spPr>
          <a:xfrm>
            <a:off x="6522269" y="326020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7" name="object 177"/>
          <p:cNvSpPr/>
          <p:nvPr/>
        </p:nvSpPr>
        <p:spPr>
          <a:xfrm>
            <a:off x="6623581" y="3217590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8" name="object 178"/>
          <p:cNvSpPr/>
          <p:nvPr/>
        </p:nvSpPr>
        <p:spPr>
          <a:xfrm>
            <a:off x="6321872" y="3495718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9" name="object 179"/>
          <p:cNvSpPr/>
          <p:nvPr/>
        </p:nvSpPr>
        <p:spPr>
          <a:xfrm>
            <a:off x="6571254" y="3495718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0" name="object 180"/>
          <p:cNvSpPr txBox="1"/>
          <p:nvPr/>
        </p:nvSpPr>
        <p:spPr>
          <a:xfrm>
            <a:off x="6407216" y="3503297"/>
            <a:ext cx="116465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44" dirty="0">
                <a:latin typeface="Arial"/>
                <a:cs typeface="Arial"/>
              </a:rPr>
              <a:t>Y</a:t>
            </a:r>
            <a:r>
              <a:rPr sz="477" spc="-3" dirty="0">
                <a:latin typeface="Arial"/>
                <a:cs typeface="Arial"/>
              </a:rPr>
              <a:t>es</a:t>
            </a:r>
            <a:endParaRPr sz="477">
              <a:latin typeface="Arial"/>
              <a:cs typeface="Arial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6655005" y="3503297"/>
            <a:ext cx="94817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No</a:t>
            </a:r>
            <a:endParaRPr sz="477">
              <a:latin typeface="Arial"/>
              <a:cs typeface="Arial"/>
            </a:endParaRPr>
          </a:p>
        </p:txBody>
      </p:sp>
      <p:sp>
        <p:nvSpPr>
          <p:cNvPr id="182" name="object 182"/>
          <p:cNvSpPr/>
          <p:nvPr/>
        </p:nvSpPr>
        <p:spPr>
          <a:xfrm>
            <a:off x="2369751" y="3628681"/>
            <a:ext cx="4407477" cy="0"/>
          </a:xfrm>
          <a:custGeom>
            <a:avLst/>
            <a:gdLst/>
            <a:ahLst/>
            <a:cxnLst/>
            <a:rect l="l" t="t" r="r" b="b"/>
            <a:pathLst>
              <a:path w="6464300">
                <a:moveTo>
                  <a:pt x="0" y="0"/>
                </a:moveTo>
                <a:lnTo>
                  <a:pt x="6463741" y="0"/>
                </a:lnTo>
              </a:path>
            </a:pathLst>
          </a:custGeom>
          <a:ln w="6350">
            <a:solidFill>
              <a:srgbClr val="006EB7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3" name="object 183"/>
          <p:cNvSpPr txBox="1"/>
          <p:nvPr/>
        </p:nvSpPr>
        <p:spPr>
          <a:xfrm>
            <a:off x="2358494" y="3748413"/>
            <a:ext cx="300470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Last</a:t>
            </a:r>
            <a:r>
              <a:rPr sz="477" spc="-41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name</a:t>
            </a:r>
            <a:endParaRPr sz="477">
              <a:latin typeface="Arial"/>
              <a:cs typeface="Arial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2358494" y="4005960"/>
            <a:ext cx="303934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First</a:t>
            </a:r>
            <a:r>
              <a:rPr sz="477" spc="-44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name</a:t>
            </a:r>
            <a:endParaRPr sz="477">
              <a:latin typeface="Arial"/>
              <a:cs typeface="Arial"/>
            </a:endParaRPr>
          </a:p>
        </p:txBody>
      </p:sp>
      <p:sp>
        <p:nvSpPr>
          <p:cNvPr id="185" name="object 185"/>
          <p:cNvSpPr/>
          <p:nvPr/>
        </p:nvSpPr>
        <p:spPr>
          <a:xfrm>
            <a:off x="2369750" y="387379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6" name="object 186"/>
          <p:cNvSpPr/>
          <p:nvPr/>
        </p:nvSpPr>
        <p:spPr>
          <a:xfrm>
            <a:off x="2471062" y="391641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7" name="object 187"/>
          <p:cNvSpPr/>
          <p:nvPr/>
        </p:nvSpPr>
        <p:spPr>
          <a:xfrm>
            <a:off x="2369751" y="3970653"/>
            <a:ext cx="2019733" cy="0"/>
          </a:xfrm>
          <a:custGeom>
            <a:avLst/>
            <a:gdLst/>
            <a:ahLst/>
            <a:cxnLst/>
            <a:rect l="l" t="t" r="r" b="b"/>
            <a:pathLst>
              <a:path w="2962275">
                <a:moveTo>
                  <a:pt x="0" y="0"/>
                </a:moveTo>
                <a:lnTo>
                  <a:pt x="2962109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8" name="object 188"/>
          <p:cNvSpPr/>
          <p:nvPr/>
        </p:nvSpPr>
        <p:spPr>
          <a:xfrm>
            <a:off x="2572373" y="391641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9" name="object 189"/>
          <p:cNvSpPr/>
          <p:nvPr/>
        </p:nvSpPr>
        <p:spPr>
          <a:xfrm>
            <a:off x="2673685" y="391641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0" name="object 190"/>
          <p:cNvSpPr/>
          <p:nvPr/>
        </p:nvSpPr>
        <p:spPr>
          <a:xfrm>
            <a:off x="2774996" y="391641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1" name="object 191"/>
          <p:cNvSpPr/>
          <p:nvPr/>
        </p:nvSpPr>
        <p:spPr>
          <a:xfrm>
            <a:off x="2876307" y="391641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2" name="object 192"/>
          <p:cNvSpPr/>
          <p:nvPr/>
        </p:nvSpPr>
        <p:spPr>
          <a:xfrm>
            <a:off x="2977619" y="391641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3" name="object 193"/>
          <p:cNvSpPr/>
          <p:nvPr/>
        </p:nvSpPr>
        <p:spPr>
          <a:xfrm>
            <a:off x="3078930" y="391641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4" name="object 194"/>
          <p:cNvSpPr/>
          <p:nvPr/>
        </p:nvSpPr>
        <p:spPr>
          <a:xfrm>
            <a:off x="3180241" y="391641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5" name="object 195"/>
          <p:cNvSpPr/>
          <p:nvPr/>
        </p:nvSpPr>
        <p:spPr>
          <a:xfrm>
            <a:off x="3281553" y="391641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6" name="object 196"/>
          <p:cNvSpPr/>
          <p:nvPr/>
        </p:nvSpPr>
        <p:spPr>
          <a:xfrm>
            <a:off x="3382864" y="391641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7" name="object 197"/>
          <p:cNvSpPr/>
          <p:nvPr/>
        </p:nvSpPr>
        <p:spPr>
          <a:xfrm>
            <a:off x="3484175" y="391641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8" name="object 198"/>
          <p:cNvSpPr/>
          <p:nvPr/>
        </p:nvSpPr>
        <p:spPr>
          <a:xfrm>
            <a:off x="3585487" y="391641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9" name="object 199"/>
          <p:cNvSpPr/>
          <p:nvPr/>
        </p:nvSpPr>
        <p:spPr>
          <a:xfrm>
            <a:off x="3686798" y="391641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0" name="object 200"/>
          <p:cNvSpPr/>
          <p:nvPr/>
        </p:nvSpPr>
        <p:spPr>
          <a:xfrm>
            <a:off x="3788110" y="391641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1" name="object 201"/>
          <p:cNvSpPr/>
          <p:nvPr/>
        </p:nvSpPr>
        <p:spPr>
          <a:xfrm>
            <a:off x="3889421" y="391641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2" name="object 202"/>
          <p:cNvSpPr/>
          <p:nvPr/>
        </p:nvSpPr>
        <p:spPr>
          <a:xfrm>
            <a:off x="3990732" y="391641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3" name="object 203"/>
          <p:cNvSpPr/>
          <p:nvPr/>
        </p:nvSpPr>
        <p:spPr>
          <a:xfrm>
            <a:off x="4092044" y="391641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4" name="object 204"/>
          <p:cNvSpPr/>
          <p:nvPr/>
        </p:nvSpPr>
        <p:spPr>
          <a:xfrm>
            <a:off x="4193355" y="391641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5" name="object 205"/>
          <p:cNvSpPr/>
          <p:nvPr/>
        </p:nvSpPr>
        <p:spPr>
          <a:xfrm>
            <a:off x="4294666" y="391641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6" name="object 206"/>
          <p:cNvSpPr/>
          <p:nvPr/>
        </p:nvSpPr>
        <p:spPr>
          <a:xfrm>
            <a:off x="4395978" y="387379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7" name="object 207"/>
          <p:cNvSpPr/>
          <p:nvPr/>
        </p:nvSpPr>
        <p:spPr>
          <a:xfrm>
            <a:off x="2369750" y="4131358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8" name="object 208"/>
          <p:cNvSpPr/>
          <p:nvPr/>
        </p:nvSpPr>
        <p:spPr>
          <a:xfrm>
            <a:off x="2471062" y="4173974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9" name="object 209"/>
          <p:cNvSpPr/>
          <p:nvPr/>
        </p:nvSpPr>
        <p:spPr>
          <a:xfrm>
            <a:off x="2369751" y="4228214"/>
            <a:ext cx="2026227" cy="0"/>
          </a:xfrm>
          <a:custGeom>
            <a:avLst/>
            <a:gdLst/>
            <a:ahLst/>
            <a:cxnLst/>
            <a:rect l="l" t="t" r="r" b="b"/>
            <a:pathLst>
              <a:path w="2971800">
                <a:moveTo>
                  <a:pt x="0" y="0"/>
                </a:moveTo>
                <a:lnTo>
                  <a:pt x="297180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0" name="object 210"/>
          <p:cNvSpPr/>
          <p:nvPr/>
        </p:nvSpPr>
        <p:spPr>
          <a:xfrm>
            <a:off x="2572373" y="4173974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1" name="object 211"/>
          <p:cNvSpPr/>
          <p:nvPr/>
        </p:nvSpPr>
        <p:spPr>
          <a:xfrm>
            <a:off x="2673685" y="4173974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2" name="object 212"/>
          <p:cNvSpPr/>
          <p:nvPr/>
        </p:nvSpPr>
        <p:spPr>
          <a:xfrm>
            <a:off x="2774996" y="4173974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3" name="object 213"/>
          <p:cNvSpPr/>
          <p:nvPr/>
        </p:nvSpPr>
        <p:spPr>
          <a:xfrm>
            <a:off x="2876307" y="4173974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4" name="object 214"/>
          <p:cNvSpPr/>
          <p:nvPr/>
        </p:nvSpPr>
        <p:spPr>
          <a:xfrm>
            <a:off x="2977619" y="4173974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5" name="object 215"/>
          <p:cNvSpPr/>
          <p:nvPr/>
        </p:nvSpPr>
        <p:spPr>
          <a:xfrm>
            <a:off x="3078930" y="4173974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6" name="object 216"/>
          <p:cNvSpPr/>
          <p:nvPr/>
        </p:nvSpPr>
        <p:spPr>
          <a:xfrm>
            <a:off x="3180241" y="4173974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7" name="object 217"/>
          <p:cNvSpPr/>
          <p:nvPr/>
        </p:nvSpPr>
        <p:spPr>
          <a:xfrm>
            <a:off x="3281553" y="4173974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8" name="object 218"/>
          <p:cNvSpPr/>
          <p:nvPr/>
        </p:nvSpPr>
        <p:spPr>
          <a:xfrm>
            <a:off x="3382864" y="4173974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9" name="object 219"/>
          <p:cNvSpPr/>
          <p:nvPr/>
        </p:nvSpPr>
        <p:spPr>
          <a:xfrm>
            <a:off x="3484175" y="4173974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0" name="object 220"/>
          <p:cNvSpPr/>
          <p:nvPr/>
        </p:nvSpPr>
        <p:spPr>
          <a:xfrm>
            <a:off x="3585487" y="4173974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1" name="object 221"/>
          <p:cNvSpPr/>
          <p:nvPr/>
        </p:nvSpPr>
        <p:spPr>
          <a:xfrm>
            <a:off x="3686798" y="4173974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2" name="object 222"/>
          <p:cNvSpPr/>
          <p:nvPr/>
        </p:nvSpPr>
        <p:spPr>
          <a:xfrm>
            <a:off x="3788110" y="4173974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3" name="object 223"/>
          <p:cNvSpPr/>
          <p:nvPr/>
        </p:nvSpPr>
        <p:spPr>
          <a:xfrm>
            <a:off x="3889421" y="4173974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4" name="object 224"/>
          <p:cNvSpPr/>
          <p:nvPr/>
        </p:nvSpPr>
        <p:spPr>
          <a:xfrm>
            <a:off x="3990732" y="4173974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5" name="object 225"/>
          <p:cNvSpPr/>
          <p:nvPr/>
        </p:nvSpPr>
        <p:spPr>
          <a:xfrm>
            <a:off x="4092044" y="4173974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6" name="object 226"/>
          <p:cNvSpPr/>
          <p:nvPr/>
        </p:nvSpPr>
        <p:spPr>
          <a:xfrm>
            <a:off x="4193355" y="4173974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7" name="object 227"/>
          <p:cNvSpPr/>
          <p:nvPr/>
        </p:nvSpPr>
        <p:spPr>
          <a:xfrm>
            <a:off x="4294666" y="4173974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8" name="object 228"/>
          <p:cNvSpPr/>
          <p:nvPr/>
        </p:nvSpPr>
        <p:spPr>
          <a:xfrm>
            <a:off x="4395978" y="4131358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9" name="object 229"/>
          <p:cNvSpPr txBox="1"/>
          <p:nvPr/>
        </p:nvSpPr>
        <p:spPr>
          <a:xfrm>
            <a:off x="4485409" y="4005601"/>
            <a:ext cx="347663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Date of</a:t>
            </a:r>
            <a:r>
              <a:rPr sz="477" spc="-48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birth</a:t>
            </a:r>
            <a:endParaRPr sz="477">
              <a:latin typeface="Arial"/>
              <a:cs typeface="Arial"/>
            </a:endParaRPr>
          </a:p>
        </p:txBody>
      </p:sp>
      <p:sp>
        <p:nvSpPr>
          <p:cNvPr id="230" name="object 230"/>
          <p:cNvSpPr/>
          <p:nvPr/>
        </p:nvSpPr>
        <p:spPr>
          <a:xfrm>
            <a:off x="4496665" y="4131358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1" name="object 231"/>
          <p:cNvSpPr/>
          <p:nvPr/>
        </p:nvSpPr>
        <p:spPr>
          <a:xfrm>
            <a:off x="4597977" y="4173974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2" name="object 232"/>
          <p:cNvSpPr/>
          <p:nvPr/>
        </p:nvSpPr>
        <p:spPr>
          <a:xfrm>
            <a:off x="4496665" y="4228214"/>
            <a:ext cx="807893" cy="0"/>
          </a:xfrm>
          <a:custGeom>
            <a:avLst/>
            <a:gdLst/>
            <a:ahLst/>
            <a:cxnLst/>
            <a:rect l="l" t="t" r="r" b="b"/>
            <a:pathLst>
              <a:path w="1184910">
                <a:moveTo>
                  <a:pt x="0" y="0"/>
                </a:moveTo>
                <a:lnTo>
                  <a:pt x="118491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3" name="object 233"/>
          <p:cNvSpPr/>
          <p:nvPr/>
        </p:nvSpPr>
        <p:spPr>
          <a:xfrm>
            <a:off x="4699289" y="4173974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4" name="object 234"/>
          <p:cNvSpPr/>
          <p:nvPr/>
        </p:nvSpPr>
        <p:spPr>
          <a:xfrm>
            <a:off x="4800599" y="4173974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5" name="object 235"/>
          <p:cNvSpPr/>
          <p:nvPr/>
        </p:nvSpPr>
        <p:spPr>
          <a:xfrm>
            <a:off x="4901911" y="4131358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6" name="object 236"/>
          <p:cNvSpPr/>
          <p:nvPr/>
        </p:nvSpPr>
        <p:spPr>
          <a:xfrm>
            <a:off x="5003222" y="4173974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7" name="object 237"/>
          <p:cNvSpPr/>
          <p:nvPr/>
        </p:nvSpPr>
        <p:spPr>
          <a:xfrm>
            <a:off x="5104534" y="4131358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8" name="object 238"/>
          <p:cNvSpPr/>
          <p:nvPr/>
        </p:nvSpPr>
        <p:spPr>
          <a:xfrm>
            <a:off x="5205845" y="4173974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9" name="object 239"/>
          <p:cNvSpPr/>
          <p:nvPr/>
        </p:nvSpPr>
        <p:spPr>
          <a:xfrm>
            <a:off x="5307156" y="4131358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0" name="object 240"/>
          <p:cNvSpPr/>
          <p:nvPr/>
        </p:nvSpPr>
        <p:spPr>
          <a:xfrm>
            <a:off x="4495773" y="3863062"/>
            <a:ext cx="109105" cy="109105"/>
          </a:xfrm>
          <a:custGeom>
            <a:avLst/>
            <a:gdLst/>
            <a:ahLst/>
            <a:cxnLst/>
            <a:rect l="l" t="t" r="r" b="b"/>
            <a:pathLst>
              <a:path w="160020" h="160020">
                <a:moveTo>
                  <a:pt x="0" y="160020"/>
                </a:moveTo>
                <a:lnTo>
                  <a:pt x="160020" y="160020"/>
                </a:lnTo>
                <a:lnTo>
                  <a:pt x="160020" y="0"/>
                </a:lnTo>
                <a:lnTo>
                  <a:pt x="0" y="0"/>
                </a:lnTo>
                <a:lnTo>
                  <a:pt x="0" y="16002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1" name="object 241"/>
          <p:cNvSpPr/>
          <p:nvPr/>
        </p:nvSpPr>
        <p:spPr>
          <a:xfrm>
            <a:off x="4716147" y="3863062"/>
            <a:ext cx="109105" cy="109105"/>
          </a:xfrm>
          <a:custGeom>
            <a:avLst/>
            <a:gdLst/>
            <a:ahLst/>
            <a:cxnLst/>
            <a:rect l="l" t="t" r="r" b="b"/>
            <a:pathLst>
              <a:path w="160020" h="160020">
                <a:moveTo>
                  <a:pt x="0" y="160020"/>
                </a:moveTo>
                <a:lnTo>
                  <a:pt x="160020" y="160020"/>
                </a:lnTo>
                <a:lnTo>
                  <a:pt x="160020" y="0"/>
                </a:lnTo>
                <a:lnTo>
                  <a:pt x="0" y="0"/>
                </a:lnTo>
                <a:lnTo>
                  <a:pt x="0" y="16002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2" name="object 242"/>
          <p:cNvSpPr/>
          <p:nvPr/>
        </p:nvSpPr>
        <p:spPr>
          <a:xfrm>
            <a:off x="4936521" y="3863062"/>
            <a:ext cx="109105" cy="109105"/>
          </a:xfrm>
          <a:custGeom>
            <a:avLst/>
            <a:gdLst/>
            <a:ahLst/>
            <a:cxnLst/>
            <a:rect l="l" t="t" r="r" b="b"/>
            <a:pathLst>
              <a:path w="160020" h="160020">
                <a:moveTo>
                  <a:pt x="0" y="160020"/>
                </a:moveTo>
                <a:lnTo>
                  <a:pt x="160020" y="160020"/>
                </a:lnTo>
                <a:lnTo>
                  <a:pt x="160020" y="0"/>
                </a:lnTo>
                <a:lnTo>
                  <a:pt x="0" y="0"/>
                </a:lnTo>
                <a:lnTo>
                  <a:pt x="0" y="16002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3" name="object 243"/>
          <p:cNvSpPr txBox="1"/>
          <p:nvPr/>
        </p:nvSpPr>
        <p:spPr>
          <a:xfrm>
            <a:off x="4486033" y="3602287"/>
            <a:ext cx="186170" cy="2172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41995" marR="3464" indent="-33770">
              <a:lnSpc>
                <a:spcPct val="142300"/>
              </a:lnSpc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Group  A</a:t>
            </a:r>
            <a:endParaRPr sz="477">
              <a:latin typeface="Arial"/>
              <a:cs typeface="Arial"/>
            </a:endParaRPr>
          </a:p>
        </p:txBody>
      </p:sp>
      <p:sp>
        <p:nvSpPr>
          <p:cNvPr id="244" name="object 244"/>
          <p:cNvSpPr txBox="1"/>
          <p:nvPr/>
        </p:nvSpPr>
        <p:spPr>
          <a:xfrm>
            <a:off x="4742913" y="3736598"/>
            <a:ext cx="58016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B</a:t>
            </a:r>
            <a:endParaRPr sz="477">
              <a:latin typeface="Arial"/>
              <a:cs typeface="Arial"/>
            </a:endParaRPr>
          </a:p>
        </p:txBody>
      </p:sp>
      <p:sp>
        <p:nvSpPr>
          <p:cNvPr id="245" name="object 245"/>
          <p:cNvSpPr txBox="1"/>
          <p:nvPr/>
        </p:nvSpPr>
        <p:spPr>
          <a:xfrm>
            <a:off x="4957728" y="3736598"/>
            <a:ext cx="61480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C</a:t>
            </a:r>
            <a:endParaRPr sz="477">
              <a:latin typeface="Arial"/>
              <a:cs typeface="Arial"/>
            </a:endParaRPr>
          </a:p>
        </p:txBody>
      </p:sp>
      <p:sp>
        <p:nvSpPr>
          <p:cNvPr id="246" name="object 246"/>
          <p:cNvSpPr txBox="1"/>
          <p:nvPr/>
        </p:nvSpPr>
        <p:spPr>
          <a:xfrm>
            <a:off x="5396588" y="4088803"/>
            <a:ext cx="883660" cy="155579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Will this child </a:t>
            </a:r>
            <a:r>
              <a:rPr sz="477" spc="-3" dirty="0">
                <a:latin typeface="Arial"/>
                <a:cs typeface="Arial"/>
              </a:rPr>
              <a:t>be residing at</a:t>
            </a:r>
            <a:r>
              <a:rPr sz="477" spc="-51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your</a:t>
            </a:r>
            <a:endParaRPr sz="477">
              <a:latin typeface="Arial"/>
              <a:cs typeface="Arial"/>
            </a:endParaRPr>
          </a:p>
          <a:p>
            <a:pPr marL="8659"/>
            <a:r>
              <a:rPr sz="477" spc="-3" dirty="0">
                <a:latin typeface="Arial"/>
                <a:cs typeface="Arial"/>
              </a:rPr>
              <a:t>home on </a:t>
            </a:r>
            <a:r>
              <a:rPr sz="477" dirty="0">
                <a:latin typeface="Arial"/>
                <a:cs typeface="Arial"/>
              </a:rPr>
              <a:t>September </a:t>
            </a:r>
            <a:r>
              <a:rPr sz="477" spc="-3" dirty="0">
                <a:latin typeface="Arial"/>
                <a:cs typeface="Arial"/>
              </a:rPr>
              <a:t>30,</a:t>
            </a:r>
            <a:r>
              <a:rPr sz="477" spc="-41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2020?</a:t>
            </a:r>
            <a:endParaRPr sz="477">
              <a:latin typeface="Arial"/>
              <a:cs typeface="Arial"/>
            </a:endParaRPr>
          </a:p>
        </p:txBody>
      </p:sp>
      <p:sp>
        <p:nvSpPr>
          <p:cNvPr id="247" name="object 247"/>
          <p:cNvSpPr txBox="1"/>
          <p:nvPr/>
        </p:nvSpPr>
        <p:spPr>
          <a:xfrm>
            <a:off x="5396588" y="3750457"/>
            <a:ext cx="1166379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Permanent code </a:t>
            </a:r>
            <a:r>
              <a:rPr sz="477" spc="-3" dirty="0">
                <a:latin typeface="Arial"/>
                <a:cs typeface="Arial"/>
              </a:rPr>
              <a:t>assigned by </a:t>
            </a:r>
            <a:r>
              <a:rPr sz="477" dirty="0">
                <a:latin typeface="Arial"/>
                <a:cs typeface="Arial"/>
              </a:rPr>
              <a:t>the</a:t>
            </a:r>
            <a:r>
              <a:rPr sz="477" spc="-55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Ministère</a:t>
            </a:r>
            <a:endParaRPr sz="477">
              <a:latin typeface="Arial"/>
              <a:cs typeface="Arial"/>
            </a:endParaRPr>
          </a:p>
        </p:txBody>
      </p:sp>
      <p:sp>
        <p:nvSpPr>
          <p:cNvPr id="248" name="object 248"/>
          <p:cNvSpPr/>
          <p:nvPr/>
        </p:nvSpPr>
        <p:spPr>
          <a:xfrm>
            <a:off x="5407844" y="3875832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9" name="object 249"/>
          <p:cNvSpPr/>
          <p:nvPr/>
        </p:nvSpPr>
        <p:spPr>
          <a:xfrm>
            <a:off x="5509156" y="391844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0" name="object 250"/>
          <p:cNvSpPr/>
          <p:nvPr/>
        </p:nvSpPr>
        <p:spPr>
          <a:xfrm>
            <a:off x="5407844" y="3972687"/>
            <a:ext cx="1213139" cy="0"/>
          </a:xfrm>
          <a:custGeom>
            <a:avLst/>
            <a:gdLst/>
            <a:ahLst/>
            <a:cxnLst/>
            <a:rect l="l" t="t" r="r" b="b"/>
            <a:pathLst>
              <a:path w="1779270">
                <a:moveTo>
                  <a:pt x="0" y="0"/>
                </a:moveTo>
                <a:lnTo>
                  <a:pt x="177927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1" name="object 251"/>
          <p:cNvSpPr/>
          <p:nvPr/>
        </p:nvSpPr>
        <p:spPr>
          <a:xfrm>
            <a:off x="5610467" y="391844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2" name="object 252"/>
          <p:cNvSpPr/>
          <p:nvPr/>
        </p:nvSpPr>
        <p:spPr>
          <a:xfrm>
            <a:off x="5711778" y="391844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3" name="object 253"/>
          <p:cNvSpPr/>
          <p:nvPr/>
        </p:nvSpPr>
        <p:spPr>
          <a:xfrm>
            <a:off x="5813090" y="3875832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4" name="object 254"/>
          <p:cNvSpPr/>
          <p:nvPr/>
        </p:nvSpPr>
        <p:spPr>
          <a:xfrm>
            <a:off x="5914401" y="391844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5" name="object 255"/>
          <p:cNvSpPr/>
          <p:nvPr/>
        </p:nvSpPr>
        <p:spPr>
          <a:xfrm>
            <a:off x="6015713" y="391844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6" name="object 256"/>
          <p:cNvSpPr/>
          <p:nvPr/>
        </p:nvSpPr>
        <p:spPr>
          <a:xfrm>
            <a:off x="6117024" y="391844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7" name="object 257"/>
          <p:cNvSpPr/>
          <p:nvPr/>
        </p:nvSpPr>
        <p:spPr>
          <a:xfrm>
            <a:off x="6218335" y="391844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8" name="object 258"/>
          <p:cNvSpPr/>
          <p:nvPr/>
        </p:nvSpPr>
        <p:spPr>
          <a:xfrm>
            <a:off x="6319647" y="391844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9" name="object 259"/>
          <p:cNvSpPr/>
          <p:nvPr/>
        </p:nvSpPr>
        <p:spPr>
          <a:xfrm>
            <a:off x="6420958" y="391844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0" name="object 260"/>
          <p:cNvSpPr/>
          <p:nvPr/>
        </p:nvSpPr>
        <p:spPr>
          <a:xfrm>
            <a:off x="6522269" y="391844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1" name="object 261"/>
          <p:cNvSpPr/>
          <p:nvPr/>
        </p:nvSpPr>
        <p:spPr>
          <a:xfrm>
            <a:off x="6623581" y="3875832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2" name="object 262"/>
          <p:cNvSpPr/>
          <p:nvPr/>
        </p:nvSpPr>
        <p:spPr>
          <a:xfrm>
            <a:off x="6321872" y="4153965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3" name="object 263"/>
          <p:cNvSpPr/>
          <p:nvPr/>
        </p:nvSpPr>
        <p:spPr>
          <a:xfrm>
            <a:off x="6571254" y="4153965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4" name="object 264"/>
          <p:cNvSpPr txBox="1"/>
          <p:nvPr/>
        </p:nvSpPr>
        <p:spPr>
          <a:xfrm>
            <a:off x="6407216" y="4161539"/>
            <a:ext cx="116465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44" dirty="0">
                <a:latin typeface="Arial"/>
                <a:cs typeface="Arial"/>
              </a:rPr>
              <a:t>Y</a:t>
            </a:r>
            <a:r>
              <a:rPr sz="477" spc="-3" dirty="0">
                <a:latin typeface="Arial"/>
                <a:cs typeface="Arial"/>
              </a:rPr>
              <a:t>es</a:t>
            </a:r>
            <a:endParaRPr sz="477">
              <a:latin typeface="Arial"/>
              <a:cs typeface="Arial"/>
            </a:endParaRPr>
          </a:p>
        </p:txBody>
      </p:sp>
      <p:sp>
        <p:nvSpPr>
          <p:cNvPr id="265" name="object 265"/>
          <p:cNvSpPr txBox="1"/>
          <p:nvPr/>
        </p:nvSpPr>
        <p:spPr>
          <a:xfrm>
            <a:off x="6655005" y="4161539"/>
            <a:ext cx="94817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No</a:t>
            </a:r>
            <a:endParaRPr sz="477">
              <a:latin typeface="Arial"/>
              <a:cs typeface="Arial"/>
            </a:endParaRPr>
          </a:p>
        </p:txBody>
      </p:sp>
      <p:sp>
        <p:nvSpPr>
          <p:cNvPr id="266" name="object 266"/>
          <p:cNvSpPr/>
          <p:nvPr/>
        </p:nvSpPr>
        <p:spPr>
          <a:xfrm>
            <a:off x="2369751" y="4286922"/>
            <a:ext cx="4407477" cy="0"/>
          </a:xfrm>
          <a:custGeom>
            <a:avLst/>
            <a:gdLst/>
            <a:ahLst/>
            <a:cxnLst/>
            <a:rect l="l" t="t" r="r" b="b"/>
            <a:pathLst>
              <a:path w="6464300">
                <a:moveTo>
                  <a:pt x="0" y="0"/>
                </a:moveTo>
                <a:lnTo>
                  <a:pt x="6463741" y="0"/>
                </a:lnTo>
              </a:path>
            </a:pathLst>
          </a:custGeom>
          <a:ln w="6350">
            <a:solidFill>
              <a:srgbClr val="006EB7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7" name="object 267"/>
          <p:cNvSpPr txBox="1"/>
          <p:nvPr/>
        </p:nvSpPr>
        <p:spPr>
          <a:xfrm>
            <a:off x="2358494" y="4404490"/>
            <a:ext cx="300470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Last</a:t>
            </a:r>
            <a:r>
              <a:rPr sz="477" spc="-41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name</a:t>
            </a:r>
            <a:endParaRPr sz="477">
              <a:latin typeface="Arial"/>
              <a:cs typeface="Arial"/>
            </a:endParaRPr>
          </a:p>
        </p:txBody>
      </p:sp>
      <p:sp>
        <p:nvSpPr>
          <p:cNvPr id="268" name="object 268"/>
          <p:cNvSpPr txBox="1"/>
          <p:nvPr/>
        </p:nvSpPr>
        <p:spPr>
          <a:xfrm>
            <a:off x="2358494" y="4662037"/>
            <a:ext cx="303934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First</a:t>
            </a:r>
            <a:r>
              <a:rPr sz="477" spc="-44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name</a:t>
            </a:r>
            <a:endParaRPr sz="477">
              <a:latin typeface="Arial"/>
              <a:cs typeface="Arial"/>
            </a:endParaRPr>
          </a:p>
        </p:txBody>
      </p:sp>
      <p:sp>
        <p:nvSpPr>
          <p:cNvPr id="269" name="object 269"/>
          <p:cNvSpPr/>
          <p:nvPr/>
        </p:nvSpPr>
        <p:spPr>
          <a:xfrm>
            <a:off x="2369750" y="4529873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0" name="object 270"/>
          <p:cNvSpPr/>
          <p:nvPr/>
        </p:nvSpPr>
        <p:spPr>
          <a:xfrm>
            <a:off x="2471062" y="45724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1" name="object 271"/>
          <p:cNvSpPr/>
          <p:nvPr/>
        </p:nvSpPr>
        <p:spPr>
          <a:xfrm>
            <a:off x="2369751" y="4626730"/>
            <a:ext cx="2019733" cy="0"/>
          </a:xfrm>
          <a:custGeom>
            <a:avLst/>
            <a:gdLst/>
            <a:ahLst/>
            <a:cxnLst/>
            <a:rect l="l" t="t" r="r" b="b"/>
            <a:pathLst>
              <a:path w="2962275">
                <a:moveTo>
                  <a:pt x="0" y="0"/>
                </a:moveTo>
                <a:lnTo>
                  <a:pt x="2962109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2" name="object 272"/>
          <p:cNvSpPr/>
          <p:nvPr/>
        </p:nvSpPr>
        <p:spPr>
          <a:xfrm>
            <a:off x="2572373" y="45724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3" name="object 273"/>
          <p:cNvSpPr/>
          <p:nvPr/>
        </p:nvSpPr>
        <p:spPr>
          <a:xfrm>
            <a:off x="2673685" y="45724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4" name="object 274"/>
          <p:cNvSpPr/>
          <p:nvPr/>
        </p:nvSpPr>
        <p:spPr>
          <a:xfrm>
            <a:off x="2774996" y="45724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5" name="object 275"/>
          <p:cNvSpPr/>
          <p:nvPr/>
        </p:nvSpPr>
        <p:spPr>
          <a:xfrm>
            <a:off x="2876307" y="45724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6" name="object 276"/>
          <p:cNvSpPr/>
          <p:nvPr/>
        </p:nvSpPr>
        <p:spPr>
          <a:xfrm>
            <a:off x="2977619" y="45724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7" name="object 277"/>
          <p:cNvSpPr/>
          <p:nvPr/>
        </p:nvSpPr>
        <p:spPr>
          <a:xfrm>
            <a:off x="3078930" y="45724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8" name="object 278"/>
          <p:cNvSpPr/>
          <p:nvPr/>
        </p:nvSpPr>
        <p:spPr>
          <a:xfrm>
            <a:off x="3180241" y="45724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9" name="object 279"/>
          <p:cNvSpPr/>
          <p:nvPr/>
        </p:nvSpPr>
        <p:spPr>
          <a:xfrm>
            <a:off x="3281553" y="45724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0" name="object 280"/>
          <p:cNvSpPr/>
          <p:nvPr/>
        </p:nvSpPr>
        <p:spPr>
          <a:xfrm>
            <a:off x="3382864" y="45724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1" name="object 281"/>
          <p:cNvSpPr/>
          <p:nvPr/>
        </p:nvSpPr>
        <p:spPr>
          <a:xfrm>
            <a:off x="3484175" y="45724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2" name="object 282"/>
          <p:cNvSpPr/>
          <p:nvPr/>
        </p:nvSpPr>
        <p:spPr>
          <a:xfrm>
            <a:off x="3585487" y="45724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3" name="object 283"/>
          <p:cNvSpPr/>
          <p:nvPr/>
        </p:nvSpPr>
        <p:spPr>
          <a:xfrm>
            <a:off x="3686798" y="45724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4" name="object 284"/>
          <p:cNvSpPr/>
          <p:nvPr/>
        </p:nvSpPr>
        <p:spPr>
          <a:xfrm>
            <a:off x="3788110" y="45724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5" name="object 285"/>
          <p:cNvSpPr/>
          <p:nvPr/>
        </p:nvSpPr>
        <p:spPr>
          <a:xfrm>
            <a:off x="3889421" y="45724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6" name="object 286"/>
          <p:cNvSpPr/>
          <p:nvPr/>
        </p:nvSpPr>
        <p:spPr>
          <a:xfrm>
            <a:off x="3990732" y="45724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7" name="object 287"/>
          <p:cNvSpPr/>
          <p:nvPr/>
        </p:nvSpPr>
        <p:spPr>
          <a:xfrm>
            <a:off x="4092044" y="45724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8" name="object 288"/>
          <p:cNvSpPr/>
          <p:nvPr/>
        </p:nvSpPr>
        <p:spPr>
          <a:xfrm>
            <a:off x="4193355" y="45724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9" name="object 289"/>
          <p:cNvSpPr/>
          <p:nvPr/>
        </p:nvSpPr>
        <p:spPr>
          <a:xfrm>
            <a:off x="4294666" y="457248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90" name="object 290"/>
          <p:cNvSpPr/>
          <p:nvPr/>
        </p:nvSpPr>
        <p:spPr>
          <a:xfrm>
            <a:off x="4395978" y="4529874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91" name="object 291"/>
          <p:cNvSpPr/>
          <p:nvPr/>
        </p:nvSpPr>
        <p:spPr>
          <a:xfrm>
            <a:off x="2369750" y="4787434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92" name="object 292"/>
          <p:cNvSpPr/>
          <p:nvPr/>
        </p:nvSpPr>
        <p:spPr>
          <a:xfrm>
            <a:off x="2471062" y="483005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93" name="object 293"/>
          <p:cNvSpPr/>
          <p:nvPr/>
        </p:nvSpPr>
        <p:spPr>
          <a:xfrm>
            <a:off x="2369751" y="4884291"/>
            <a:ext cx="2026227" cy="0"/>
          </a:xfrm>
          <a:custGeom>
            <a:avLst/>
            <a:gdLst/>
            <a:ahLst/>
            <a:cxnLst/>
            <a:rect l="l" t="t" r="r" b="b"/>
            <a:pathLst>
              <a:path w="2971800">
                <a:moveTo>
                  <a:pt x="0" y="0"/>
                </a:moveTo>
                <a:lnTo>
                  <a:pt x="297180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94" name="object 294"/>
          <p:cNvSpPr/>
          <p:nvPr/>
        </p:nvSpPr>
        <p:spPr>
          <a:xfrm>
            <a:off x="2572373" y="483005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95" name="object 295"/>
          <p:cNvSpPr/>
          <p:nvPr/>
        </p:nvSpPr>
        <p:spPr>
          <a:xfrm>
            <a:off x="2673685" y="483005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96" name="object 296"/>
          <p:cNvSpPr/>
          <p:nvPr/>
        </p:nvSpPr>
        <p:spPr>
          <a:xfrm>
            <a:off x="2774996" y="483005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97" name="object 297"/>
          <p:cNvSpPr/>
          <p:nvPr/>
        </p:nvSpPr>
        <p:spPr>
          <a:xfrm>
            <a:off x="2876307" y="483005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98" name="object 298"/>
          <p:cNvSpPr/>
          <p:nvPr/>
        </p:nvSpPr>
        <p:spPr>
          <a:xfrm>
            <a:off x="2977619" y="483005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99" name="object 299"/>
          <p:cNvSpPr/>
          <p:nvPr/>
        </p:nvSpPr>
        <p:spPr>
          <a:xfrm>
            <a:off x="3078930" y="483005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00" name="object 300"/>
          <p:cNvSpPr/>
          <p:nvPr/>
        </p:nvSpPr>
        <p:spPr>
          <a:xfrm>
            <a:off x="3180241" y="483005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01" name="object 301"/>
          <p:cNvSpPr/>
          <p:nvPr/>
        </p:nvSpPr>
        <p:spPr>
          <a:xfrm>
            <a:off x="3281553" y="483005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02" name="object 302"/>
          <p:cNvSpPr/>
          <p:nvPr/>
        </p:nvSpPr>
        <p:spPr>
          <a:xfrm>
            <a:off x="3382864" y="483005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03" name="object 303"/>
          <p:cNvSpPr/>
          <p:nvPr/>
        </p:nvSpPr>
        <p:spPr>
          <a:xfrm>
            <a:off x="3484175" y="483005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04" name="object 304"/>
          <p:cNvSpPr/>
          <p:nvPr/>
        </p:nvSpPr>
        <p:spPr>
          <a:xfrm>
            <a:off x="3585487" y="483005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05" name="object 305"/>
          <p:cNvSpPr/>
          <p:nvPr/>
        </p:nvSpPr>
        <p:spPr>
          <a:xfrm>
            <a:off x="3686798" y="483005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06" name="object 306"/>
          <p:cNvSpPr/>
          <p:nvPr/>
        </p:nvSpPr>
        <p:spPr>
          <a:xfrm>
            <a:off x="3788110" y="483005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07" name="object 307"/>
          <p:cNvSpPr/>
          <p:nvPr/>
        </p:nvSpPr>
        <p:spPr>
          <a:xfrm>
            <a:off x="3889421" y="483005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08" name="object 308"/>
          <p:cNvSpPr/>
          <p:nvPr/>
        </p:nvSpPr>
        <p:spPr>
          <a:xfrm>
            <a:off x="3990732" y="483005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09" name="object 309"/>
          <p:cNvSpPr/>
          <p:nvPr/>
        </p:nvSpPr>
        <p:spPr>
          <a:xfrm>
            <a:off x="4092044" y="483005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10" name="object 310"/>
          <p:cNvSpPr/>
          <p:nvPr/>
        </p:nvSpPr>
        <p:spPr>
          <a:xfrm>
            <a:off x="4193355" y="483005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11" name="object 311"/>
          <p:cNvSpPr/>
          <p:nvPr/>
        </p:nvSpPr>
        <p:spPr>
          <a:xfrm>
            <a:off x="4294666" y="483005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12" name="object 312"/>
          <p:cNvSpPr/>
          <p:nvPr/>
        </p:nvSpPr>
        <p:spPr>
          <a:xfrm>
            <a:off x="4395978" y="4787434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13" name="object 313"/>
          <p:cNvSpPr txBox="1"/>
          <p:nvPr/>
        </p:nvSpPr>
        <p:spPr>
          <a:xfrm>
            <a:off x="4485409" y="4661678"/>
            <a:ext cx="347663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Date of</a:t>
            </a:r>
            <a:r>
              <a:rPr sz="477" spc="-48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birth</a:t>
            </a:r>
            <a:endParaRPr sz="477">
              <a:latin typeface="Arial"/>
              <a:cs typeface="Arial"/>
            </a:endParaRPr>
          </a:p>
        </p:txBody>
      </p:sp>
      <p:sp>
        <p:nvSpPr>
          <p:cNvPr id="314" name="object 314"/>
          <p:cNvSpPr/>
          <p:nvPr/>
        </p:nvSpPr>
        <p:spPr>
          <a:xfrm>
            <a:off x="4496665" y="4787434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15" name="object 315"/>
          <p:cNvSpPr/>
          <p:nvPr/>
        </p:nvSpPr>
        <p:spPr>
          <a:xfrm>
            <a:off x="4597977" y="483005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16" name="object 316"/>
          <p:cNvSpPr/>
          <p:nvPr/>
        </p:nvSpPr>
        <p:spPr>
          <a:xfrm>
            <a:off x="4496665" y="4884291"/>
            <a:ext cx="807893" cy="0"/>
          </a:xfrm>
          <a:custGeom>
            <a:avLst/>
            <a:gdLst/>
            <a:ahLst/>
            <a:cxnLst/>
            <a:rect l="l" t="t" r="r" b="b"/>
            <a:pathLst>
              <a:path w="1184910">
                <a:moveTo>
                  <a:pt x="0" y="0"/>
                </a:moveTo>
                <a:lnTo>
                  <a:pt x="118491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17" name="object 317"/>
          <p:cNvSpPr/>
          <p:nvPr/>
        </p:nvSpPr>
        <p:spPr>
          <a:xfrm>
            <a:off x="4699289" y="483005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18" name="object 318"/>
          <p:cNvSpPr/>
          <p:nvPr/>
        </p:nvSpPr>
        <p:spPr>
          <a:xfrm>
            <a:off x="4800599" y="483005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19" name="object 319"/>
          <p:cNvSpPr/>
          <p:nvPr/>
        </p:nvSpPr>
        <p:spPr>
          <a:xfrm>
            <a:off x="4901911" y="4787434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20" name="object 320"/>
          <p:cNvSpPr/>
          <p:nvPr/>
        </p:nvSpPr>
        <p:spPr>
          <a:xfrm>
            <a:off x="5003222" y="483005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21" name="object 321"/>
          <p:cNvSpPr/>
          <p:nvPr/>
        </p:nvSpPr>
        <p:spPr>
          <a:xfrm>
            <a:off x="5104534" y="4787434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22" name="object 322"/>
          <p:cNvSpPr/>
          <p:nvPr/>
        </p:nvSpPr>
        <p:spPr>
          <a:xfrm>
            <a:off x="5205845" y="4830050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23" name="object 323"/>
          <p:cNvSpPr/>
          <p:nvPr/>
        </p:nvSpPr>
        <p:spPr>
          <a:xfrm>
            <a:off x="5307156" y="4787434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24" name="object 324"/>
          <p:cNvSpPr/>
          <p:nvPr/>
        </p:nvSpPr>
        <p:spPr>
          <a:xfrm>
            <a:off x="4495773" y="4519145"/>
            <a:ext cx="109105" cy="109105"/>
          </a:xfrm>
          <a:custGeom>
            <a:avLst/>
            <a:gdLst/>
            <a:ahLst/>
            <a:cxnLst/>
            <a:rect l="l" t="t" r="r" b="b"/>
            <a:pathLst>
              <a:path w="160020" h="160020">
                <a:moveTo>
                  <a:pt x="0" y="160020"/>
                </a:moveTo>
                <a:lnTo>
                  <a:pt x="160020" y="160020"/>
                </a:lnTo>
                <a:lnTo>
                  <a:pt x="160020" y="0"/>
                </a:lnTo>
                <a:lnTo>
                  <a:pt x="0" y="0"/>
                </a:lnTo>
                <a:lnTo>
                  <a:pt x="0" y="16002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25" name="object 325"/>
          <p:cNvSpPr/>
          <p:nvPr/>
        </p:nvSpPr>
        <p:spPr>
          <a:xfrm>
            <a:off x="4716147" y="4519145"/>
            <a:ext cx="109105" cy="109105"/>
          </a:xfrm>
          <a:custGeom>
            <a:avLst/>
            <a:gdLst/>
            <a:ahLst/>
            <a:cxnLst/>
            <a:rect l="l" t="t" r="r" b="b"/>
            <a:pathLst>
              <a:path w="160020" h="160020">
                <a:moveTo>
                  <a:pt x="0" y="160020"/>
                </a:moveTo>
                <a:lnTo>
                  <a:pt x="160020" y="160020"/>
                </a:lnTo>
                <a:lnTo>
                  <a:pt x="160020" y="0"/>
                </a:lnTo>
                <a:lnTo>
                  <a:pt x="0" y="0"/>
                </a:lnTo>
                <a:lnTo>
                  <a:pt x="0" y="16002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26" name="object 326"/>
          <p:cNvSpPr/>
          <p:nvPr/>
        </p:nvSpPr>
        <p:spPr>
          <a:xfrm>
            <a:off x="4936521" y="4519145"/>
            <a:ext cx="109105" cy="109105"/>
          </a:xfrm>
          <a:custGeom>
            <a:avLst/>
            <a:gdLst/>
            <a:ahLst/>
            <a:cxnLst/>
            <a:rect l="l" t="t" r="r" b="b"/>
            <a:pathLst>
              <a:path w="160020" h="160020">
                <a:moveTo>
                  <a:pt x="0" y="160020"/>
                </a:moveTo>
                <a:lnTo>
                  <a:pt x="160020" y="160020"/>
                </a:lnTo>
                <a:lnTo>
                  <a:pt x="160020" y="0"/>
                </a:lnTo>
                <a:lnTo>
                  <a:pt x="0" y="0"/>
                </a:lnTo>
                <a:lnTo>
                  <a:pt x="0" y="16002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27" name="object 327"/>
          <p:cNvSpPr txBox="1"/>
          <p:nvPr/>
        </p:nvSpPr>
        <p:spPr>
          <a:xfrm>
            <a:off x="4486033" y="4258365"/>
            <a:ext cx="186170" cy="2172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41995" marR="3464" indent="-33770">
              <a:lnSpc>
                <a:spcPct val="142300"/>
              </a:lnSpc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Group  A</a:t>
            </a:r>
            <a:endParaRPr sz="477">
              <a:latin typeface="Arial"/>
              <a:cs typeface="Arial"/>
            </a:endParaRPr>
          </a:p>
        </p:txBody>
      </p:sp>
      <p:sp>
        <p:nvSpPr>
          <p:cNvPr id="328" name="object 328"/>
          <p:cNvSpPr txBox="1"/>
          <p:nvPr/>
        </p:nvSpPr>
        <p:spPr>
          <a:xfrm>
            <a:off x="4742913" y="4392675"/>
            <a:ext cx="58016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B</a:t>
            </a:r>
            <a:endParaRPr sz="477">
              <a:latin typeface="Arial"/>
              <a:cs typeface="Arial"/>
            </a:endParaRPr>
          </a:p>
        </p:txBody>
      </p:sp>
      <p:sp>
        <p:nvSpPr>
          <p:cNvPr id="329" name="object 329"/>
          <p:cNvSpPr txBox="1"/>
          <p:nvPr/>
        </p:nvSpPr>
        <p:spPr>
          <a:xfrm>
            <a:off x="4957728" y="4392675"/>
            <a:ext cx="61480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C</a:t>
            </a:r>
            <a:endParaRPr sz="477">
              <a:latin typeface="Arial"/>
              <a:cs typeface="Arial"/>
            </a:endParaRPr>
          </a:p>
        </p:txBody>
      </p:sp>
      <p:sp>
        <p:nvSpPr>
          <p:cNvPr id="330" name="object 330"/>
          <p:cNvSpPr txBox="1"/>
          <p:nvPr/>
        </p:nvSpPr>
        <p:spPr>
          <a:xfrm>
            <a:off x="5396588" y="4744880"/>
            <a:ext cx="883660" cy="155579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Will this child </a:t>
            </a:r>
            <a:r>
              <a:rPr sz="477" spc="-3" dirty="0">
                <a:latin typeface="Arial"/>
                <a:cs typeface="Arial"/>
              </a:rPr>
              <a:t>be residing at</a:t>
            </a:r>
            <a:r>
              <a:rPr sz="477" spc="-51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your</a:t>
            </a:r>
            <a:endParaRPr sz="477">
              <a:latin typeface="Arial"/>
              <a:cs typeface="Arial"/>
            </a:endParaRPr>
          </a:p>
          <a:p>
            <a:pPr marL="8659"/>
            <a:r>
              <a:rPr sz="477" spc="-3" dirty="0">
                <a:latin typeface="Arial"/>
                <a:cs typeface="Arial"/>
              </a:rPr>
              <a:t>home on </a:t>
            </a:r>
            <a:r>
              <a:rPr sz="477" dirty="0">
                <a:latin typeface="Arial"/>
                <a:cs typeface="Arial"/>
              </a:rPr>
              <a:t>September </a:t>
            </a:r>
            <a:r>
              <a:rPr sz="477" spc="-3" dirty="0">
                <a:latin typeface="Arial"/>
                <a:cs typeface="Arial"/>
              </a:rPr>
              <a:t>30,</a:t>
            </a:r>
            <a:r>
              <a:rPr sz="477" spc="-41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2020?</a:t>
            </a:r>
            <a:endParaRPr sz="477">
              <a:latin typeface="Arial"/>
              <a:cs typeface="Arial"/>
            </a:endParaRPr>
          </a:p>
        </p:txBody>
      </p:sp>
      <p:sp>
        <p:nvSpPr>
          <p:cNvPr id="331" name="object 331"/>
          <p:cNvSpPr txBox="1"/>
          <p:nvPr/>
        </p:nvSpPr>
        <p:spPr>
          <a:xfrm>
            <a:off x="5396588" y="4406535"/>
            <a:ext cx="1166379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Permanent code </a:t>
            </a:r>
            <a:r>
              <a:rPr sz="477" spc="-3" dirty="0">
                <a:latin typeface="Arial"/>
                <a:cs typeface="Arial"/>
              </a:rPr>
              <a:t>assigned by </a:t>
            </a:r>
            <a:r>
              <a:rPr sz="477" dirty="0">
                <a:latin typeface="Arial"/>
                <a:cs typeface="Arial"/>
              </a:rPr>
              <a:t>the</a:t>
            </a:r>
            <a:r>
              <a:rPr sz="477" spc="-55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Ministère</a:t>
            </a:r>
            <a:endParaRPr sz="477">
              <a:latin typeface="Arial"/>
              <a:cs typeface="Arial"/>
            </a:endParaRPr>
          </a:p>
        </p:txBody>
      </p:sp>
      <p:sp>
        <p:nvSpPr>
          <p:cNvPr id="332" name="object 332"/>
          <p:cNvSpPr/>
          <p:nvPr/>
        </p:nvSpPr>
        <p:spPr>
          <a:xfrm>
            <a:off x="5407844" y="4531909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33" name="object 333"/>
          <p:cNvSpPr/>
          <p:nvPr/>
        </p:nvSpPr>
        <p:spPr>
          <a:xfrm>
            <a:off x="5509156" y="4574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34" name="object 334"/>
          <p:cNvSpPr/>
          <p:nvPr/>
        </p:nvSpPr>
        <p:spPr>
          <a:xfrm>
            <a:off x="5407844" y="4628764"/>
            <a:ext cx="1213139" cy="0"/>
          </a:xfrm>
          <a:custGeom>
            <a:avLst/>
            <a:gdLst/>
            <a:ahLst/>
            <a:cxnLst/>
            <a:rect l="l" t="t" r="r" b="b"/>
            <a:pathLst>
              <a:path w="1779270">
                <a:moveTo>
                  <a:pt x="0" y="0"/>
                </a:moveTo>
                <a:lnTo>
                  <a:pt x="177927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35" name="object 335"/>
          <p:cNvSpPr/>
          <p:nvPr/>
        </p:nvSpPr>
        <p:spPr>
          <a:xfrm>
            <a:off x="5610467" y="4574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36" name="object 336"/>
          <p:cNvSpPr/>
          <p:nvPr/>
        </p:nvSpPr>
        <p:spPr>
          <a:xfrm>
            <a:off x="5711778" y="4574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37" name="object 337"/>
          <p:cNvSpPr/>
          <p:nvPr/>
        </p:nvSpPr>
        <p:spPr>
          <a:xfrm>
            <a:off x="5813090" y="4531909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38" name="object 338"/>
          <p:cNvSpPr/>
          <p:nvPr/>
        </p:nvSpPr>
        <p:spPr>
          <a:xfrm>
            <a:off x="5914401" y="4574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39" name="object 339"/>
          <p:cNvSpPr/>
          <p:nvPr/>
        </p:nvSpPr>
        <p:spPr>
          <a:xfrm>
            <a:off x="6015713" y="4574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40" name="object 340"/>
          <p:cNvSpPr/>
          <p:nvPr/>
        </p:nvSpPr>
        <p:spPr>
          <a:xfrm>
            <a:off x="6117024" y="4574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41" name="object 341"/>
          <p:cNvSpPr/>
          <p:nvPr/>
        </p:nvSpPr>
        <p:spPr>
          <a:xfrm>
            <a:off x="6218335" y="4574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42" name="object 342"/>
          <p:cNvSpPr/>
          <p:nvPr/>
        </p:nvSpPr>
        <p:spPr>
          <a:xfrm>
            <a:off x="6319647" y="4574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43" name="object 343"/>
          <p:cNvSpPr/>
          <p:nvPr/>
        </p:nvSpPr>
        <p:spPr>
          <a:xfrm>
            <a:off x="6420958" y="4574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44" name="object 344"/>
          <p:cNvSpPr/>
          <p:nvPr/>
        </p:nvSpPr>
        <p:spPr>
          <a:xfrm>
            <a:off x="6522269" y="457452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45" name="object 345"/>
          <p:cNvSpPr/>
          <p:nvPr/>
        </p:nvSpPr>
        <p:spPr>
          <a:xfrm>
            <a:off x="6623581" y="4531909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46" name="object 346"/>
          <p:cNvSpPr/>
          <p:nvPr/>
        </p:nvSpPr>
        <p:spPr>
          <a:xfrm>
            <a:off x="6321872" y="4810038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47" name="object 347"/>
          <p:cNvSpPr/>
          <p:nvPr/>
        </p:nvSpPr>
        <p:spPr>
          <a:xfrm>
            <a:off x="6571254" y="4810038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48" name="object 348"/>
          <p:cNvSpPr txBox="1"/>
          <p:nvPr/>
        </p:nvSpPr>
        <p:spPr>
          <a:xfrm>
            <a:off x="6407216" y="4817616"/>
            <a:ext cx="116465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44" dirty="0">
                <a:latin typeface="Arial"/>
                <a:cs typeface="Arial"/>
              </a:rPr>
              <a:t>Y</a:t>
            </a:r>
            <a:r>
              <a:rPr sz="477" spc="-3" dirty="0">
                <a:latin typeface="Arial"/>
                <a:cs typeface="Arial"/>
              </a:rPr>
              <a:t>es</a:t>
            </a:r>
            <a:endParaRPr sz="477">
              <a:latin typeface="Arial"/>
              <a:cs typeface="Arial"/>
            </a:endParaRPr>
          </a:p>
        </p:txBody>
      </p:sp>
      <p:sp>
        <p:nvSpPr>
          <p:cNvPr id="349" name="object 349"/>
          <p:cNvSpPr txBox="1"/>
          <p:nvPr/>
        </p:nvSpPr>
        <p:spPr>
          <a:xfrm>
            <a:off x="6655005" y="4817616"/>
            <a:ext cx="94817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No</a:t>
            </a:r>
            <a:endParaRPr sz="477">
              <a:latin typeface="Arial"/>
              <a:cs typeface="Arial"/>
            </a:endParaRPr>
          </a:p>
        </p:txBody>
      </p:sp>
      <p:sp>
        <p:nvSpPr>
          <p:cNvPr id="350" name="object 350"/>
          <p:cNvSpPr/>
          <p:nvPr/>
        </p:nvSpPr>
        <p:spPr>
          <a:xfrm>
            <a:off x="2369751" y="4943000"/>
            <a:ext cx="4407477" cy="0"/>
          </a:xfrm>
          <a:custGeom>
            <a:avLst/>
            <a:gdLst/>
            <a:ahLst/>
            <a:cxnLst/>
            <a:rect l="l" t="t" r="r" b="b"/>
            <a:pathLst>
              <a:path w="6464300">
                <a:moveTo>
                  <a:pt x="0" y="0"/>
                </a:moveTo>
                <a:lnTo>
                  <a:pt x="6463741" y="0"/>
                </a:lnTo>
              </a:path>
            </a:pathLst>
          </a:custGeom>
          <a:ln w="6350">
            <a:solidFill>
              <a:srgbClr val="006EB7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51" name="object 351"/>
          <p:cNvSpPr txBox="1"/>
          <p:nvPr/>
        </p:nvSpPr>
        <p:spPr>
          <a:xfrm>
            <a:off x="2358494" y="5062732"/>
            <a:ext cx="300470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Last</a:t>
            </a:r>
            <a:r>
              <a:rPr sz="477" spc="-41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name</a:t>
            </a:r>
            <a:endParaRPr sz="477">
              <a:latin typeface="Arial"/>
              <a:cs typeface="Arial"/>
            </a:endParaRPr>
          </a:p>
        </p:txBody>
      </p:sp>
      <p:sp>
        <p:nvSpPr>
          <p:cNvPr id="352" name="object 352"/>
          <p:cNvSpPr txBox="1"/>
          <p:nvPr/>
        </p:nvSpPr>
        <p:spPr>
          <a:xfrm>
            <a:off x="2358494" y="5320280"/>
            <a:ext cx="303934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First</a:t>
            </a:r>
            <a:r>
              <a:rPr sz="477" spc="-44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name</a:t>
            </a:r>
            <a:endParaRPr sz="477">
              <a:latin typeface="Arial"/>
              <a:cs typeface="Arial"/>
            </a:endParaRPr>
          </a:p>
        </p:txBody>
      </p:sp>
      <p:sp>
        <p:nvSpPr>
          <p:cNvPr id="353" name="object 353"/>
          <p:cNvSpPr/>
          <p:nvPr/>
        </p:nvSpPr>
        <p:spPr>
          <a:xfrm>
            <a:off x="2369750" y="518811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54" name="object 354"/>
          <p:cNvSpPr/>
          <p:nvPr/>
        </p:nvSpPr>
        <p:spPr>
          <a:xfrm>
            <a:off x="2471062" y="523073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55" name="object 355"/>
          <p:cNvSpPr/>
          <p:nvPr/>
        </p:nvSpPr>
        <p:spPr>
          <a:xfrm>
            <a:off x="2369751" y="5284972"/>
            <a:ext cx="2019733" cy="0"/>
          </a:xfrm>
          <a:custGeom>
            <a:avLst/>
            <a:gdLst/>
            <a:ahLst/>
            <a:cxnLst/>
            <a:rect l="l" t="t" r="r" b="b"/>
            <a:pathLst>
              <a:path w="2962275">
                <a:moveTo>
                  <a:pt x="0" y="0"/>
                </a:moveTo>
                <a:lnTo>
                  <a:pt x="2962109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56" name="object 356"/>
          <p:cNvSpPr/>
          <p:nvPr/>
        </p:nvSpPr>
        <p:spPr>
          <a:xfrm>
            <a:off x="2572373" y="523073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57" name="object 357"/>
          <p:cNvSpPr/>
          <p:nvPr/>
        </p:nvSpPr>
        <p:spPr>
          <a:xfrm>
            <a:off x="2673685" y="523073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58" name="object 358"/>
          <p:cNvSpPr/>
          <p:nvPr/>
        </p:nvSpPr>
        <p:spPr>
          <a:xfrm>
            <a:off x="2774996" y="523073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59" name="object 359"/>
          <p:cNvSpPr/>
          <p:nvPr/>
        </p:nvSpPr>
        <p:spPr>
          <a:xfrm>
            <a:off x="2876307" y="523073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60" name="object 360"/>
          <p:cNvSpPr/>
          <p:nvPr/>
        </p:nvSpPr>
        <p:spPr>
          <a:xfrm>
            <a:off x="2977619" y="523073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61" name="object 361"/>
          <p:cNvSpPr/>
          <p:nvPr/>
        </p:nvSpPr>
        <p:spPr>
          <a:xfrm>
            <a:off x="3078930" y="523073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62" name="object 362"/>
          <p:cNvSpPr/>
          <p:nvPr/>
        </p:nvSpPr>
        <p:spPr>
          <a:xfrm>
            <a:off x="3180241" y="523073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63" name="object 363"/>
          <p:cNvSpPr/>
          <p:nvPr/>
        </p:nvSpPr>
        <p:spPr>
          <a:xfrm>
            <a:off x="3281553" y="523073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64" name="object 364"/>
          <p:cNvSpPr/>
          <p:nvPr/>
        </p:nvSpPr>
        <p:spPr>
          <a:xfrm>
            <a:off x="3382864" y="523073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65" name="object 365"/>
          <p:cNvSpPr/>
          <p:nvPr/>
        </p:nvSpPr>
        <p:spPr>
          <a:xfrm>
            <a:off x="3484175" y="523073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66" name="object 366"/>
          <p:cNvSpPr/>
          <p:nvPr/>
        </p:nvSpPr>
        <p:spPr>
          <a:xfrm>
            <a:off x="3585487" y="523073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67" name="object 367"/>
          <p:cNvSpPr/>
          <p:nvPr/>
        </p:nvSpPr>
        <p:spPr>
          <a:xfrm>
            <a:off x="3686798" y="523073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68" name="object 368"/>
          <p:cNvSpPr/>
          <p:nvPr/>
        </p:nvSpPr>
        <p:spPr>
          <a:xfrm>
            <a:off x="3788110" y="523073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69" name="object 369"/>
          <p:cNvSpPr/>
          <p:nvPr/>
        </p:nvSpPr>
        <p:spPr>
          <a:xfrm>
            <a:off x="3889421" y="523073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70" name="object 370"/>
          <p:cNvSpPr/>
          <p:nvPr/>
        </p:nvSpPr>
        <p:spPr>
          <a:xfrm>
            <a:off x="3990732" y="523073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71" name="object 371"/>
          <p:cNvSpPr/>
          <p:nvPr/>
        </p:nvSpPr>
        <p:spPr>
          <a:xfrm>
            <a:off x="4092044" y="523073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72" name="object 372"/>
          <p:cNvSpPr/>
          <p:nvPr/>
        </p:nvSpPr>
        <p:spPr>
          <a:xfrm>
            <a:off x="4193355" y="523073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73" name="object 373"/>
          <p:cNvSpPr/>
          <p:nvPr/>
        </p:nvSpPr>
        <p:spPr>
          <a:xfrm>
            <a:off x="4294666" y="523073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74" name="object 374"/>
          <p:cNvSpPr/>
          <p:nvPr/>
        </p:nvSpPr>
        <p:spPr>
          <a:xfrm>
            <a:off x="4395978" y="518811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75" name="object 375"/>
          <p:cNvSpPr/>
          <p:nvPr/>
        </p:nvSpPr>
        <p:spPr>
          <a:xfrm>
            <a:off x="2369750" y="544567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76" name="object 376"/>
          <p:cNvSpPr/>
          <p:nvPr/>
        </p:nvSpPr>
        <p:spPr>
          <a:xfrm>
            <a:off x="2471062" y="548829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77" name="object 377"/>
          <p:cNvSpPr/>
          <p:nvPr/>
        </p:nvSpPr>
        <p:spPr>
          <a:xfrm>
            <a:off x="2369751" y="5542532"/>
            <a:ext cx="2026227" cy="0"/>
          </a:xfrm>
          <a:custGeom>
            <a:avLst/>
            <a:gdLst/>
            <a:ahLst/>
            <a:cxnLst/>
            <a:rect l="l" t="t" r="r" b="b"/>
            <a:pathLst>
              <a:path w="2971800">
                <a:moveTo>
                  <a:pt x="0" y="0"/>
                </a:moveTo>
                <a:lnTo>
                  <a:pt x="297180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78" name="object 378"/>
          <p:cNvSpPr/>
          <p:nvPr/>
        </p:nvSpPr>
        <p:spPr>
          <a:xfrm>
            <a:off x="2572373" y="548829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79" name="object 379"/>
          <p:cNvSpPr/>
          <p:nvPr/>
        </p:nvSpPr>
        <p:spPr>
          <a:xfrm>
            <a:off x="2673685" y="548829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80" name="object 380"/>
          <p:cNvSpPr/>
          <p:nvPr/>
        </p:nvSpPr>
        <p:spPr>
          <a:xfrm>
            <a:off x="2774996" y="548829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81" name="object 381"/>
          <p:cNvSpPr/>
          <p:nvPr/>
        </p:nvSpPr>
        <p:spPr>
          <a:xfrm>
            <a:off x="2876307" y="548829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82" name="object 382"/>
          <p:cNvSpPr/>
          <p:nvPr/>
        </p:nvSpPr>
        <p:spPr>
          <a:xfrm>
            <a:off x="2977619" y="548829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83" name="object 383"/>
          <p:cNvSpPr/>
          <p:nvPr/>
        </p:nvSpPr>
        <p:spPr>
          <a:xfrm>
            <a:off x="3078930" y="548829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84" name="object 384"/>
          <p:cNvSpPr/>
          <p:nvPr/>
        </p:nvSpPr>
        <p:spPr>
          <a:xfrm>
            <a:off x="3180241" y="548829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85" name="object 385"/>
          <p:cNvSpPr/>
          <p:nvPr/>
        </p:nvSpPr>
        <p:spPr>
          <a:xfrm>
            <a:off x="3281553" y="548829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86" name="object 386"/>
          <p:cNvSpPr/>
          <p:nvPr/>
        </p:nvSpPr>
        <p:spPr>
          <a:xfrm>
            <a:off x="3382864" y="548829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87" name="object 387"/>
          <p:cNvSpPr/>
          <p:nvPr/>
        </p:nvSpPr>
        <p:spPr>
          <a:xfrm>
            <a:off x="3484175" y="548829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88" name="object 388"/>
          <p:cNvSpPr/>
          <p:nvPr/>
        </p:nvSpPr>
        <p:spPr>
          <a:xfrm>
            <a:off x="3585487" y="548829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89" name="object 389"/>
          <p:cNvSpPr/>
          <p:nvPr/>
        </p:nvSpPr>
        <p:spPr>
          <a:xfrm>
            <a:off x="3686798" y="548829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90" name="object 390"/>
          <p:cNvSpPr/>
          <p:nvPr/>
        </p:nvSpPr>
        <p:spPr>
          <a:xfrm>
            <a:off x="3788110" y="548829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91" name="object 391"/>
          <p:cNvSpPr/>
          <p:nvPr/>
        </p:nvSpPr>
        <p:spPr>
          <a:xfrm>
            <a:off x="3889421" y="548829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92" name="object 392"/>
          <p:cNvSpPr/>
          <p:nvPr/>
        </p:nvSpPr>
        <p:spPr>
          <a:xfrm>
            <a:off x="3990732" y="548829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93" name="object 393"/>
          <p:cNvSpPr/>
          <p:nvPr/>
        </p:nvSpPr>
        <p:spPr>
          <a:xfrm>
            <a:off x="4092044" y="548829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94" name="object 394"/>
          <p:cNvSpPr/>
          <p:nvPr/>
        </p:nvSpPr>
        <p:spPr>
          <a:xfrm>
            <a:off x="4193355" y="548829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95" name="object 395"/>
          <p:cNvSpPr/>
          <p:nvPr/>
        </p:nvSpPr>
        <p:spPr>
          <a:xfrm>
            <a:off x="4294666" y="548829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96" name="object 396"/>
          <p:cNvSpPr/>
          <p:nvPr/>
        </p:nvSpPr>
        <p:spPr>
          <a:xfrm>
            <a:off x="4395978" y="544567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97" name="object 397"/>
          <p:cNvSpPr txBox="1"/>
          <p:nvPr/>
        </p:nvSpPr>
        <p:spPr>
          <a:xfrm>
            <a:off x="4485409" y="5319919"/>
            <a:ext cx="347663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Date of</a:t>
            </a:r>
            <a:r>
              <a:rPr sz="477" spc="-48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birth</a:t>
            </a:r>
            <a:endParaRPr sz="477">
              <a:latin typeface="Arial"/>
              <a:cs typeface="Arial"/>
            </a:endParaRPr>
          </a:p>
        </p:txBody>
      </p:sp>
      <p:sp>
        <p:nvSpPr>
          <p:cNvPr id="398" name="object 398"/>
          <p:cNvSpPr/>
          <p:nvPr/>
        </p:nvSpPr>
        <p:spPr>
          <a:xfrm>
            <a:off x="4496665" y="5445677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99" name="object 399"/>
          <p:cNvSpPr/>
          <p:nvPr/>
        </p:nvSpPr>
        <p:spPr>
          <a:xfrm>
            <a:off x="4597977" y="548829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00" name="object 400"/>
          <p:cNvSpPr/>
          <p:nvPr/>
        </p:nvSpPr>
        <p:spPr>
          <a:xfrm>
            <a:off x="4496665" y="5542532"/>
            <a:ext cx="807893" cy="0"/>
          </a:xfrm>
          <a:custGeom>
            <a:avLst/>
            <a:gdLst/>
            <a:ahLst/>
            <a:cxnLst/>
            <a:rect l="l" t="t" r="r" b="b"/>
            <a:pathLst>
              <a:path w="1184910">
                <a:moveTo>
                  <a:pt x="0" y="0"/>
                </a:moveTo>
                <a:lnTo>
                  <a:pt x="118491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01" name="object 401"/>
          <p:cNvSpPr/>
          <p:nvPr/>
        </p:nvSpPr>
        <p:spPr>
          <a:xfrm>
            <a:off x="4699289" y="548829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02" name="object 402"/>
          <p:cNvSpPr/>
          <p:nvPr/>
        </p:nvSpPr>
        <p:spPr>
          <a:xfrm>
            <a:off x="4800599" y="548829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03" name="object 403"/>
          <p:cNvSpPr/>
          <p:nvPr/>
        </p:nvSpPr>
        <p:spPr>
          <a:xfrm>
            <a:off x="4901911" y="544567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04" name="object 404"/>
          <p:cNvSpPr/>
          <p:nvPr/>
        </p:nvSpPr>
        <p:spPr>
          <a:xfrm>
            <a:off x="5003222" y="548829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05" name="object 405"/>
          <p:cNvSpPr/>
          <p:nvPr/>
        </p:nvSpPr>
        <p:spPr>
          <a:xfrm>
            <a:off x="5104534" y="544567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06" name="object 406"/>
          <p:cNvSpPr/>
          <p:nvPr/>
        </p:nvSpPr>
        <p:spPr>
          <a:xfrm>
            <a:off x="5205845" y="548829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07" name="object 407"/>
          <p:cNvSpPr/>
          <p:nvPr/>
        </p:nvSpPr>
        <p:spPr>
          <a:xfrm>
            <a:off x="5307156" y="544567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08" name="object 408"/>
          <p:cNvSpPr/>
          <p:nvPr/>
        </p:nvSpPr>
        <p:spPr>
          <a:xfrm>
            <a:off x="4495773" y="5177383"/>
            <a:ext cx="109105" cy="109105"/>
          </a:xfrm>
          <a:custGeom>
            <a:avLst/>
            <a:gdLst/>
            <a:ahLst/>
            <a:cxnLst/>
            <a:rect l="l" t="t" r="r" b="b"/>
            <a:pathLst>
              <a:path w="160020" h="160020">
                <a:moveTo>
                  <a:pt x="0" y="160019"/>
                </a:moveTo>
                <a:lnTo>
                  <a:pt x="160020" y="160019"/>
                </a:lnTo>
                <a:lnTo>
                  <a:pt x="160020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09" name="object 409"/>
          <p:cNvSpPr/>
          <p:nvPr/>
        </p:nvSpPr>
        <p:spPr>
          <a:xfrm>
            <a:off x="4716147" y="5177383"/>
            <a:ext cx="109105" cy="109105"/>
          </a:xfrm>
          <a:custGeom>
            <a:avLst/>
            <a:gdLst/>
            <a:ahLst/>
            <a:cxnLst/>
            <a:rect l="l" t="t" r="r" b="b"/>
            <a:pathLst>
              <a:path w="160020" h="160020">
                <a:moveTo>
                  <a:pt x="0" y="160019"/>
                </a:moveTo>
                <a:lnTo>
                  <a:pt x="160020" y="160019"/>
                </a:lnTo>
                <a:lnTo>
                  <a:pt x="160020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10" name="object 410"/>
          <p:cNvSpPr/>
          <p:nvPr/>
        </p:nvSpPr>
        <p:spPr>
          <a:xfrm>
            <a:off x="4936521" y="5177383"/>
            <a:ext cx="109105" cy="109105"/>
          </a:xfrm>
          <a:custGeom>
            <a:avLst/>
            <a:gdLst/>
            <a:ahLst/>
            <a:cxnLst/>
            <a:rect l="l" t="t" r="r" b="b"/>
            <a:pathLst>
              <a:path w="160020" h="160020">
                <a:moveTo>
                  <a:pt x="0" y="160019"/>
                </a:moveTo>
                <a:lnTo>
                  <a:pt x="160020" y="160019"/>
                </a:lnTo>
                <a:lnTo>
                  <a:pt x="160020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11" name="object 411"/>
          <p:cNvSpPr txBox="1"/>
          <p:nvPr/>
        </p:nvSpPr>
        <p:spPr>
          <a:xfrm>
            <a:off x="4486033" y="4916606"/>
            <a:ext cx="186170" cy="2172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41995" marR="3464" indent="-33770">
              <a:lnSpc>
                <a:spcPct val="142300"/>
              </a:lnSpc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Group  A</a:t>
            </a:r>
            <a:endParaRPr sz="477">
              <a:latin typeface="Arial"/>
              <a:cs typeface="Arial"/>
            </a:endParaRPr>
          </a:p>
        </p:txBody>
      </p:sp>
      <p:sp>
        <p:nvSpPr>
          <p:cNvPr id="412" name="object 412"/>
          <p:cNvSpPr txBox="1"/>
          <p:nvPr/>
        </p:nvSpPr>
        <p:spPr>
          <a:xfrm>
            <a:off x="4742913" y="5050916"/>
            <a:ext cx="58016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B</a:t>
            </a:r>
            <a:endParaRPr sz="477">
              <a:latin typeface="Arial"/>
              <a:cs typeface="Arial"/>
            </a:endParaRPr>
          </a:p>
        </p:txBody>
      </p:sp>
      <p:sp>
        <p:nvSpPr>
          <p:cNvPr id="413" name="object 413"/>
          <p:cNvSpPr txBox="1"/>
          <p:nvPr/>
        </p:nvSpPr>
        <p:spPr>
          <a:xfrm>
            <a:off x="4957728" y="5050916"/>
            <a:ext cx="61480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C</a:t>
            </a:r>
            <a:endParaRPr sz="477">
              <a:latin typeface="Arial"/>
              <a:cs typeface="Arial"/>
            </a:endParaRPr>
          </a:p>
        </p:txBody>
      </p:sp>
      <p:sp>
        <p:nvSpPr>
          <p:cNvPr id="414" name="object 414"/>
          <p:cNvSpPr txBox="1"/>
          <p:nvPr/>
        </p:nvSpPr>
        <p:spPr>
          <a:xfrm>
            <a:off x="5396588" y="5403121"/>
            <a:ext cx="883660" cy="155579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Will this child </a:t>
            </a:r>
            <a:r>
              <a:rPr sz="477" spc="-3" dirty="0">
                <a:latin typeface="Arial"/>
                <a:cs typeface="Arial"/>
              </a:rPr>
              <a:t>be residing at</a:t>
            </a:r>
            <a:r>
              <a:rPr sz="477" spc="-51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your</a:t>
            </a:r>
            <a:endParaRPr sz="477">
              <a:latin typeface="Arial"/>
              <a:cs typeface="Arial"/>
            </a:endParaRPr>
          </a:p>
          <a:p>
            <a:pPr marL="8659"/>
            <a:r>
              <a:rPr sz="477" spc="-3" dirty="0">
                <a:latin typeface="Arial"/>
                <a:cs typeface="Arial"/>
              </a:rPr>
              <a:t>home on </a:t>
            </a:r>
            <a:r>
              <a:rPr sz="477" dirty="0">
                <a:latin typeface="Arial"/>
                <a:cs typeface="Arial"/>
              </a:rPr>
              <a:t>September </a:t>
            </a:r>
            <a:r>
              <a:rPr sz="477" spc="-3" dirty="0">
                <a:latin typeface="Arial"/>
                <a:cs typeface="Arial"/>
              </a:rPr>
              <a:t>30,</a:t>
            </a:r>
            <a:r>
              <a:rPr sz="477" spc="-41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2020?</a:t>
            </a:r>
            <a:endParaRPr sz="477">
              <a:latin typeface="Arial"/>
              <a:cs typeface="Arial"/>
            </a:endParaRPr>
          </a:p>
        </p:txBody>
      </p:sp>
      <p:sp>
        <p:nvSpPr>
          <p:cNvPr id="415" name="object 415"/>
          <p:cNvSpPr txBox="1"/>
          <p:nvPr/>
        </p:nvSpPr>
        <p:spPr>
          <a:xfrm>
            <a:off x="5396588" y="5064776"/>
            <a:ext cx="1166379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Permanent code </a:t>
            </a:r>
            <a:r>
              <a:rPr sz="477" spc="-3" dirty="0">
                <a:latin typeface="Arial"/>
                <a:cs typeface="Arial"/>
              </a:rPr>
              <a:t>assigned by </a:t>
            </a:r>
            <a:r>
              <a:rPr sz="477" dirty="0">
                <a:latin typeface="Arial"/>
                <a:cs typeface="Arial"/>
              </a:rPr>
              <a:t>the</a:t>
            </a:r>
            <a:r>
              <a:rPr sz="477" spc="-55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Ministère</a:t>
            </a:r>
            <a:endParaRPr sz="477">
              <a:latin typeface="Arial"/>
              <a:cs typeface="Arial"/>
            </a:endParaRPr>
          </a:p>
        </p:txBody>
      </p:sp>
      <p:sp>
        <p:nvSpPr>
          <p:cNvPr id="416" name="object 416"/>
          <p:cNvSpPr/>
          <p:nvPr/>
        </p:nvSpPr>
        <p:spPr>
          <a:xfrm>
            <a:off x="5407844" y="5190151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17" name="object 417"/>
          <p:cNvSpPr/>
          <p:nvPr/>
        </p:nvSpPr>
        <p:spPr>
          <a:xfrm>
            <a:off x="5509156" y="523276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18" name="object 418"/>
          <p:cNvSpPr/>
          <p:nvPr/>
        </p:nvSpPr>
        <p:spPr>
          <a:xfrm>
            <a:off x="5407844" y="5287007"/>
            <a:ext cx="1213139" cy="0"/>
          </a:xfrm>
          <a:custGeom>
            <a:avLst/>
            <a:gdLst/>
            <a:ahLst/>
            <a:cxnLst/>
            <a:rect l="l" t="t" r="r" b="b"/>
            <a:pathLst>
              <a:path w="1779270">
                <a:moveTo>
                  <a:pt x="0" y="0"/>
                </a:moveTo>
                <a:lnTo>
                  <a:pt x="177927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19" name="object 419"/>
          <p:cNvSpPr/>
          <p:nvPr/>
        </p:nvSpPr>
        <p:spPr>
          <a:xfrm>
            <a:off x="5610467" y="523276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20" name="object 420"/>
          <p:cNvSpPr/>
          <p:nvPr/>
        </p:nvSpPr>
        <p:spPr>
          <a:xfrm>
            <a:off x="5711778" y="523276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21" name="object 421"/>
          <p:cNvSpPr/>
          <p:nvPr/>
        </p:nvSpPr>
        <p:spPr>
          <a:xfrm>
            <a:off x="5813090" y="5190149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22" name="object 422"/>
          <p:cNvSpPr/>
          <p:nvPr/>
        </p:nvSpPr>
        <p:spPr>
          <a:xfrm>
            <a:off x="5914401" y="523276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23" name="object 423"/>
          <p:cNvSpPr/>
          <p:nvPr/>
        </p:nvSpPr>
        <p:spPr>
          <a:xfrm>
            <a:off x="6015713" y="523276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24" name="object 424"/>
          <p:cNvSpPr/>
          <p:nvPr/>
        </p:nvSpPr>
        <p:spPr>
          <a:xfrm>
            <a:off x="6117024" y="523276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25" name="object 425"/>
          <p:cNvSpPr/>
          <p:nvPr/>
        </p:nvSpPr>
        <p:spPr>
          <a:xfrm>
            <a:off x="6218335" y="523276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26" name="object 426"/>
          <p:cNvSpPr/>
          <p:nvPr/>
        </p:nvSpPr>
        <p:spPr>
          <a:xfrm>
            <a:off x="6319647" y="523276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27" name="object 427"/>
          <p:cNvSpPr/>
          <p:nvPr/>
        </p:nvSpPr>
        <p:spPr>
          <a:xfrm>
            <a:off x="6420958" y="523276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28" name="object 428"/>
          <p:cNvSpPr/>
          <p:nvPr/>
        </p:nvSpPr>
        <p:spPr>
          <a:xfrm>
            <a:off x="6522269" y="523276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29" name="object 429"/>
          <p:cNvSpPr/>
          <p:nvPr/>
        </p:nvSpPr>
        <p:spPr>
          <a:xfrm>
            <a:off x="6623581" y="5190149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30" name="object 430"/>
          <p:cNvSpPr/>
          <p:nvPr/>
        </p:nvSpPr>
        <p:spPr>
          <a:xfrm>
            <a:off x="6321872" y="5468285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4"/>
                </a:moveTo>
                <a:lnTo>
                  <a:pt x="111125" y="111124"/>
                </a:lnTo>
                <a:lnTo>
                  <a:pt x="111125" y="0"/>
                </a:lnTo>
                <a:lnTo>
                  <a:pt x="0" y="0"/>
                </a:lnTo>
                <a:lnTo>
                  <a:pt x="0" y="111124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31" name="object 431"/>
          <p:cNvSpPr/>
          <p:nvPr/>
        </p:nvSpPr>
        <p:spPr>
          <a:xfrm>
            <a:off x="6571254" y="5468285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4"/>
                </a:moveTo>
                <a:lnTo>
                  <a:pt x="111125" y="111124"/>
                </a:lnTo>
                <a:lnTo>
                  <a:pt x="111125" y="0"/>
                </a:lnTo>
                <a:lnTo>
                  <a:pt x="0" y="0"/>
                </a:lnTo>
                <a:lnTo>
                  <a:pt x="0" y="111124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32" name="object 432"/>
          <p:cNvSpPr txBox="1"/>
          <p:nvPr/>
        </p:nvSpPr>
        <p:spPr>
          <a:xfrm>
            <a:off x="6407216" y="5475857"/>
            <a:ext cx="116465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44" dirty="0">
                <a:latin typeface="Arial"/>
                <a:cs typeface="Arial"/>
              </a:rPr>
              <a:t>Y</a:t>
            </a:r>
            <a:r>
              <a:rPr sz="477" spc="-3" dirty="0">
                <a:latin typeface="Arial"/>
                <a:cs typeface="Arial"/>
              </a:rPr>
              <a:t>es</a:t>
            </a:r>
            <a:endParaRPr sz="477">
              <a:latin typeface="Arial"/>
              <a:cs typeface="Arial"/>
            </a:endParaRPr>
          </a:p>
        </p:txBody>
      </p:sp>
      <p:sp>
        <p:nvSpPr>
          <p:cNvPr id="433" name="object 433"/>
          <p:cNvSpPr txBox="1"/>
          <p:nvPr/>
        </p:nvSpPr>
        <p:spPr>
          <a:xfrm>
            <a:off x="6655005" y="5475857"/>
            <a:ext cx="94817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No</a:t>
            </a:r>
            <a:endParaRPr sz="477">
              <a:latin typeface="Arial"/>
              <a:cs typeface="Arial"/>
            </a:endParaRPr>
          </a:p>
        </p:txBody>
      </p:sp>
      <p:sp>
        <p:nvSpPr>
          <p:cNvPr id="434" name="object 434"/>
          <p:cNvSpPr/>
          <p:nvPr/>
        </p:nvSpPr>
        <p:spPr>
          <a:xfrm>
            <a:off x="2369751" y="5601241"/>
            <a:ext cx="4407477" cy="0"/>
          </a:xfrm>
          <a:custGeom>
            <a:avLst/>
            <a:gdLst/>
            <a:ahLst/>
            <a:cxnLst/>
            <a:rect l="l" t="t" r="r" b="b"/>
            <a:pathLst>
              <a:path w="6464300">
                <a:moveTo>
                  <a:pt x="0" y="0"/>
                </a:moveTo>
                <a:lnTo>
                  <a:pt x="6463741" y="0"/>
                </a:lnTo>
              </a:path>
            </a:pathLst>
          </a:custGeom>
          <a:ln w="6350">
            <a:solidFill>
              <a:srgbClr val="006EB7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35" name="object 435"/>
          <p:cNvSpPr txBox="1"/>
          <p:nvPr/>
        </p:nvSpPr>
        <p:spPr>
          <a:xfrm>
            <a:off x="2358494" y="5723138"/>
            <a:ext cx="300470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Last</a:t>
            </a:r>
            <a:r>
              <a:rPr sz="477" spc="-41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name</a:t>
            </a:r>
            <a:endParaRPr sz="477">
              <a:latin typeface="Arial"/>
              <a:cs typeface="Arial"/>
            </a:endParaRPr>
          </a:p>
        </p:txBody>
      </p:sp>
      <p:sp>
        <p:nvSpPr>
          <p:cNvPr id="436" name="object 436"/>
          <p:cNvSpPr txBox="1"/>
          <p:nvPr/>
        </p:nvSpPr>
        <p:spPr>
          <a:xfrm>
            <a:off x="2358494" y="5980686"/>
            <a:ext cx="303934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First</a:t>
            </a:r>
            <a:r>
              <a:rPr sz="477" spc="-44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name</a:t>
            </a:r>
            <a:endParaRPr sz="477">
              <a:latin typeface="Arial"/>
              <a:cs typeface="Arial"/>
            </a:endParaRPr>
          </a:p>
        </p:txBody>
      </p:sp>
      <p:sp>
        <p:nvSpPr>
          <p:cNvPr id="437" name="object 437"/>
          <p:cNvSpPr/>
          <p:nvPr/>
        </p:nvSpPr>
        <p:spPr>
          <a:xfrm>
            <a:off x="2369750" y="5848523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38" name="object 438"/>
          <p:cNvSpPr/>
          <p:nvPr/>
        </p:nvSpPr>
        <p:spPr>
          <a:xfrm>
            <a:off x="2471062" y="589113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39" name="object 439"/>
          <p:cNvSpPr/>
          <p:nvPr/>
        </p:nvSpPr>
        <p:spPr>
          <a:xfrm>
            <a:off x="2369751" y="5945378"/>
            <a:ext cx="2019733" cy="0"/>
          </a:xfrm>
          <a:custGeom>
            <a:avLst/>
            <a:gdLst/>
            <a:ahLst/>
            <a:cxnLst/>
            <a:rect l="l" t="t" r="r" b="b"/>
            <a:pathLst>
              <a:path w="2962275">
                <a:moveTo>
                  <a:pt x="0" y="0"/>
                </a:moveTo>
                <a:lnTo>
                  <a:pt x="2962109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40" name="object 440"/>
          <p:cNvSpPr/>
          <p:nvPr/>
        </p:nvSpPr>
        <p:spPr>
          <a:xfrm>
            <a:off x="2572373" y="589113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41" name="object 441"/>
          <p:cNvSpPr/>
          <p:nvPr/>
        </p:nvSpPr>
        <p:spPr>
          <a:xfrm>
            <a:off x="2673685" y="589113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42" name="object 442"/>
          <p:cNvSpPr/>
          <p:nvPr/>
        </p:nvSpPr>
        <p:spPr>
          <a:xfrm>
            <a:off x="2774996" y="589113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43" name="object 443"/>
          <p:cNvSpPr/>
          <p:nvPr/>
        </p:nvSpPr>
        <p:spPr>
          <a:xfrm>
            <a:off x="2876307" y="589113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44" name="object 444"/>
          <p:cNvSpPr/>
          <p:nvPr/>
        </p:nvSpPr>
        <p:spPr>
          <a:xfrm>
            <a:off x="2977619" y="589113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45" name="object 445"/>
          <p:cNvSpPr/>
          <p:nvPr/>
        </p:nvSpPr>
        <p:spPr>
          <a:xfrm>
            <a:off x="3078930" y="589113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46" name="object 446"/>
          <p:cNvSpPr/>
          <p:nvPr/>
        </p:nvSpPr>
        <p:spPr>
          <a:xfrm>
            <a:off x="3180241" y="589113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47" name="object 447"/>
          <p:cNvSpPr/>
          <p:nvPr/>
        </p:nvSpPr>
        <p:spPr>
          <a:xfrm>
            <a:off x="3281553" y="589113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48" name="object 448"/>
          <p:cNvSpPr/>
          <p:nvPr/>
        </p:nvSpPr>
        <p:spPr>
          <a:xfrm>
            <a:off x="3382864" y="589113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49" name="object 449"/>
          <p:cNvSpPr/>
          <p:nvPr/>
        </p:nvSpPr>
        <p:spPr>
          <a:xfrm>
            <a:off x="3484175" y="589113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50" name="object 450"/>
          <p:cNvSpPr/>
          <p:nvPr/>
        </p:nvSpPr>
        <p:spPr>
          <a:xfrm>
            <a:off x="3585487" y="589113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51" name="object 451"/>
          <p:cNvSpPr/>
          <p:nvPr/>
        </p:nvSpPr>
        <p:spPr>
          <a:xfrm>
            <a:off x="3686798" y="589113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52" name="object 452"/>
          <p:cNvSpPr/>
          <p:nvPr/>
        </p:nvSpPr>
        <p:spPr>
          <a:xfrm>
            <a:off x="3788110" y="589113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53" name="object 453"/>
          <p:cNvSpPr/>
          <p:nvPr/>
        </p:nvSpPr>
        <p:spPr>
          <a:xfrm>
            <a:off x="3889421" y="589113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54" name="object 454"/>
          <p:cNvSpPr/>
          <p:nvPr/>
        </p:nvSpPr>
        <p:spPr>
          <a:xfrm>
            <a:off x="3990732" y="589113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55" name="object 455"/>
          <p:cNvSpPr/>
          <p:nvPr/>
        </p:nvSpPr>
        <p:spPr>
          <a:xfrm>
            <a:off x="4092044" y="589113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56" name="object 456"/>
          <p:cNvSpPr/>
          <p:nvPr/>
        </p:nvSpPr>
        <p:spPr>
          <a:xfrm>
            <a:off x="4193355" y="589113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57" name="object 457"/>
          <p:cNvSpPr/>
          <p:nvPr/>
        </p:nvSpPr>
        <p:spPr>
          <a:xfrm>
            <a:off x="4294666" y="5891137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58" name="object 458"/>
          <p:cNvSpPr/>
          <p:nvPr/>
        </p:nvSpPr>
        <p:spPr>
          <a:xfrm>
            <a:off x="4395978" y="5848523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59" name="object 459"/>
          <p:cNvSpPr/>
          <p:nvPr/>
        </p:nvSpPr>
        <p:spPr>
          <a:xfrm>
            <a:off x="2369750" y="6106083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60" name="object 460"/>
          <p:cNvSpPr/>
          <p:nvPr/>
        </p:nvSpPr>
        <p:spPr>
          <a:xfrm>
            <a:off x="2471062" y="614869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61" name="object 461"/>
          <p:cNvSpPr/>
          <p:nvPr/>
        </p:nvSpPr>
        <p:spPr>
          <a:xfrm>
            <a:off x="2369751" y="6202939"/>
            <a:ext cx="2026227" cy="0"/>
          </a:xfrm>
          <a:custGeom>
            <a:avLst/>
            <a:gdLst/>
            <a:ahLst/>
            <a:cxnLst/>
            <a:rect l="l" t="t" r="r" b="b"/>
            <a:pathLst>
              <a:path w="2971800">
                <a:moveTo>
                  <a:pt x="0" y="0"/>
                </a:moveTo>
                <a:lnTo>
                  <a:pt x="297180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62" name="object 462"/>
          <p:cNvSpPr/>
          <p:nvPr/>
        </p:nvSpPr>
        <p:spPr>
          <a:xfrm>
            <a:off x="2572373" y="614869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63" name="object 463"/>
          <p:cNvSpPr/>
          <p:nvPr/>
        </p:nvSpPr>
        <p:spPr>
          <a:xfrm>
            <a:off x="2673685" y="614869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64" name="object 464"/>
          <p:cNvSpPr/>
          <p:nvPr/>
        </p:nvSpPr>
        <p:spPr>
          <a:xfrm>
            <a:off x="2774996" y="614869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65" name="object 465"/>
          <p:cNvSpPr/>
          <p:nvPr/>
        </p:nvSpPr>
        <p:spPr>
          <a:xfrm>
            <a:off x="2876307" y="614869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66" name="object 466"/>
          <p:cNvSpPr/>
          <p:nvPr/>
        </p:nvSpPr>
        <p:spPr>
          <a:xfrm>
            <a:off x="2977619" y="614869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67" name="object 467"/>
          <p:cNvSpPr/>
          <p:nvPr/>
        </p:nvSpPr>
        <p:spPr>
          <a:xfrm>
            <a:off x="3078930" y="614869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68" name="object 468"/>
          <p:cNvSpPr/>
          <p:nvPr/>
        </p:nvSpPr>
        <p:spPr>
          <a:xfrm>
            <a:off x="3180241" y="614869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69" name="object 469"/>
          <p:cNvSpPr/>
          <p:nvPr/>
        </p:nvSpPr>
        <p:spPr>
          <a:xfrm>
            <a:off x="3281553" y="614869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70" name="object 470"/>
          <p:cNvSpPr/>
          <p:nvPr/>
        </p:nvSpPr>
        <p:spPr>
          <a:xfrm>
            <a:off x="3382864" y="614869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71" name="object 471"/>
          <p:cNvSpPr/>
          <p:nvPr/>
        </p:nvSpPr>
        <p:spPr>
          <a:xfrm>
            <a:off x="3484175" y="614869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72" name="object 472"/>
          <p:cNvSpPr/>
          <p:nvPr/>
        </p:nvSpPr>
        <p:spPr>
          <a:xfrm>
            <a:off x="3585487" y="614869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73" name="object 473"/>
          <p:cNvSpPr/>
          <p:nvPr/>
        </p:nvSpPr>
        <p:spPr>
          <a:xfrm>
            <a:off x="3686798" y="614869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74" name="object 474"/>
          <p:cNvSpPr/>
          <p:nvPr/>
        </p:nvSpPr>
        <p:spPr>
          <a:xfrm>
            <a:off x="3788110" y="614869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75" name="object 475"/>
          <p:cNvSpPr/>
          <p:nvPr/>
        </p:nvSpPr>
        <p:spPr>
          <a:xfrm>
            <a:off x="3889421" y="614869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76" name="object 476"/>
          <p:cNvSpPr/>
          <p:nvPr/>
        </p:nvSpPr>
        <p:spPr>
          <a:xfrm>
            <a:off x="3990732" y="614869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77" name="object 477"/>
          <p:cNvSpPr/>
          <p:nvPr/>
        </p:nvSpPr>
        <p:spPr>
          <a:xfrm>
            <a:off x="4092044" y="614869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78" name="object 478"/>
          <p:cNvSpPr/>
          <p:nvPr/>
        </p:nvSpPr>
        <p:spPr>
          <a:xfrm>
            <a:off x="4193355" y="614869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79" name="object 479"/>
          <p:cNvSpPr/>
          <p:nvPr/>
        </p:nvSpPr>
        <p:spPr>
          <a:xfrm>
            <a:off x="4294666" y="614869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80" name="object 480"/>
          <p:cNvSpPr/>
          <p:nvPr/>
        </p:nvSpPr>
        <p:spPr>
          <a:xfrm>
            <a:off x="4395978" y="6106083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81" name="object 481"/>
          <p:cNvSpPr txBox="1"/>
          <p:nvPr/>
        </p:nvSpPr>
        <p:spPr>
          <a:xfrm>
            <a:off x="4485409" y="5980327"/>
            <a:ext cx="347663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Date of</a:t>
            </a:r>
            <a:r>
              <a:rPr sz="477" spc="-48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birth</a:t>
            </a:r>
            <a:endParaRPr sz="477">
              <a:latin typeface="Arial"/>
              <a:cs typeface="Arial"/>
            </a:endParaRPr>
          </a:p>
        </p:txBody>
      </p:sp>
      <p:sp>
        <p:nvSpPr>
          <p:cNvPr id="482" name="object 482"/>
          <p:cNvSpPr/>
          <p:nvPr/>
        </p:nvSpPr>
        <p:spPr>
          <a:xfrm>
            <a:off x="4496665" y="6106083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83" name="object 483"/>
          <p:cNvSpPr/>
          <p:nvPr/>
        </p:nvSpPr>
        <p:spPr>
          <a:xfrm>
            <a:off x="4597977" y="614869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84" name="object 484"/>
          <p:cNvSpPr/>
          <p:nvPr/>
        </p:nvSpPr>
        <p:spPr>
          <a:xfrm>
            <a:off x="4496665" y="6202939"/>
            <a:ext cx="807893" cy="0"/>
          </a:xfrm>
          <a:custGeom>
            <a:avLst/>
            <a:gdLst/>
            <a:ahLst/>
            <a:cxnLst/>
            <a:rect l="l" t="t" r="r" b="b"/>
            <a:pathLst>
              <a:path w="1184910">
                <a:moveTo>
                  <a:pt x="0" y="0"/>
                </a:moveTo>
                <a:lnTo>
                  <a:pt x="118491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85" name="object 485"/>
          <p:cNvSpPr/>
          <p:nvPr/>
        </p:nvSpPr>
        <p:spPr>
          <a:xfrm>
            <a:off x="4699289" y="614869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86" name="object 486"/>
          <p:cNvSpPr/>
          <p:nvPr/>
        </p:nvSpPr>
        <p:spPr>
          <a:xfrm>
            <a:off x="4800599" y="614869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87" name="object 487"/>
          <p:cNvSpPr/>
          <p:nvPr/>
        </p:nvSpPr>
        <p:spPr>
          <a:xfrm>
            <a:off x="4901911" y="6106083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88" name="object 488"/>
          <p:cNvSpPr/>
          <p:nvPr/>
        </p:nvSpPr>
        <p:spPr>
          <a:xfrm>
            <a:off x="5003222" y="614869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89" name="object 489"/>
          <p:cNvSpPr/>
          <p:nvPr/>
        </p:nvSpPr>
        <p:spPr>
          <a:xfrm>
            <a:off x="5104534" y="6106083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90" name="object 490"/>
          <p:cNvSpPr/>
          <p:nvPr/>
        </p:nvSpPr>
        <p:spPr>
          <a:xfrm>
            <a:off x="5205845" y="614869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91" name="object 491"/>
          <p:cNvSpPr/>
          <p:nvPr/>
        </p:nvSpPr>
        <p:spPr>
          <a:xfrm>
            <a:off x="5307156" y="6106083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92" name="object 492"/>
          <p:cNvSpPr/>
          <p:nvPr/>
        </p:nvSpPr>
        <p:spPr>
          <a:xfrm>
            <a:off x="4495773" y="5837785"/>
            <a:ext cx="109105" cy="109105"/>
          </a:xfrm>
          <a:custGeom>
            <a:avLst/>
            <a:gdLst/>
            <a:ahLst/>
            <a:cxnLst/>
            <a:rect l="l" t="t" r="r" b="b"/>
            <a:pathLst>
              <a:path w="160020" h="160020">
                <a:moveTo>
                  <a:pt x="0" y="160019"/>
                </a:moveTo>
                <a:lnTo>
                  <a:pt x="160020" y="160019"/>
                </a:lnTo>
                <a:lnTo>
                  <a:pt x="160020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93" name="object 493"/>
          <p:cNvSpPr/>
          <p:nvPr/>
        </p:nvSpPr>
        <p:spPr>
          <a:xfrm>
            <a:off x="4716147" y="5837785"/>
            <a:ext cx="109105" cy="109105"/>
          </a:xfrm>
          <a:custGeom>
            <a:avLst/>
            <a:gdLst/>
            <a:ahLst/>
            <a:cxnLst/>
            <a:rect l="l" t="t" r="r" b="b"/>
            <a:pathLst>
              <a:path w="160020" h="160020">
                <a:moveTo>
                  <a:pt x="0" y="160019"/>
                </a:moveTo>
                <a:lnTo>
                  <a:pt x="160020" y="160019"/>
                </a:lnTo>
                <a:lnTo>
                  <a:pt x="160020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94" name="object 494"/>
          <p:cNvSpPr/>
          <p:nvPr/>
        </p:nvSpPr>
        <p:spPr>
          <a:xfrm>
            <a:off x="4936521" y="5837785"/>
            <a:ext cx="109105" cy="109105"/>
          </a:xfrm>
          <a:custGeom>
            <a:avLst/>
            <a:gdLst/>
            <a:ahLst/>
            <a:cxnLst/>
            <a:rect l="l" t="t" r="r" b="b"/>
            <a:pathLst>
              <a:path w="160020" h="160020">
                <a:moveTo>
                  <a:pt x="0" y="160019"/>
                </a:moveTo>
                <a:lnTo>
                  <a:pt x="160020" y="160019"/>
                </a:lnTo>
                <a:lnTo>
                  <a:pt x="160020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95" name="object 495"/>
          <p:cNvSpPr txBox="1"/>
          <p:nvPr/>
        </p:nvSpPr>
        <p:spPr>
          <a:xfrm>
            <a:off x="4486033" y="5607799"/>
            <a:ext cx="186170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Group</a:t>
            </a:r>
            <a:endParaRPr sz="477">
              <a:latin typeface="Arial"/>
              <a:cs typeface="Arial"/>
            </a:endParaRPr>
          </a:p>
        </p:txBody>
      </p:sp>
      <p:sp>
        <p:nvSpPr>
          <p:cNvPr id="496" name="object 496"/>
          <p:cNvSpPr txBox="1"/>
          <p:nvPr/>
        </p:nvSpPr>
        <p:spPr>
          <a:xfrm>
            <a:off x="4519430" y="5711323"/>
            <a:ext cx="58016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A</a:t>
            </a:r>
            <a:endParaRPr sz="477">
              <a:latin typeface="Arial"/>
              <a:cs typeface="Arial"/>
            </a:endParaRPr>
          </a:p>
        </p:txBody>
      </p:sp>
      <p:sp>
        <p:nvSpPr>
          <p:cNvPr id="497" name="object 497"/>
          <p:cNvSpPr txBox="1"/>
          <p:nvPr/>
        </p:nvSpPr>
        <p:spPr>
          <a:xfrm>
            <a:off x="4742913" y="5711323"/>
            <a:ext cx="58016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B</a:t>
            </a:r>
            <a:endParaRPr sz="477">
              <a:latin typeface="Arial"/>
              <a:cs typeface="Arial"/>
            </a:endParaRPr>
          </a:p>
        </p:txBody>
      </p:sp>
      <p:sp>
        <p:nvSpPr>
          <p:cNvPr id="498" name="object 498"/>
          <p:cNvSpPr txBox="1"/>
          <p:nvPr/>
        </p:nvSpPr>
        <p:spPr>
          <a:xfrm>
            <a:off x="4957728" y="5711323"/>
            <a:ext cx="61480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C</a:t>
            </a:r>
            <a:endParaRPr sz="477">
              <a:latin typeface="Arial"/>
              <a:cs typeface="Arial"/>
            </a:endParaRPr>
          </a:p>
        </p:txBody>
      </p:sp>
      <p:sp>
        <p:nvSpPr>
          <p:cNvPr id="499" name="object 499"/>
          <p:cNvSpPr txBox="1"/>
          <p:nvPr/>
        </p:nvSpPr>
        <p:spPr>
          <a:xfrm>
            <a:off x="5396588" y="6063529"/>
            <a:ext cx="883660" cy="155579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Will this child </a:t>
            </a:r>
            <a:r>
              <a:rPr sz="477" spc="-3" dirty="0">
                <a:latin typeface="Arial"/>
                <a:cs typeface="Arial"/>
              </a:rPr>
              <a:t>be residing at</a:t>
            </a:r>
            <a:r>
              <a:rPr sz="477" spc="-51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your</a:t>
            </a:r>
            <a:endParaRPr sz="477">
              <a:latin typeface="Arial"/>
              <a:cs typeface="Arial"/>
            </a:endParaRPr>
          </a:p>
          <a:p>
            <a:pPr marL="8659"/>
            <a:r>
              <a:rPr sz="477" spc="-3" dirty="0">
                <a:latin typeface="Arial"/>
                <a:cs typeface="Arial"/>
              </a:rPr>
              <a:t>home on </a:t>
            </a:r>
            <a:r>
              <a:rPr sz="477" dirty="0">
                <a:latin typeface="Arial"/>
                <a:cs typeface="Arial"/>
              </a:rPr>
              <a:t>September </a:t>
            </a:r>
            <a:r>
              <a:rPr sz="477" spc="-3" dirty="0">
                <a:latin typeface="Arial"/>
                <a:cs typeface="Arial"/>
              </a:rPr>
              <a:t>30,</a:t>
            </a:r>
            <a:r>
              <a:rPr sz="477" spc="-41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2020?</a:t>
            </a:r>
            <a:endParaRPr sz="477">
              <a:latin typeface="Arial"/>
              <a:cs typeface="Arial"/>
            </a:endParaRPr>
          </a:p>
        </p:txBody>
      </p:sp>
      <p:sp>
        <p:nvSpPr>
          <p:cNvPr id="500" name="object 500"/>
          <p:cNvSpPr txBox="1"/>
          <p:nvPr/>
        </p:nvSpPr>
        <p:spPr>
          <a:xfrm>
            <a:off x="5396588" y="5725183"/>
            <a:ext cx="1166379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Permanent code </a:t>
            </a:r>
            <a:r>
              <a:rPr sz="477" spc="-3" dirty="0">
                <a:latin typeface="Arial"/>
                <a:cs typeface="Arial"/>
              </a:rPr>
              <a:t>assigned by </a:t>
            </a:r>
            <a:r>
              <a:rPr sz="477" dirty="0">
                <a:latin typeface="Arial"/>
                <a:cs typeface="Arial"/>
              </a:rPr>
              <a:t>the</a:t>
            </a:r>
            <a:r>
              <a:rPr sz="477" spc="-55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Ministère</a:t>
            </a:r>
            <a:endParaRPr sz="477">
              <a:latin typeface="Arial"/>
              <a:cs typeface="Arial"/>
            </a:endParaRPr>
          </a:p>
        </p:txBody>
      </p:sp>
      <p:sp>
        <p:nvSpPr>
          <p:cNvPr id="501" name="object 501"/>
          <p:cNvSpPr/>
          <p:nvPr/>
        </p:nvSpPr>
        <p:spPr>
          <a:xfrm>
            <a:off x="5407844" y="5850557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02" name="object 502"/>
          <p:cNvSpPr/>
          <p:nvPr/>
        </p:nvSpPr>
        <p:spPr>
          <a:xfrm>
            <a:off x="5509156" y="589317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03" name="object 503"/>
          <p:cNvSpPr/>
          <p:nvPr/>
        </p:nvSpPr>
        <p:spPr>
          <a:xfrm>
            <a:off x="5407844" y="5947413"/>
            <a:ext cx="1213139" cy="0"/>
          </a:xfrm>
          <a:custGeom>
            <a:avLst/>
            <a:gdLst/>
            <a:ahLst/>
            <a:cxnLst/>
            <a:rect l="l" t="t" r="r" b="b"/>
            <a:pathLst>
              <a:path w="1779270">
                <a:moveTo>
                  <a:pt x="0" y="0"/>
                </a:moveTo>
                <a:lnTo>
                  <a:pt x="177927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04" name="object 504"/>
          <p:cNvSpPr/>
          <p:nvPr/>
        </p:nvSpPr>
        <p:spPr>
          <a:xfrm>
            <a:off x="5610467" y="589317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05" name="object 505"/>
          <p:cNvSpPr/>
          <p:nvPr/>
        </p:nvSpPr>
        <p:spPr>
          <a:xfrm>
            <a:off x="5711778" y="589317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06" name="object 506"/>
          <p:cNvSpPr/>
          <p:nvPr/>
        </p:nvSpPr>
        <p:spPr>
          <a:xfrm>
            <a:off x="5813090" y="585055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07" name="object 507"/>
          <p:cNvSpPr/>
          <p:nvPr/>
        </p:nvSpPr>
        <p:spPr>
          <a:xfrm>
            <a:off x="5914401" y="589317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08" name="object 508"/>
          <p:cNvSpPr/>
          <p:nvPr/>
        </p:nvSpPr>
        <p:spPr>
          <a:xfrm>
            <a:off x="6015713" y="589317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09" name="object 509"/>
          <p:cNvSpPr/>
          <p:nvPr/>
        </p:nvSpPr>
        <p:spPr>
          <a:xfrm>
            <a:off x="6117024" y="589317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10" name="object 510"/>
          <p:cNvSpPr/>
          <p:nvPr/>
        </p:nvSpPr>
        <p:spPr>
          <a:xfrm>
            <a:off x="6218335" y="589317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11" name="object 511"/>
          <p:cNvSpPr/>
          <p:nvPr/>
        </p:nvSpPr>
        <p:spPr>
          <a:xfrm>
            <a:off x="6319647" y="589317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12" name="object 512"/>
          <p:cNvSpPr/>
          <p:nvPr/>
        </p:nvSpPr>
        <p:spPr>
          <a:xfrm>
            <a:off x="6420958" y="589317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13" name="object 513"/>
          <p:cNvSpPr/>
          <p:nvPr/>
        </p:nvSpPr>
        <p:spPr>
          <a:xfrm>
            <a:off x="6522269" y="589317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14" name="object 514"/>
          <p:cNvSpPr/>
          <p:nvPr/>
        </p:nvSpPr>
        <p:spPr>
          <a:xfrm>
            <a:off x="6623581" y="585055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15" name="object 515"/>
          <p:cNvSpPr/>
          <p:nvPr/>
        </p:nvSpPr>
        <p:spPr>
          <a:xfrm>
            <a:off x="6321872" y="6128688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16" name="object 516"/>
          <p:cNvSpPr/>
          <p:nvPr/>
        </p:nvSpPr>
        <p:spPr>
          <a:xfrm>
            <a:off x="6571254" y="6128688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5"/>
                </a:moveTo>
                <a:lnTo>
                  <a:pt x="111125" y="111125"/>
                </a:lnTo>
                <a:lnTo>
                  <a:pt x="111125" y="0"/>
                </a:lnTo>
                <a:lnTo>
                  <a:pt x="0" y="0"/>
                </a:lnTo>
                <a:lnTo>
                  <a:pt x="0" y="1111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17" name="object 517"/>
          <p:cNvSpPr txBox="1"/>
          <p:nvPr/>
        </p:nvSpPr>
        <p:spPr>
          <a:xfrm>
            <a:off x="6407216" y="6136265"/>
            <a:ext cx="116465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44" dirty="0">
                <a:latin typeface="Arial"/>
                <a:cs typeface="Arial"/>
              </a:rPr>
              <a:t>Y</a:t>
            </a:r>
            <a:r>
              <a:rPr sz="477" spc="-3" dirty="0">
                <a:latin typeface="Arial"/>
                <a:cs typeface="Arial"/>
              </a:rPr>
              <a:t>es</a:t>
            </a:r>
            <a:endParaRPr sz="477">
              <a:latin typeface="Arial"/>
              <a:cs typeface="Arial"/>
            </a:endParaRPr>
          </a:p>
        </p:txBody>
      </p:sp>
      <p:sp>
        <p:nvSpPr>
          <p:cNvPr id="518" name="object 518"/>
          <p:cNvSpPr txBox="1"/>
          <p:nvPr/>
        </p:nvSpPr>
        <p:spPr>
          <a:xfrm>
            <a:off x="6655005" y="6136265"/>
            <a:ext cx="94817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No</a:t>
            </a:r>
            <a:endParaRPr sz="477">
              <a:latin typeface="Arial"/>
              <a:cs typeface="Arial"/>
            </a:endParaRPr>
          </a:p>
        </p:txBody>
      </p:sp>
      <p:sp>
        <p:nvSpPr>
          <p:cNvPr id="519" name="object 519"/>
          <p:cNvSpPr txBox="1"/>
          <p:nvPr/>
        </p:nvSpPr>
        <p:spPr>
          <a:xfrm>
            <a:off x="2358494" y="6301264"/>
            <a:ext cx="2792990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b="1" dirty="0">
                <a:latin typeface="Arial"/>
                <a:cs typeface="Arial"/>
              </a:rPr>
              <a:t>If </a:t>
            </a:r>
            <a:r>
              <a:rPr sz="545" b="1" spc="-3" dirty="0">
                <a:latin typeface="Arial"/>
                <a:cs typeface="Arial"/>
              </a:rPr>
              <a:t>you </a:t>
            </a:r>
            <a:r>
              <a:rPr sz="545" b="1" dirty="0">
                <a:latin typeface="Arial"/>
                <a:cs typeface="Arial"/>
              </a:rPr>
              <a:t>need </a:t>
            </a:r>
            <a:r>
              <a:rPr sz="545" b="1" spc="-3" dirty="0">
                <a:latin typeface="Arial"/>
                <a:cs typeface="Arial"/>
              </a:rPr>
              <a:t>more space, </a:t>
            </a:r>
            <a:r>
              <a:rPr sz="545" b="1" dirty="0">
                <a:latin typeface="Arial"/>
                <a:cs typeface="Arial"/>
              </a:rPr>
              <a:t>use a </a:t>
            </a:r>
            <a:r>
              <a:rPr sz="545" b="1" spc="-3" dirty="0">
                <a:latin typeface="Arial"/>
                <a:cs typeface="Arial"/>
              </a:rPr>
              <a:t>separate sheet </a:t>
            </a:r>
            <a:r>
              <a:rPr sz="545" b="1" dirty="0">
                <a:latin typeface="Arial"/>
                <a:cs typeface="Arial"/>
              </a:rPr>
              <a:t>of paper </a:t>
            </a:r>
            <a:r>
              <a:rPr sz="545" b="1" spc="-3" dirty="0">
                <a:latin typeface="Arial"/>
                <a:cs typeface="Arial"/>
              </a:rPr>
              <a:t>and attach </a:t>
            </a:r>
            <a:r>
              <a:rPr sz="545" b="1" dirty="0">
                <a:latin typeface="Arial"/>
                <a:cs typeface="Arial"/>
              </a:rPr>
              <a:t>it </a:t>
            </a:r>
            <a:r>
              <a:rPr sz="545" b="1" spc="-3" dirty="0">
                <a:latin typeface="Arial"/>
                <a:cs typeface="Arial"/>
              </a:rPr>
              <a:t>to this</a:t>
            </a:r>
            <a:r>
              <a:rPr sz="545" b="1" spc="-34" dirty="0">
                <a:latin typeface="Arial"/>
                <a:cs typeface="Arial"/>
              </a:rPr>
              <a:t> </a:t>
            </a:r>
            <a:r>
              <a:rPr sz="545" b="1" spc="-3" dirty="0">
                <a:latin typeface="Arial"/>
                <a:cs typeface="Arial"/>
              </a:rPr>
              <a:t>schedule.</a:t>
            </a:r>
            <a:endParaRPr sz="545">
              <a:latin typeface="Arial"/>
              <a:cs typeface="Arial"/>
            </a:endParaRPr>
          </a:p>
        </p:txBody>
      </p:sp>
      <p:sp>
        <p:nvSpPr>
          <p:cNvPr id="520" name="object 520"/>
          <p:cNvSpPr/>
          <p:nvPr/>
        </p:nvSpPr>
        <p:spPr>
          <a:xfrm>
            <a:off x="4805795" y="2784062"/>
            <a:ext cx="69273" cy="6927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21" name="object 521"/>
          <p:cNvSpPr/>
          <p:nvPr/>
        </p:nvSpPr>
        <p:spPr>
          <a:xfrm>
            <a:off x="5665141" y="711240"/>
            <a:ext cx="1244744" cy="471488"/>
          </a:xfrm>
          <a:custGeom>
            <a:avLst/>
            <a:gdLst/>
            <a:ahLst/>
            <a:cxnLst/>
            <a:rect l="l" t="t" r="r" b="b"/>
            <a:pathLst>
              <a:path w="1825625" h="691514">
                <a:moveTo>
                  <a:pt x="0" y="0"/>
                </a:moveTo>
                <a:lnTo>
                  <a:pt x="1825624" y="0"/>
                </a:lnTo>
                <a:lnTo>
                  <a:pt x="1825624" y="691286"/>
                </a:lnTo>
                <a:lnTo>
                  <a:pt x="0" y="69128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22" name="object 522"/>
          <p:cNvSpPr txBox="1"/>
          <p:nvPr/>
        </p:nvSpPr>
        <p:spPr>
          <a:xfrm>
            <a:off x="5665141" y="711240"/>
            <a:ext cx="1244744" cy="88282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14720" rIns="0" bIns="0" rtlCol="0">
            <a:spAutoFit/>
          </a:bodyPr>
          <a:lstStyle/>
          <a:p>
            <a:pPr marL="82692">
              <a:spcBef>
                <a:spcPts val="116"/>
              </a:spcBef>
            </a:pPr>
            <a:r>
              <a:rPr sz="477" spc="-3" dirty="0">
                <a:latin typeface="Arial"/>
                <a:cs typeface="Arial"/>
              </a:rPr>
              <a:t>Reserved </a:t>
            </a:r>
            <a:r>
              <a:rPr sz="477" dirty="0">
                <a:latin typeface="Arial"/>
                <a:cs typeface="Arial"/>
              </a:rPr>
              <a:t>for Aide financière </a:t>
            </a:r>
            <a:r>
              <a:rPr sz="477" spc="-3" dirty="0">
                <a:latin typeface="Arial"/>
                <a:cs typeface="Arial"/>
              </a:rPr>
              <a:t>aux</a:t>
            </a:r>
            <a:r>
              <a:rPr sz="477" spc="-61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études</a:t>
            </a:r>
            <a:endParaRPr sz="477">
              <a:latin typeface="Arial"/>
              <a:cs typeface="Arial"/>
            </a:endParaRPr>
          </a:p>
        </p:txBody>
      </p:sp>
      <p:sp>
        <p:nvSpPr>
          <p:cNvPr id="523" name="object 523"/>
          <p:cNvSpPr/>
          <p:nvPr/>
        </p:nvSpPr>
        <p:spPr>
          <a:xfrm>
            <a:off x="5837890" y="1037463"/>
            <a:ext cx="96116" cy="96116"/>
          </a:xfrm>
          <a:custGeom>
            <a:avLst/>
            <a:gdLst/>
            <a:ahLst/>
            <a:cxnLst/>
            <a:rect l="l" t="t" r="r" b="b"/>
            <a:pathLst>
              <a:path w="140970" h="140969">
                <a:moveTo>
                  <a:pt x="0" y="140830"/>
                </a:moveTo>
                <a:lnTo>
                  <a:pt x="140830" y="140830"/>
                </a:lnTo>
                <a:lnTo>
                  <a:pt x="140830" y="0"/>
                </a:lnTo>
                <a:lnTo>
                  <a:pt x="0" y="0"/>
                </a:lnTo>
                <a:lnTo>
                  <a:pt x="0" y="14083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24" name="object 524"/>
          <p:cNvSpPr/>
          <p:nvPr/>
        </p:nvSpPr>
        <p:spPr>
          <a:xfrm>
            <a:off x="6471847" y="1037463"/>
            <a:ext cx="96116" cy="96116"/>
          </a:xfrm>
          <a:custGeom>
            <a:avLst/>
            <a:gdLst/>
            <a:ahLst/>
            <a:cxnLst/>
            <a:rect l="l" t="t" r="r" b="b"/>
            <a:pathLst>
              <a:path w="140970" h="140969">
                <a:moveTo>
                  <a:pt x="0" y="140830"/>
                </a:moveTo>
                <a:lnTo>
                  <a:pt x="140830" y="140830"/>
                </a:lnTo>
                <a:lnTo>
                  <a:pt x="140830" y="0"/>
                </a:lnTo>
                <a:lnTo>
                  <a:pt x="0" y="0"/>
                </a:lnTo>
                <a:lnTo>
                  <a:pt x="0" y="14083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25" name="object 525"/>
          <p:cNvSpPr txBox="1"/>
          <p:nvPr/>
        </p:nvSpPr>
        <p:spPr>
          <a:xfrm>
            <a:off x="5996355" y="1038955"/>
            <a:ext cx="913534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>
              <a:spcBef>
                <a:spcPts val="68"/>
              </a:spcBef>
              <a:tabLst>
                <a:tab pos="633829" algn="l"/>
              </a:tabLst>
            </a:pPr>
            <a:r>
              <a:rPr sz="477" spc="-3" dirty="0">
                <a:latin typeface="Arial"/>
                <a:cs typeface="Arial"/>
              </a:rPr>
              <a:t>gr1	</a:t>
            </a:r>
            <a:r>
              <a:rPr sz="477" dirty="0">
                <a:latin typeface="Arial"/>
                <a:cs typeface="Arial"/>
              </a:rPr>
              <a:t>ss2</a:t>
            </a:r>
            <a:endParaRPr sz="477">
              <a:latin typeface="Arial"/>
              <a:cs typeface="Arial"/>
            </a:endParaRPr>
          </a:p>
        </p:txBody>
      </p:sp>
      <p:sp>
        <p:nvSpPr>
          <p:cNvPr id="526" name="object 526"/>
          <p:cNvSpPr/>
          <p:nvPr/>
        </p:nvSpPr>
        <p:spPr>
          <a:xfrm>
            <a:off x="4496665" y="1968876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27" name="object 527"/>
          <p:cNvSpPr/>
          <p:nvPr/>
        </p:nvSpPr>
        <p:spPr>
          <a:xfrm>
            <a:off x="4597977" y="20114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28" name="object 528"/>
          <p:cNvSpPr/>
          <p:nvPr/>
        </p:nvSpPr>
        <p:spPr>
          <a:xfrm>
            <a:off x="4496665" y="2065733"/>
            <a:ext cx="807893" cy="0"/>
          </a:xfrm>
          <a:custGeom>
            <a:avLst/>
            <a:gdLst/>
            <a:ahLst/>
            <a:cxnLst/>
            <a:rect l="l" t="t" r="r" b="b"/>
            <a:pathLst>
              <a:path w="1184910">
                <a:moveTo>
                  <a:pt x="0" y="0"/>
                </a:moveTo>
                <a:lnTo>
                  <a:pt x="118491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29" name="object 529"/>
          <p:cNvSpPr/>
          <p:nvPr/>
        </p:nvSpPr>
        <p:spPr>
          <a:xfrm>
            <a:off x="4699289" y="20114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30" name="object 530"/>
          <p:cNvSpPr/>
          <p:nvPr/>
        </p:nvSpPr>
        <p:spPr>
          <a:xfrm>
            <a:off x="4800599" y="20114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31" name="object 531"/>
          <p:cNvSpPr/>
          <p:nvPr/>
        </p:nvSpPr>
        <p:spPr>
          <a:xfrm>
            <a:off x="4901911" y="1968876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32" name="object 532"/>
          <p:cNvSpPr/>
          <p:nvPr/>
        </p:nvSpPr>
        <p:spPr>
          <a:xfrm>
            <a:off x="5003222" y="20114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33" name="object 533"/>
          <p:cNvSpPr/>
          <p:nvPr/>
        </p:nvSpPr>
        <p:spPr>
          <a:xfrm>
            <a:off x="5104534" y="1968876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34" name="object 534"/>
          <p:cNvSpPr/>
          <p:nvPr/>
        </p:nvSpPr>
        <p:spPr>
          <a:xfrm>
            <a:off x="5205845" y="201149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35" name="object 535"/>
          <p:cNvSpPr/>
          <p:nvPr/>
        </p:nvSpPr>
        <p:spPr>
          <a:xfrm>
            <a:off x="5307156" y="1968876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36" name="object 536"/>
          <p:cNvSpPr/>
          <p:nvPr/>
        </p:nvSpPr>
        <p:spPr>
          <a:xfrm>
            <a:off x="4988628" y="1937451"/>
            <a:ext cx="29874" cy="31173"/>
          </a:xfrm>
          <a:custGeom>
            <a:avLst/>
            <a:gdLst/>
            <a:ahLst/>
            <a:cxnLst/>
            <a:rect l="l" t="t" r="r" b="b"/>
            <a:pathLst>
              <a:path w="43814" h="45719">
                <a:moveTo>
                  <a:pt x="8839" y="0"/>
                </a:moveTo>
                <a:lnTo>
                  <a:pt x="0" y="0"/>
                </a:lnTo>
                <a:lnTo>
                  <a:pt x="0" y="45542"/>
                </a:lnTo>
                <a:lnTo>
                  <a:pt x="5892" y="45542"/>
                </a:lnTo>
                <a:lnTo>
                  <a:pt x="5859" y="16192"/>
                </a:lnTo>
                <a:lnTo>
                  <a:pt x="5756" y="11887"/>
                </a:lnTo>
                <a:lnTo>
                  <a:pt x="5702" y="7124"/>
                </a:lnTo>
                <a:lnTo>
                  <a:pt x="11261" y="7124"/>
                </a:lnTo>
                <a:lnTo>
                  <a:pt x="8839" y="0"/>
                </a:lnTo>
                <a:close/>
              </a:path>
              <a:path w="43814" h="45719">
                <a:moveTo>
                  <a:pt x="11261" y="7124"/>
                </a:moveTo>
                <a:lnTo>
                  <a:pt x="5702" y="7124"/>
                </a:lnTo>
                <a:lnTo>
                  <a:pt x="18834" y="45542"/>
                </a:lnTo>
                <a:lnTo>
                  <a:pt x="24942" y="45542"/>
                </a:lnTo>
                <a:lnTo>
                  <a:pt x="27324" y="38506"/>
                </a:lnTo>
                <a:lnTo>
                  <a:pt x="21932" y="38506"/>
                </a:lnTo>
                <a:lnTo>
                  <a:pt x="11261" y="7124"/>
                </a:lnTo>
                <a:close/>
              </a:path>
              <a:path w="43814" h="45719">
                <a:moveTo>
                  <a:pt x="43713" y="7124"/>
                </a:moveTo>
                <a:lnTo>
                  <a:pt x="37947" y="7124"/>
                </a:lnTo>
                <a:lnTo>
                  <a:pt x="37833" y="45542"/>
                </a:lnTo>
                <a:lnTo>
                  <a:pt x="43713" y="45542"/>
                </a:lnTo>
                <a:lnTo>
                  <a:pt x="43713" y="7124"/>
                </a:lnTo>
                <a:close/>
              </a:path>
              <a:path w="43814" h="45719">
                <a:moveTo>
                  <a:pt x="43713" y="0"/>
                </a:moveTo>
                <a:lnTo>
                  <a:pt x="34937" y="0"/>
                </a:lnTo>
                <a:lnTo>
                  <a:pt x="21932" y="38506"/>
                </a:lnTo>
                <a:lnTo>
                  <a:pt x="27324" y="38506"/>
                </a:lnTo>
                <a:lnTo>
                  <a:pt x="37947" y="7124"/>
                </a:lnTo>
                <a:lnTo>
                  <a:pt x="43713" y="7124"/>
                </a:lnTo>
                <a:lnTo>
                  <a:pt x="43713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37" name="object 537"/>
          <p:cNvSpPr/>
          <p:nvPr/>
        </p:nvSpPr>
        <p:spPr>
          <a:xfrm>
            <a:off x="4685467" y="1937449"/>
            <a:ext cx="27709" cy="31173"/>
          </a:xfrm>
          <a:custGeom>
            <a:avLst/>
            <a:gdLst/>
            <a:ahLst/>
            <a:cxnLst/>
            <a:rect l="l" t="t" r="r" b="b"/>
            <a:pathLst>
              <a:path w="40639" h="45719">
                <a:moveTo>
                  <a:pt x="7200" y="0"/>
                </a:moveTo>
                <a:lnTo>
                  <a:pt x="0" y="0"/>
                </a:lnTo>
                <a:lnTo>
                  <a:pt x="17221" y="27190"/>
                </a:lnTo>
                <a:lnTo>
                  <a:pt x="17221" y="45542"/>
                </a:lnTo>
                <a:lnTo>
                  <a:pt x="23393" y="45542"/>
                </a:lnTo>
                <a:lnTo>
                  <a:pt x="23393" y="27190"/>
                </a:lnTo>
                <a:lnTo>
                  <a:pt x="26752" y="21894"/>
                </a:lnTo>
                <a:lnTo>
                  <a:pt x="20294" y="21894"/>
                </a:lnTo>
                <a:lnTo>
                  <a:pt x="7200" y="0"/>
                </a:lnTo>
                <a:close/>
              </a:path>
              <a:path w="40639" h="45719">
                <a:moveTo>
                  <a:pt x="40639" y="0"/>
                </a:moveTo>
                <a:lnTo>
                  <a:pt x="33388" y="0"/>
                </a:lnTo>
                <a:lnTo>
                  <a:pt x="20294" y="21894"/>
                </a:lnTo>
                <a:lnTo>
                  <a:pt x="26752" y="21894"/>
                </a:lnTo>
                <a:lnTo>
                  <a:pt x="40639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38" name="object 538"/>
          <p:cNvSpPr/>
          <p:nvPr/>
        </p:nvSpPr>
        <p:spPr>
          <a:xfrm>
            <a:off x="5197828" y="1937450"/>
            <a:ext cx="25544" cy="31173"/>
          </a:xfrm>
          <a:custGeom>
            <a:avLst/>
            <a:gdLst/>
            <a:ahLst/>
            <a:cxnLst/>
            <a:rect l="l" t="t" r="r" b="b"/>
            <a:pathLst>
              <a:path w="37464" h="45719">
                <a:moveTo>
                  <a:pt x="24383" y="0"/>
                </a:moveTo>
                <a:lnTo>
                  <a:pt x="0" y="0"/>
                </a:lnTo>
                <a:lnTo>
                  <a:pt x="0" y="45542"/>
                </a:lnTo>
                <a:lnTo>
                  <a:pt x="25857" y="45542"/>
                </a:lnTo>
                <a:lnTo>
                  <a:pt x="31292" y="42087"/>
                </a:lnTo>
                <a:lnTo>
                  <a:pt x="32125" y="40271"/>
                </a:lnTo>
                <a:lnTo>
                  <a:pt x="6235" y="40271"/>
                </a:lnTo>
                <a:lnTo>
                  <a:pt x="6235" y="5295"/>
                </a:lnTo>
                <a:lnTo>
                  <a:pt x="31527" y="5295"/>
                </a:lnTo>
                <a:lnTo>
                  <a:pt x="29184" y="2222"/>
                </a:lnTo>
                <a:lnTo>
                  <a:pt x="24383" y="0"/>
                </a:lnTo>
                <a:close/>
              </a:path>
              <a:path w="37464" h="45719">
                <a:moveTo>
                  <a:pt x="31527" y="5295"/>
                </a:moveTo>
                <a:lnTo>
                  <a:pt x="21805" y="5295"/>
                </a:lnTo>
                <a:lnTo>
                  <a:pt x="25336" y="6858"/>
                </a:lnTo>
                <a:lnTo>
                  <a:pt x="29730" y="13106"/>
                </a:lnTo>
                <a:lnTo>
                  <a:pt x="30822" y="17487"/>
                </a:lnTo>
                <a:lnTo>
                  <a:pt x="30822" y="24599"/>
                </a:lnTo>
                <a:lnTo>
                  <a:pt x="19037" y="40271"/>
                </a:lnTo>
                <a:lnTo>
                  <a:pt x="32125" y="40271"/>
                </a:lnTo>
                <a:lnTo>
                  <a:pt x="36245" y="31280"/>
                </a:lnTo>
                <a:lnTo>
                  <a:pt x="37147" y="26911"/>
                </a:lnTo>
                <a:lnTo>
                  <a:pt x="37147" y="15811"/>
                </a:lnTo>
                <a:lnTo>
                  <a:pt x="35623" y="10668"/>
                </a:lnTo>
                <a:lnTo>
                  <a:pt x="31527" y="5295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39" name="object 539"/>
          <p:cNvSpPr/>
          <p:nvPr/>
        </p:nvSpPr>
        <p:spPr>
          <a:xfrm>
            <a:off x="4988628" y="3442064"/>
            <a:ext cx="29874" cy="31173"/>
          </a:xfrm>
          <a:custGeom>
            <a:avLst/>
            <a:gdLst/>
            <a:ahLst/>
            <a:cxnLst/>
            <a:rect l="l" t="t" r="r" b="b"/>
            <a:pathLst>
              <a:path w="43814" h="45720">
                <a:moveTo>
                  <a:pt x="8839" y="0"/>
                </a:moveTo>
                <a:lnTo>
                  <a:pt x="0" y="0"/>
                </a:lnTo>
                <a:lnTo>
                  <a:pt x="0" y="45542"/>
                </a:lnTo>
                <a:lnTo>
                  <a:pt x="5892" y="45542"/>
                </a:lnTo>
                <a:lnTo>
                  <a:pt x="5859" y="16192"/>
                </a:lnTo>
                <a:lnTo>
                  <a:pt x="5756" y="11887"/>
                </a:lnTo>
                <a:lnTo>
                  <a:pt x="5702" y="7124"/>
                </a:lnTo>
                <a:lnTo>
                  <a:pt x="11261" y="7124"/>
                </a:lnTo>
                <a:lnTo>
                  <a:pt x="8839" y="0"/>
                </a:lnTo>
                <a:close/>
              </a:path>
              <a:path w="43814" h="45720">
                <a:moveTo>
                  <a:pt x="11261" y="7124"/>
                </a:moveTo>
                <a:lnTo>
                  <a:pt x="5702" y="7124"/>
                </a:lnTo>
                <a:lnTo>
                  <a:pt x="18834" y="45542"/>
                </a:lnTo>
                <a:lnTo>
                  <a:pt x="24942" y="45542"/>
                </a:lnTo>
                <a:lnTo>
                  <a:pt x="27324" y="38506"/>
                </a:lnTo>
                <a:lnTo>
                  <a:pt x="21932" y="38506"/>
                </a:lnTo>
                <a:lnTo>
                  <a:pt x="11261" y="7124"/>
                </a:lnTo>
                <a:close/>
              </a:path>
              <a:path w="43814" h="45720">
                <a:moveTo>
                  <a:pt x="43713" y="7124"/>
                </a:moveTo>
                <a:lnTo>
                  <a:pt x="37947" y="7124"/>
                </a:lnTo>
                <a:lnTo>
                  <a:pt x="37833" y="45542"/>
                </a:lnTo>
                <a:lnTo>
                  <a:pt x="43713" y="45542"/>
                </a:lnTo>
                <a:lnTo>
                  <a:pt x="43713" y="7124"/>
                </a:lnTo>
                <a:close/>
              </a:path>
              <a:path w="43814" h="45720">
                <a:moveTo>
                  <a:pt x="43713" y="0"/>
                </a:moveTo>
                <a:lnTo>
                  <a:pt x="34937" y="0"/>
                </a:lnTo>
                <a:lnTo>
                  <a:pt x="21932" y="38506"/>
                </a:lnTo>
                <a:lnTo>
                  <a:pt x="27324" y="38506"/>
                </a:lnTo>
                <a:lnTo>
                  <a:pt x="37947" y="7124"/>
                </a:lnTo>
                <a:lnTo>
                  <a:pt x="43713" y="7124"/>
                </a:lnTo>
                <a:lnTo>
                  <a:pt x="43713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40" name="object 540"/>
          <p:cNvSpPr/>
          <p:nvPr/>
        </p:nvSpPr>
        <p:spPr>
          <a:xfrm>
            <a:off x="4685467" y="3442062"/>
            <a:ext cx="27709" cy="31173"/>
          </a:xfrm>
          <a:custGeom>
            <a:avLst/>
            <a:gdLst/>
            <a:ahLst/>
            <a:cxnLst/>
            <a:rect l="l" t="t" r="r" b="b"/>
            <a:pathLst>
              <a:path w="40639" h="45720">
                <a:moveTo>
                  <a:pt x="7200" y="0"/>
                </a:moveTo>
                <a:lnTo>
                  <a:pt x="0" y="0"/>
                </a:lnTo>
                <a:lnTo>
                  <a:pt x="17221" y="27190"/>
                </a:lnTo>
                <a:lnTo>
                  <a:pt x="17221" y="45542"/>
                </a:lnTo>
                <a:lnTo>
                  <a:pt x="23393" y="45542"/>
                </a:lnTo>
                <a:lnTo>
                  <a:pt x="23393" y="27190"/>
                </a:lnTo>
                <a:lnTo>
                  <a:pt x="26752" y="21894"/>
                </a:lnTo>
                <a:lnTo>
                  <a:pt x="20294" y="21894"/>
                </a:lnTo>
                <a:lnTo>
                  <a:pt x="7200" y="0"/>
                </a:lnTo>
                <a:close/>
              </a:path>
              <a:path w="40639" h="45720">
                <a:moveTo>
                  <a:pt x="40639" y="0"/>
                </a:moveTo>
                <a:lnTo>
                  <a:pt x="33388" y="0"/>
                </a:lnTo>
                <a:lnTo>
                  <a:pt x="20294" y="21894"/>
                </a:lnTo>
                <a:lnTo>
                  <a:pt x="26752" y="21894"/>
                </a:lnTo>
                <a:lnTo>
                  <a:pt x="40639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41" name="object 541"/>
          <p:cNvSpPr/>
          <p:nvPr/>
        </p:nvSpPr>
        <p:spPr>
          <a:xfrm>
            <a:off x="5197828" y="3442064"/>
            <a:ext cx="25544" cy="31173"/>
          </a:xfrm>
          <a:custGeom>
            <a:avLst/>
            <a:gdLst/>
            <a:ahLst/>
            <a:cxnLst/>
            <a:rect l="l" t="t" r="r" b="b"/>
            <a:pathLst>
              <a:path w="37464" h="45720">
                <a:moveTo>
                  <a:pt x="24383" y="0"/>
                </a:moveTo>
                <a:lnTo>
                  <a:pt x="0" y="0"/>
                </a:lnTo>
                <a:lnTo>
                  <a:pt x="0" y="45542"/>
                </a:lnTo>
                <a:lnTo>
                  <a:pt x="25857" y="45542"/>
                </a:lnTo>
                <a:lnTo>
                  <a:pt x="31292" y="42087"/>
                </a:lnTo>
                <a:lnTo>
                  <a:pt x="32125" y="40271"/>
                </a:lnTo>
                <a:lnTo>
                  <a:pt x="6235" y="40271"/>
                </a:lnTo>
                <a:lnTo>
                  <a:pt x="6235" y="5295"/>
                </a:lnTo>
                <a:lnTo>
                  <a:pt x="31527" y="5295"/>
                </a:lnTo>
                <a:lnTo>
                  <a:pt x="29184" y="2222"/>
                </a:lnTo>
                <a:lnTo>
                  <a:pt x="24383" y="0"/>
                </a:lnTo>
                <a:close/>
              </a:path>
              <a:path w="37464" h="45720">
                <a:moveTo>
                  <a:pt x="31527" y="5295"/>
                </a:moveTo>
                <a:lnTo>
                  <a:pt x="21805" y="5295"/>
                </a:lnTo>
                <a:lnTo>
                  <a:pt x="25336" y="6857"/>
                </a:lnTo>
                <a:lnTo>
                  <a:pt x="29730" y="13106"/>
                </a:lnTo>
                <a:lnTo>
                  <a:pt x="30822" y="17487"/>
                </a:lnTo>
                <a:lnTo>
                  <a:pt x="30822" y="24587"/>
                </a:lnTo>
                <a:lnTo>
                  <a:pt x="19037" y="40271"/>
                </a:lnTo>
                <a:lnTo>
                  <a:pt x="32125" y="40271"/>
                </a:lnTo>
                <a:lnTo>
                  <a:pt x="36245" y="31280"/>
                </a:lnTo>
                <a:lnTo>
                  <a:pt x="37147" y="26911"/>
                </a:lnTo>
                <a:lnTo>
                  <a:pt x="37147" y="15811"/>
                </a:lnTo>
                <a:lnTo>
                  <a:pt x="35623" y="10667"/>
                </a:lnTo>
                <a:lnTo>
                  <a:pt x="31527" y="5295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42" name="object 542"/>
          <p:cNvSpPr/>
          <p:nvPr/>
        </p:nvSpPr>
        <p:spPr>
          <a:xfrm>
            <a:off x="4988628" y="4099933"/>
            <a:ext cx="29874" cy="31173"/>
          </a:xfrm>
          <a:custGeom>
            <a:avLst/>
            <a:gdLst/>
            <a:ahLst/>
            <a:cxnLst/>
            <a:rect l="l" t="t" r="r" b="b"/>
            <a:pathLst>
              <a:path w="43814" h="45720">
                <a:moveTo>
                  <a:pt x="8839" y="0"/>
                </a:moveTo>
                <a:lnTo>
                  <a:pt x="0" y="0"/>
                </a:lnTo>
                <a:lnTo>
                  <a:pt x="0" y="45542"/>
                </a:lnTo>
                <a:lnTo>
                  <a:pt x="5892" y="45542"/>
                </a:lnTo>
                <a:lnTo>
                  <a:pt x="5859" y="16192"/>
                </a:lnTo>
                <a:lnTo>
                  <a:pt x="5756" y="11887"/>
                </a:lnTo>
                <a:lnTo>
                  <a:pt x="5702" y="7124"/>
                </a:lnTo>
                <a:lnTo>
                  <a:pt x="11261" y="7124"/>
                </a:lnTo>
                <a:lnTo>
                  <a:pt x="8839" y="0"/>
                </a:lnTo>
                <a:close/>
              </a:path>
              <a:path w="43814" h="45720">
                <a:moveTo>
                  <a:pt x="11261" y="7124"/>
                </a:moveTo>
                <a:lnTo>
                  <a:pt x="5702" y="7124"/>
                </a:lnTo>
                <a:lnTo>
                  <a:pt x="18834" y="45542"/>
                </a:lnTo>
                <a:lnTo>
                  <a:pt x="24942" y="45542"/>
                </a:lnTo>
                <a:lnTo>
                  <a:pt x="27324" y="38506"/>
                </a:lnTo>
                <a:lnTo>
                  <a:pt x="21932" y="38506"/>
                </a:lnTo>
                <a:lnTo>
                  <a:pt x="11261" y="7124"/>
                </a:lnTo>
                <a:close/>
              </a:path>
              <a:path w="43814" h="45720">
                <a:moveTo>
                  <a:pt x="43713" y="7124"/>
                </a:moveTo>
                <a:lnTo>
                  <a:pt x="37947" y="7124"/>
                </a:lnTo>
                <a:lnTo>
                  <a:pt x="37833" y="45542"/>
                </a:lnTo>
                <a:lnTo>
                  <a:pt x="43713" y="45542"/>
                </a:lnTo>
                <a:lnTo>
                  <a:pt x="43713" y="7124"/>
                </a:lnTo>
                <a:close/>
              </a:path>
              <a:path w="43814" h="45720">
                <a:moveTo>
                  <a:pt x="43713" y="0"/>
                </a:moveTo>
                <a:lnTo>
                  <a:pt x="34937" y="0"/>
                </a:lnTo>
                <a:lnTo>
                  <a:pt x="21932" y="38506"/>
                </a:lnTo>
                <a:lnTo>
                  <a:pt x="27324" y="38506"/>
                </a:lnTo>
                <a:lnTo>
                  <a:pt x="37947" y="7124"/>
                </a:lnTo>
                <a:lnTo>
                  <a:pt x="43713" y="7124"/>
                </a:lnTo>
                <a:lnTo>
                  <a:pt x="43713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43" name="object 543"/>
          <p:cNvSpPr/>
          <p:nvPr/>
        </p:nvSpPr>
        <p:spPr>
          <a:xfrm>
            <a:off x="4685467" y="4099930"/>
            <a:ext cx="27709" cy="31173"/>
          </a:xfrm>
          <a:custGeom>
            <a:avLst/>
            <a:gdLst/>
            <a:ahLst/>
            <a:cxnLst/>
            <a:rect l="l" t="t" r="r" b="b"/>
            <a:pathLst>
              <a:path w="40639" h="45720">
                <a:moveTo>
                  <a:pt x="7200" y="0"/>
                </a:moveTo>
                <a:lnTo>
                  <a:pt x="0" y="0"/>
                </a:lnTo>
                <a:lnTo>
                  <a:pt x="17221" y="27190"/>
                </a:lnTo>
                <a:lnTo>
                  <a:pt x="17221" y="45542"/>
                </a:lnTo>
                <a:lnTo>
                  <a:pt x="23393" y="45542"/>
                </a:lnTo>
                <a:lnTo>
                  <a:pt x="23393" y="27190"/>
                </a:lnTo>
                <a:lnTo>
                  <a:pt x="26752" y="21894"/>
                </a:lnTo>
                <a:lnTo>
                  <a:pt x="20294" y="21894"/>
                </a:lnTo>
                <a:lnTo>
                  <a:pt x="7200" y="0"/>
                </a:lnTo>
                <a:close/>
              </a:path>
              <a:path w="40639" h="45720">
                <a:moveTo>
                  <a:pt x="40639" y="0"/>
                </a:moveTo>
                <a:lnTo>
                  <a:pt x="33388" y="0"/>
                </a:lnTo>
                <a:lnTo>
                  <a:pt x="20294" y="21894"/>
                </a:lnTo>
                <a:lnTo>
                  <a:pt x="26752" y="21894"/>
                </a:lnTo>
                <a:lnTo>
                  <a:pt x="40639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44" name="object 544"/>
          <p:cNvSpPr/>
          <p:nvPr/>
        </p:nvSpPr>
        <p:spPr>
          <a:xfrm>
            <a:off x="5197828" y="4099933"/>
            <a:ext cx="25544" cy="31173"/>
          </a:xfrm>
          <a:custGeom>
            <a:avLst/>
            <a:gdLst/>
            <a:ahLst/>
            <a:cxnLst/>
            <a:rect l="l" t="t" r="r" b="b"/>
            <a:pathLst>
              <a:path w="37464" h="45720">
                <a:moveTo>
                  <a:pt x="24383" y="0"/>
                </a:moveTo>
                <a:lnTo>
                  <a:pt x="0" y="0"/>
                </a:lnTo>
                <a:lnTo>
                  <a:pt x="0" y="45542"/>
                </a:lnTo>
                <a:lnTo>
                  <a:pt x="25857" y="45542"/>
                </a:lnTo>
                <a:lnTo>
                  <a:pt x="31292" y="42087"/>
                </a:lnTo>
                <a:lnTo>
                  <a:pt x="32125" y="40271"/>
                </a:lnTo>
                <a:lnTo>
                  <a:pt x="6235" y="40271"/>
                </a:lnTo>
                <a:lnTo>
                  <a:pt x="6235" y="5295"/>
                </a:lnTo>
                <a:lnTo>
                  <a:pt x="31527" y="5295"/>
                </a:lnTo>
                <a:lnTo>
                  <a:pt x="29184" y="2222"/>
                </a:lnTo>
                <a:lnTo>
                  <a:pt x="24383" y="0"/>
                </a:lnTo>
                <a:close/>
              </a:path>
              <a:path w="37464" h="45720">
                <a:moveTo>
                  <a:pt x="31527" y="5295"/>
                </a:moveTo>
                <a:lnTo>
                  <a:pt x="21805" y="5295"/>
                </a:lnTo>
                <a:lnTo>
                  <a:pt x="25336" y="6857"/>
                </a:lnTo>
                <a:lnTo>
                  <a:pt x="29730" y="13106"/>
                </a:lnTo>
                <a:lnTo>
                  <a:pt x="30822" y="17487"/>
                </a:lnTo>
                <a:lnTo>
                  <a:pt x="30822" y="24587"/>
                </a:lnTo>
                <a:lnTo>
                  <a:pt x="19037" y="40271"/>
                </a:lnTo>
                <a:lnTo>
                  <a:pt x="32125" y="40271"/>
                </a:lnTo>
                <a:lnTo>
                  <a:pt x="36245" y="31280"/>
                </a:lnTo>
                <a:lnTo>
                  <a:pt x="37147" y="26911"/>
                </a:lnTo>
                <a:lnTo>
                  <a:pt x="37147" y="15811"/>
                </a:lnTo>
                <a:lnTo>
                  <a:pt x="35623" y="10667"/>
                </a:lnTo>
                <a:lnTo>
                  <a:pt x="31527" y="5295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45" name="object 545"/>
          <p:cNvSpPr/>
          <p:nvPr/>
        </p:nvSpPr>
        <p:spPr>
          <a:xfrm>
            <a:off x="4988628" y="4756010"/>
            <a:ext cx="29874" cy="31173"/>
          </a:xfrm>
          <a:custGeom>
            <a:avLst/>
            <a:gdLst/>
            <a:ahLst/>
            <a:cxnLst/>
            <a:rect l="l" t="t" r="r" b="b"/>
            <a:pathLst>
              <a:path w="43814" h="45720">
                <a:moveTo>
                  <a:pt x="8839" y="0"/>
                </a:moveTo>
                <a:lnTo>
                  <a:pt x="0" y="0"/>
                </a:lnTo>
                <a:lnTo>
                  <a:pt x="0" y="45542"/>
                </a:lnTo>
                <a:lnTo>
                  <a:pt x="5892" y="45542"/>
                </a:lnTo>
                <a:lnTo>
                  <a:pt x="5859" y="16192"/>
                </a:lnTo>
                <a:lnTo>
                  <a:pt x="5756" y="11887"/>
                </a:lnTo>
                <a:lnTo>
                  <a:pt x="5702" y="7124"/>
                </a:lnTo>
                <a:lnTo>
                  <a:pt x="11261" y="7124"/>
                </a:lnTo>
                <a:lnTo>
                  <a:pt x="8839" y="0"/>
                </a:lnTo>
                <a:close/>
              </a:path>
              <a:path w="43814" h="45720">
                <a:moveTo>
                  <a:pt x="11261" y="7124"/>
                </a:moveTo>
                <a:lnTo>
                  <a:pt x="5702" y="7124"/>
                </a:lnTo>
                <a:lnTo>
                  <a:pt x="18834" y="45542"/>
                </a:lnTo>
                <a:lnTo>
                  <a:pt x="24942" y="45542"/>
                </a:lnTo>
                <a:lnTo>
                  <a:pt x="27324" y="38506"/>
                </a:lnTo>
                <a:lnTo>
                  <a:pt x="21932" y="38506"/>
                </a:lnTo>
                <a:lnTo>
                  <a:pt x="11261" y="7124"/>
                </a:lnTo>
                <a:close/>
              </a:path>
              <a:path w="43814" h="45720">
                <a:moveTo>
                  <a:pt x="43713" y="7124"/>
                </a:moveTo>
                <a:lnTo>
                  <a:pt x="37947" y="7124"/>
                </a:lnTo>
                <a:lnTo>
                  <a:pt x="37833" y="45542"/>
                </a:lnTo>
                <a:lnTo>
                  <a:pt x="43713" y="45542"/>
                </a:lnTo>
                <a:lnTo>
                  <a:pt x="43713" y="7124"/>
                </a:lnTo>
                <a:close/>
              </a:path>
              <a:path w="43814" h="45720">
                <a:moveTo>
                  <a:pt x="43713" y="0"/>
                </a:moveTo>
                <a:lnTo>
                  <a:pt x="34937" y="0"/>
                </a:lnTo>
                <a:lnTo>
                  <a:pt x="21932" y="38506"/>
                </a:lnTo>
                <a:lnTo>
                  <a:pt x="27324" y="38506"/>
                </a:lnTo>
                <a:lnTo>
                  <a:pt x="37947" y="7124"/>
                </a:lnTo>
                <a:lnTo>
                  <a:pt x="43713" y="7124"/>
                </a:lnTo>
                <a:lnTo>
                  <a:pt x="43713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46" name="object 546"/>
          <p:cNvSpPr/>
          <p:nvPr/>
        </p:nvSpPr>
        <p:spPr>
          <a:xfrm>
            <a:off x="4685467" y="4756007"/>
            <a:ext cx="27709" cy="31173"/>
          </a:xfrm>
          <a:custGeom>
            <a:avLst/>
            <a:gdLst/>
            <a:ahLst/>
            <a:cxnLst/>
            <a:rect l="l" t="t" r="r" b="b"/>
            <a:pathLst>
              <a:path w="40639" h="45720">
                <a:moveTo>
                  <a:pt x="7200" y="0"/>
                </a:moveTo>
                <a:lnTo>
                  <a:pt x="0" y="0"/>
                </a:lnTo>
                <a:lnTo>
                  <a:pt x="17221" y="27190"/>
                </a:lnTo>
                <a:lnTo>
                  <a:pt x="17221" y="45542"/>
                </a:lnTo>
                <a:lnTo>
                  <a:pt x="23393" y="45542"/>
                </a:lnTo>
                <a:lnTo>
                  <a:pt x="23393" y="27190"/>
                </a:lnTo>
                <a:lnTo>
                  <a:pt x="26752" y="21894"/>
                </a:lnTo>
                <a:lnTo>
                  <a:pt x="20294" y="21894"/>
                </a:lnTo>
                <a:lnTo>
                  <a:pt x="7200" y="0"/>
                </a:lnTo>
                <a:close/>
              </a:path>
              <a:path w="40639" h="45720">
                <a:moveTo>
                  <a:pt x="40639" y="0"/>
                </a:moveTo>
                <a:lnTo>
                  <a:pt x="33388" y="0"/>
                </a:lnTo>
                <a:lnTo>
                  <a:pt x="20294" y="21894"/>
                </a:lnTo>
                <a:lnTo>
                  <a:pt x="26752" y="21894"/>
                </a:lnTo>
                <a:lnTo>
                  <a:pt x="40639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47" name="object 547"/>
          <p:cNvSpPr/>
          <p:nvPr/>
        </p:nvSpPr>
        <p:spPr>
          <a:xfrm>
            <a:off x="5197828" y="4756010"/>
            <a:ext cx="25544" cy="31173"/>
          </a:xfrm>
          <a:custGeom>
            <a:avLst/>
            <a:gdLst/>
            <a:ahLst/>
            <a:cxnLst/>
            <a:rect l="l" t="t" r="r" b="b"/>
            <a:pathLst>
              <a:path w="37464" h="45720">
                <a:moveTo>
                  <a:pt x="24383" y="0"/>
                </a:moveTo>
                <a:lnTo>
                  <a:pt x="0" y="0"/>
                </a:lnTo>
                <a:lnTo>
                  <a:pt x="0" y="45542"/>
                </a:lnTo>
                <a:lnTo>
                  <a:pt x="25857" y="45542"/>
                </a:lnTo>
                <a:lnTo>
                  <a:pt x="31292" y="42087"/>
                </a:lnTo>
                <a:lnTo>
                  <a:pt x="32125" y="40271"/>
                </a:lnTo>
                <a:lnTo>
                  <a:pt x="6235" y="40271"/>
                </a:lnTo>
                <a:lnTo>
                  <a:pt x="6235" y="5295"/>
                </a:lnTo>
                <a:lnTo>
                  <a:pt x="31527" y="5295"/>
                </a:lnTo>
                <a:lnTo>
                  <a:pt x="29184" y="2222"/>
                </a:lnTo>
                <a:lnTo>
                  <a:pt x="24383" y="0"/>
                </a:lnTo>
                <a:close/>
              </a:path>
              <a:path w="37464" h="45720">
                <a:moveTo>
                  <a:pt x="31527" y="5295"/>
                </a:moveTo>
                <a:lnTo>
                  <a:pt x="21805" y="5295"/>
                </a:lnTo>
                <a:lnTo>
                  <a:pt x="25336" y="6858"/>
                </a:lnTo>
                <a:lnTo>
                  <a:pt x="29730" y="13106"/>
                </a:lnTo>
                <a:lnTo>
                  <a:pt x="30822" y="17487"/>
                </a:lnTo>
                <a:lnTo>
                  <a:pt x="30822" y="24587"/>
                </a:lnTo>
                <a:lnTo>
                  <a:pt x="19037" y="40271"/>
                </a:lnTo>
                <a:lnTo>
                  <a:pt x="32125" y="40271"/>
                </a:lnTo>
                <a:lnTo>
                  <a:pt x="36245" y="31280"/>
                </a:lnTo>
                <a:lnTo>
                  <a:pt x="37147" y="26911"/>
                </a:lnTo>
                <a:lnTo>
                  <a:pt x="37147" y="15811"/>
                </a:lnTo>
                <a:lnTo>
                  <a:pt x="35623" y="10668"/>
                </a:lnTo>
                <a:lnTo>
                  <a:pt x="31527" y="5295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48" name="object 548"/>
          <p:cNvSpPr/>
          <p:nvPr/>
        </p:nvSpPr>
        <p:spPr>
          <a:xfrm>
            <a:off x="4988628" y="5414625"/>
            <a:ext cx="29874" cy="31173"/>
          </a:xfrm>
          <a:custGeom>
            <a:avLst/>
            <a:gdLst/>
            <a:ahLst/>
            <a:cxnLst/>
            <a:rect l="l" t="t" r="r" b="b"/>
            <a:pathLst>
              <a:path w="43814" h="45720">
                <a:moveTo>
                  <a:pt x="8839" y="0"/>
                </a:moveTo>
                <a:lnTo>
                  <a:pt x="0" y="0"/>
                </a:lnTo>
                <a:lnTo>
                  <a:pt x="0" y="45542"/>
                </a:lnTo>
                <a:lnTo>
                  <a:pt x="5892" y="45542"/>
                </a:lnTo>
                <a:lnTo>
                  <a:pt x="5859" y="16192"/>
                </a:lnTo>
                <a:lnTo>
                  <a:pt x="5756" y="11887"/>
                </a:lnTo>
                <a:lnTo>
                  <a:pt x="5702" y="7124"/>
                </a:lnTo>
                <a:lnTo>
                  <a:pt x="11261" y="7124"/>
                </a:lnTo>
                <a:lnTo>
                  <a:pt x="8839" y="0"/>
                </a:lnTo>
                <a:close/>
              </a:path>
              <a:path w="43814" h="45720">
                <a:moveTo>
                  <a:pt x="11261" y="7124"/>
                </a:moveTo>
                <a:lnTo>
                  <a:pt x="5702" y="7124"/>
                </a:lnTo>
                <a:lnTo>
                  <a:pt x="18834" y="45542"/>
                </a:lnTo>
                <a:lnTo>
                  <a:pt x="24942" y="45542"/>
                </a:lnTo>
                <a:lnTo>
                  <a:pt x="27324" y="38506"/>
                </a:lnTo>
                <a:lnTo>
                  <a:pt x="21932" y="38506"/>
                </a:lnTo>
                <a:lnTo>
                  <a:pt x="11261" y="7124"/>
                </a:lnTo>
                <a:close/>
              </a:path>
              <a:path w="43814" h="45720">
                <a:moveTo>
                  <a:pt x="43713" y="7124"/>
                </a:moveTo>
                <a:lnTo>
                  <a:pt x="37947" y="7124"/>
                </a:lnTo>
                <a:lnTo>
                  <a:pt x="37833" y="45542"/>
                </a:lnTo>
                <a:lnTo>
                  <a:pt x="43713" y="45542"/>
                </a:lnTo>
                <a:lnTo>
                  <a:pt x="43713" y="7124"/>
                </a:lnTo>
                <a:close/>
              </a:path>
              <a:path w="43814" h="45720">
                <a:moveTo>
                  <a:pt x="43713" y="0"/>
                </a:moveTo>
                <a:lnTo>
                  <a:pt x="34937" y="0"/>
                </a:lnTo>
                <a:lnTo>
                  <a:pt x="21932" y="38506"/>
                </a:lnTo>
                <a:lnTo>
                  <a:pt x="27324" y="38506"/>
                </a:lnTo>
                <a:lnTo>
                  <a:pt x="37947" y="7124"/>
                </a:lnTo>
                <a:lnTo>
                  <a:pt x="43713" y="7124"/>
                </a:lnTo>
                <a:lnTo>
                  <a:pt x="43713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49" name="object 549"/>
          <p:cNvSpPr/>
          <p:nvPr/>
        </p:nvSpPr>
        <p:spPr>
          <a:xfrm>
            <a:off x="4685467" y="5414623"/>
            <a:ext cx="27709" cy="31173"/>
          </a:xfrm>
          <a:custGeom>
            <a:avLst/>
            <a:gdLst/>
            <a:ahLst/>
            <a:cxnLst/>
            <a:rect l="l" t="t" r="r" b="b"/>
            <a:pathLst>
              <a:path w="40639" h="45720">
                <a:moveTo>
                  <a:pt x="7200" y="0"/>
                </a:moveTo>
                <a:lnTo>
                  <a:pt x="0" y="0"/>
                </a:lnTo>
                <a:lnTo>
                  <a:pt x="17221" y="27190"/>
                </a:lnTo>
                <a:lnTo>
                  <a:pt x="17221" y="45542"/>
                </a:lnTo>
                <a:lnTo>
                  <a:pt x="23393" y="45542"/>
                </a:lnTo>
                <a:lnTo>
                  <a:pt x="23393" y="27190"/>
                </a:lnTo>
                <a:lnTo>
                  <a:pt x="26752" y="21894"/>
                </a:lnTo>
                <a:lnTo>
                  <a:pt x="20294" y="21894"/>
                </a:lnTo>
                <a:lnTo>
                  <a:pt x="7200" y="0"/>
                </a:lnTo>
                <a:close/>
              </a:path>
              <a:path w="40639" h="45720">
                <a:moveTo>
                  <a:pt x="40639" y="0"/>
                </a:moveTo>
                <a:lnTo>
                  <a:pt x="33388" y="0"/>
                </a:lnTo>
                <a:lnTo>
                  <a:pt x="20294" y="21894"/>
                </a:lnTo>
                <a:lnTo>
                  <a:pt x="26752" y="21894"/>
                </a:lnTo>
                <a:lnTo>
                  <a:pt x="40639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50" name="object 550"/>
          <p:cNvSpPr/>
          <p:nvPr/>
        </p:nvSpPr>
        <p:spPr>
          <a:xfrm>
            <a:off x="5197828" y="5414624"/>
            <a:ext cx="25544" cy="31173"/>
          </a:xfrm>
          <a:custGeom>
            <a:avLst/>
            <a:gdLst/>
            <a:ahLst/>
            <a:cxnLst/>
            <a:rect l="l" t="t" r="r" b="b"/>
            <a:pathLst>
              <a:path w="37464" h="45720">
                <a:moveTo>
                  <a:pt x="24383" y="0"/>
                </a:moveTo>
                <a:lnTo>
                  <a:pt x="0" y="0"/>
                </a:lnTo>
                <a:lnTo>
                  <a:pt x="0" y="45542"/>
                </a:lnTo>
                <a:lnTo>
                  <a:pt x="25857" y="45542"/>
                </a:lnTo>
                <a:lnTo>
                  <a:pt x="31292" y="42087"/>
                </a:lnTo>
                <a:lnTo>
                  <a:pt x="32125" y="40271"/>
                </a:lnTo>
                <a:lnTo>
                  <a:pt x="6235" y="40271"/>
                </a:lnTo>
                <a:lnTo>
                  <a:pt x="6235" y="5295"/>
                </a:lnTo>
                <a:lnTo>
                  <a:pt x="31527" y="5295"/>
                </a:lnTo>
                <a:lnTo>
                  <a:pt x="29184" y="2222"/>
                </a:lnTo>
                <a:lnTo>
                  <a:pt x="24383" y="0"/>
                </a:lnTo>
                <a:close/>
              </a:path>
              <a:path w="37464" h="45720">
                <a:moveTo>
                  <a:pt x="31527" y="5295"/>
                </a:moveTo>
                <a:lnTo>
                  <a:pt x="21805" y="5295"/>
                </a:lnTo>
                <a:lnTo>
                  <a:pt x="25336" y="6857"/>
                </a:lnTo>
                <a:lnTo>
                  <a:pt x="29730" y="13106"/>
                </a:lnTo>
                <a:lnTo>
                  <a:pt x="30822" y="17487"/>
                </a:lnTo>
                <a:lnTo>
                  <a:pt x="30822" y="24587"/>
                </a:lnTo>
                <a:lnTo>
                  <a:pt x="19037" y="40271"/>
                </a:lnTo>
                <a:lnTo>
                  <a:pt x="32125" y="40271"/>
                </a:lnTo>
                <a:lnTo>
                  <a:pt x="36245" y="31280"/>
                </a:lnTo>
                <a:lnTo>
                  <a:pt x="37147" y="26911"/>
                </a:lnTo>
                <a:lnTo>
                  <a:pt x="37147" y="15811"/>
                </a:lnTo>
                <a:lnTo>
                  <a:pt x="35623" y="10667"/>
                </a:lnTo>
                <a:lnTo>
                  <a:pt x="31527" y="5295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51" name="object 551"/>
          <p:cNvSpPr/>
          <p:nvPr/>
        </p:nvSpPr>
        <p:spPr>
          <a:xfrm>
            <a:off x="4988628" y="6074658"/>
            <a:ext cx="29874" cy="31173"/>
          </a:xfrm>
          <a:custGeom>
            <a:avLst/>
            <a:gdLst/>
            <a:ahLst/>
            <a:cxnLst/>
            <a:rect l="l" t="t" r="r" b="b"/>
            <a:pathLst>
              <a:path w="43814" h="45720">
                <a:moveTo>
                  <a:pt x="8839" y="0"/>
                </a:moveTo>
                <a:lnTo>
                  <a:pt x="0" y="0"/>
                </a:lnTo>
                <a:lnTo>
                  <a:pt x="0" y="45542"/>
                </a:lnTo>
                <a:lnTo>
                  <a:pt x="5892" y="45542"/>
                </a:lnTo>
                <a:lnTo>
                  <a:pt x="5859" y="16192"/>
                </a:lnTo>
                <a:lnTo>
                  <a:pt x="5756" y="11887"/>
                </a:lnTo>
                <a:lnTo>
                  <a:pt x="5702" y="7124"/>
                </a:lnTo>
                <a:lnTo>
                  <a:pt x="11261" y="7124"/>
                </a:lnTo>
                <a:lnTo>
                  <a:pt x="8839" y="0"/>
                </a:lnTo>
                <a:close/>
              </a:path>
              <a:path w="43814" h="45720">
                <a:moveTo>
                  <a:pt x="11261" y="7124"/>
                </a:moveTo>
                <a:lnTo>
                  <a:pt x="5702" y="7124"/>
                </a:lnTo>
                <a:lnTo>
                  <a:pt x="18834" y="45542"/>
                </a:lnTo>
                <a:lnTo>
                  <a:pt x="24942" y="45542"/>
                </a:lnTo>
                <a:lnTo>
                  <a:pt x="27324" y="38506"/>
                </a:lnTo>
                <a:lnTo>
                  <a:pt x="21932" y="38506"/>
                </a:lnTo>
                <a:lnTo>
                  <a:pt x="11261" y="7124"/>
                </a:lnTo>
                <a:close/>
              </a:path>
              <a:path w="43814" h="45720">
                <a:moveTo>
                  <a:pt x="43713" y="7124"/>
                </a:moveTo>
                <a:lnTo>
                  <a:pt x="37947" y="7124"/>
                </a:lnTo>
                <a:lnTo>
                  <a:pt x="37833" y="45542"/>
                </a:lnTo>
                <a:lnTo>
                  <a:pt x="43713" y="45542"/>
                </a:lnTo>
                <a:lnTo>
                  <a:pt x="43713" y="7124"/>
                </a:lnTo>
                <a:close/>
              </a:path>
              <a:path w="43814" h="45720">
                <a:moveTo>
                  <a:pt x="43713" y="0"/>
                </a:moveTo>
                <a:lnTo>
                  <a:pt x="34937" y="0"/>
                </a:lnTo>
                <a:lnTo>
                  <a:pt x="21932" y="38506"/>
                </a:lnTo>
                <a:lnTo>
                  <a:pt x="27324" y="38506"/>
                </a:lnTo>
                <a:lnTo>
                  <a:pt x="37947" y="7124"/>
                </a:lnTo>
                <a:lnTo>
                  <a:pt x="43713" y="7124"/>
                </a:lnTo>
                <a:lnTo>
                  <a:pt x="43713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52" name="object 552"/>
          <p:cNvSpPr/>
          <p:nvPr/>
        </p:nvSpPr>
        <p:spPr>
          <a:xfrm>
            <a:off x="4685467" y="6074656"/>
            <a:ext cx="27709" cy="31173"/>
          </a:xfrm>
          <a:custGeom>
            <a:avLst/>
            <a:gdLst/>
            <a:ahLst/>
            <a:cxnLst/>
            <a:rect l="l" t="t" r="r" b="b"/>
            <a:pathLst>
              <a:path w="40639" h="45720">
                <a:moveTo>
                  <a:pt x="7200" y="0"/>
                </a:moveTo>
                <a:lnTo>
                  <a:pt x="0" y="0"/>
                </a:lnTo>
                <a:lnTo>
                  <a:pt x="17221" y="27190"/>
                </a:lnTo>
                <a:lnTo>
                  <a:pt x="17221" y="45542"/>
                </a:lnTo>
                <a:lnTo>
                  <a:pt x="23393" y="45542"/>
                </a:lnTo>
                <a:lnTo>
                  <a:pt x="23393" y="27190"/>
                </a:lnTo>
                <a:lnTo>
                  <a:pt x="26752" y="21894"/>
                </a:lnTo>
                <a:lnTo>
                  <a:pt x="20294" y="21894"/>
                </a:lnTo>
                <a:lnTo>
                  <a:pt x="7200" y="0"/>
                </a:lnTo>
                <a:close/>
              </a:path>
              <a:path w="40639" h="45720">
                <a:moveTo>
                  <a:pt x="40639" y="0"/>
                </a:moveTo>
                <a:lnTo>
                  <a:pt x="33388" y="0"/>
                </a:lnTo>
                <a:lnTo>
                  <a:pt x="20294" y="21894"/>
                </a:lnTo>
                <a:lnTo>
                  <a:pt x="26752" y="21894"/>
                </a:lnTo>
                <a:lnTo>
                  <a:pt x="40639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53" name="object 553"/>
          <p:cNvSpPr/>
          <p:nvPr/>
        </p:nvSpPr>
        <p:spPr>
          <a:xfrm>
            <a:off x="5197828" y="6074658"/>
            <a:ext cx="25544" cy="31173"/>
          </a:xfrm>
          <a:custGeom>
            <a:avLst/>
            <a:gdLst/>
            <a:ahLst/>
            <a:cxnLst/>
            <a:rect l="l" t="t" r="r" b="b"/>
            <a:pathLst>
              <a:path w="37464" h="45720">
                <a:moveTo>
                  <a:pt x="24383" y="0"/>
                </a:moveTo>
                <a:lnTo>
                  <a:pt x="0" y="0"/>
                </a:lnTo>
                <a:lnTo>
                  <a:pt x="0" y="45542"/>
                </a:lnTo>
                <a:lnTo>
                  <a:pt x="25857" y="45542"/>
                </a:lnTo>
                <a:lnTo>
                  <a:pt x="31292" y="42087"/>
                </a:lnTo>
                <a:lnTo>
                  <a:pt x="32125" y="40271"/>
                </a:lnTo>
                <a:lnTo>
                  <a:pt x="6235" y="40271"/>
                </a:lnTo>
                <a:lnTo>
                  <a:pt x="6235" y="5295"/>
                </a:lnTo>
                <a:lnTo>
                  <a:pt x="31527" y="5295"/>
                </a:lnTo>
                <a:lnTo>
                  <a:pt x="29184" y="2222"/>
                </a:lnTo>
                <a:lnTo>
                  <a:pt x="24383" y="0"/>
                </a:lnTo>
                <a:close/>
              </a:path>
              <a:path w="37464" h="45720">
                <a:moveTo>
                  <a:pt x="31527" y="5295"/>
                </a:moveTo>
                <a:lnTo>
                  <a:pt x="21805" y="5295"/>
                </a:lnTo>
                <a:lnTo>
                  <a:pt x="25336" y="6857"/>
                </a:lnTo>
                <a:lnTo>
                  <a:pt x="29730" y="13106"/>
                </a:lnTo>
                <a:lnTo>
                  <a:pt x="30822" y="17487"/>
                </a:lnTo>
                <a:lnTo>
                  <a:pt x="30822" y="24587"/>
                </a:lnTo>
                <a:lnTo>
                  <a:pt x="19037" y="40271"/>
                </a:lnTo>
                <a:lnTo>
                  <a:pt x="32125" y="40271"/>
                </a:lnTo>
                <a:lnTo>
                  <a:pt x="36245" y="31280"/>
                </a:lnTo>
                <a:lnTo>
                  <a:pt x="37147" y="26911"/>
                </a:lnTo>
                <a:lnTo>
                  <a:pt x="37147" y="15811"/>
                </a:lnTo>
                <a:lnTo>
                  <a:pt x="35623" y="10667"/>
                </a:lnTo>
                <a:lnTo>
                  <a:pt x="31527" y="5295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54" name="object 554"/>
          <p:cNvSpPr txBox="1"/>
          <p:nvPr/>
        </p:nvSpPr>
        <p:spPr>
          <a:xfrm>
            <a:off x="2358511" y="1577802"/>
            <a:ext cx="695757" cy="215724"/>
          </a:xfrm>
          <a:prstGeom prst="rect">
            <a:avLst/>
          </a:prstGeom>
        </p:spPr>
        <p:txBody>
          <a:bodyPr vert="horz" wrap="square" lIns="0" tIns="32472" rIns="0" bIns="0" rtlCol="0">
            <a:spAutoFit/>
          </a:bodyPr>
          <a:lstStyle/>
          <a:p>
            <a:pPr marL="8659">
              <a:spcBef>
                <a:spcPts val="256"/>
              </a:spcBef>
            </a:pPr>
            <a:r>
              <a:rPr sz="477" spc="-3" dirty="0">
                <a:latin typeface="Arial"/>
                <a:cs typeface="Arial"/>
              </a:rPr>
              <a:t>Last</a:t>
            </a:r>
            <a:r>
              <a:rPr sz="477" spc="-7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name</a:t>
            </a:r>
            <a:endParaRPr sz="477">
              <a:latin typeface="Arial"/>
              <a:cs typeface="Arial"/>
            </a:endParaRPr>
          </a:p>
          <a:p>
            <a:pPr marL="32038">
              <a:spcBef>
                <a:spcPts val="215"/>
              </a:spcBef>
            </a:pPr>
            <a:r>
              <a:rPr sz="545" dirty="0">
                <a:latin typeface="Arial"/>
                <a:cs typeface="Arial"/>
              </a:rPr>
              <a:t>M O S A L L</a:t>
            </a:r>
            <a:r>
              <a:rPr sz="545" spc="68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A</a:t>
            </a:r>
            <a:endParaRPr sz="545">
              <a:latin typeface="Arial"/>
              <a:cs typeface="Arial"/>
            </a:endParaRPr>
          </a:p>
        </p:txBody>
      </p:sp>
      <p:sp>
        <p:nvSpPr>
          <p:cNvPr id="555" name="object 555"/>
          <p:cNvSpPr txBox="1"/>
          <p:nvPr/>
        </p:nvSpPr>
        <p:spPr>
          <a:xfrm>
            <a:off x="5578394" y="1702949"/>
            <a:ext cx="1183697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dirty="0">
                <a:latin typeface="Arial"/>
                <a:cs typeface="Arial"/>
              </a:rPr>
              <a:t>M O S M 0 7 0 5 8 2 0</a:t>
            </a:r>
            <a:r>
              <a:rPr sz="545" spc="123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1</a:t>
            </a:r>
            <a:endParaRPr sz="545">
              <a:latin typeface="Arial"/>
              <a:cs typeface="Arial"/>
            </a:endParaRPr>
          </a:p>
        </p:txBody>
      </p:sp>
      <p:sp>
        <p:nvSpPr>
          <p:cNvPr id="556" name="object 556"/>
          <p:cNvSpPr txBox="1"/>
          <p:nvPr/>
        </p:nvSpPr>
        <p:spPr>
          <a:xfrm>
            <a:off x="2358494" y="1804668"/>
            <a:ext cx="492269" cy="256236"/>
          </a:xfrm>
          <a:prstGeom prst="rect">
            <a:avLst/>
          </a:prstGeom>
        </p:spPr>
        <p:txBody>
          <a:bodyPr vert="horz" wrap="square" lIns="0" tIns="47192" rIns="0" bIns="0" rtlCol="0">
            <a:spAutoFit/>
          </a:bodyPr>
          <a:lstStyle/>
          <a:p>
            <a:pPr marL="8659">
              <a:spcBef>
                <a:spcPts val="372"/>
              </a:spcBef>
            </a:pPr>
            <a:r>
              <a:rPr sz="477" dirty="0">
                <a:latin typeface="Arial"/>
                <a:cs typeface="Arial"/>
              </a:rPr>
              <a:t>First</a:t>
            </a:r>
            <a:r>
              <a:rPr sz="477" spc="-7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name</a:t>
            </a:r>
            <a:endParaRPr sz="477">
              <a:latin typeface="Arial"/>
              <a:cs typeface="Arial"/>
            </a:endParaRPr>
          </a:p>
          <a:p>
            <a:pPr marL="37665">
              <a:spcBef>
                <a:spcPts val="351"/>
              </a:spcBef>
            </a:pPr>
            <a:r>
              <a:rPr sz="545" dirty="0">
                <a:latin typeface="Arial"/>
                <a:cs typeface="Arial"/>
              </a:rPr>
              <a:t>M E H D</a:t>
            </a:r>
            <a:r>
              <a:rPr sz="545" spc="3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I</a:t>
            </a:r>
            <a:endParaRPr sz="545">
              <a:latin typeface="Arial"/>
              <a:cs typeface="Arial"/>
            </a:endParaRPr>
          </a:p>
        </p:txBody>
      </p:sp>
      <p:sp>
        <p:nvSpPr>
          <p:cNvPr id="557" name="object 557"/>
          <p:cNvSpPr txBox="1"/>
          <p:nvPr/>
        </p:nvSpPr>
        <p:spPr>
          <a:xfrm>
            <a:off x="4485409" y="1803686"/>
            <a:ext cx="802265" cy="257111"/>
          </a:xfrm>
          <a:prstGeom prst="rect">
            <a:avLst/>
          </a:prstGeom>
        </p:spPr>
        <p:txBody>
          <a:bodyPr vert="horz" wrap="square" lIns="0" tIns="48058" rIns="0" bIns="0" rtlCol="0">
            <a:spAutoFit/>
          </a:bodyPr>
          <a:lstStyle/>
          <a:p>
            <a:pPr marL="8659">
              <a:spcBef>
                <a:spcPts val="378"/>
              </a:spcBef>
            </a:pPr>
            <a:r>
              <a:rPr sz="477" spc="-3" dirty="0">
                <a:latin typeface="Arial"/>
                <a:cs typeface="Arial"/>
              </a:rPr>
              <a:t>Date of</a:t>
            </a:r>
            <a:r>
              <a:rPr sz="477" spc="-10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birth</a:t>
            </a:r>
            <a:endParaRPr sz="477">
              <a:latin typeface="Arial"/>
              <a:cs typeface="Arial"/>
            </a:endParaRPr>
          </a:p>
          <a:p>
            <a:pPr marL="49788">
              <a:spcBef>
                <a:spcPts val="355"/>
              </a:spcBef>
            </a:pPr>
            <a:r>
              <a:rPr sz="545" dirty="0">
                <a:latin typeface="Arial"/>
                <a:cs typeface="Arial"/>
              </a:rPr>
              <a:t>1</a:t>
            </a:r>
            <a:r>
              <a:rPr sz="545" spc="10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9 8 2 0 5 0 7</a:t>
            </a:r>
            <a:endParaRPr sz="545">
              <a:latin typeface="Arial"/>
              <a:cs typeface="Arial"/>
            </a:endParaRPr>
          </a:p>
        </p:txBody>
      </p:sp>
      <p:sp>
        <p:nvSpPr>
          <p:cNvPr id="558" name="object 558"/>
          <p:cNvSpPr txBox="1"/>
          <p:nvPr/>
        </p:nvSpPr>
        <p:spPr>
          <a:xfrm>
            <a:off x="2358494" y="3054961"/>
            <a:ext cx="4204422" cy="242100"/>
          </a:xfrm>
          <a:prstGeom prst="rect">
            <a:avLst/>
          </a:prstGeom>
        </p:spPr>
        <p:txBody>
          <a:bodyPr vert="horz" wrap="square" lIns="0" tIns="45893" rIns="0" bIns="0" rtlCol="0">
            <a:spAutoFit/>
          </a:bodyPr>
          <a:lstStyle/>
          <a:p>
            <a:pPr marL="8659">
              <a:spcBef>
                <a:spcPts val="361"/>
              </a:spcBef>
              <a:tabLst>
                <a:tab pos="3046620" algn="l"/>
              </a:tabLst>
            </a:pPr>
            <a:r>
              <a:rPr sz="477" spc="-3" dirty="0">
                <a:latin typeface="Arial"/>
                <a:cs typeface="Arial"/>
              </a:rPr>
              <a:t>Last name	</a:t>
            </a:r>
            <a:r>
              <a:rPr sz="477" dirty="0">
                <a:latin typeface="Arial"/>
                <a:cs typeface="Arial"/>
              </a:rPr>
              <a:t>Permanent code </a:t>
            </a:r>
            <a:r>
              <a:rPr sz="477" spc="-3" dirty="0">
                <a:latin typeface="Arial"/>
                <a:cs typeface="Arial"/>
              </a:rPr>
              <a:t>assigned by </a:t>
            </a:r>
            <a:r>
              <a:rPr sz="477" dirty="0">
                <a:latin typeface="Arial"/>
                <a:cs typeface="Arial"/>
              </a:rPr>
              <a:t>the</a:t>
            </a:r>
            <a:r>
              <a:rPr sz="477" spc="-55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Ministère</a:t>
            </a:r>
            <a:endParaRPr sz="477">
              <a:latin typeface="Arial"/>
              <a:cs typeface="Arial"/>
            </a:endParaRPr>
          </a:p>
          <a:p>
            <a:pPr marL="38965">
              <a:spcBef>
                <a:spcPts val="334"/>
              </a:spcBef>
            </a:pPr>
            <a:r>
              <a:rPr sz="545" dirty="0">
                <a:latin typeface="Arial"/>
                <a:cs typeface="Arial"/>
              </a:rPr>
              <a:t>M O S A L L</a:t>
            </a:r>
            <a:r>
              <a:rPr sz="545" spc="136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A</a:t>
            </a:r>
            <a:endParaRPr sz="545">
              <a:latin typeface="Arial"/>
              <a:cs typeface="Arial"/>
            </a:endParaRPr>
          </a:p>
        </p:txBody>
      </p:sp>
      <p:sp>
        <p:nvSpPr>
          <p:cNvPr id="559" name="object 559"/>
          <p:cNvSpPr/>
          <p:nvPr/>
        </p:nvSpPr>
        <p:spPr>
          <a:xfrm>
            <a:off x="4513083" y="3223114"/>
            <a:ext cx="73169" cy="73169"/>
          </a:xfrm>
          <a:custGeom>
            <a:avLst/>
            <a:gdLst/>
            <a:ahLst/>
            <a:cxnLst/>
            <a:rect l="l" t="t" r="r" b="b"/>
            <a:pathLst>
              <a:path w="107314" h="107314">
                <a:moveTo>
                  <a:pt x="0" y="0"/>
                </a:moveTo>
                <a:lnTo>
                  <a:pt x="106770" y="10677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60" name="object 560"/>
          <p:cNvSpPr/>
          <p:nvPr/>
        </p:nvSpPr>
        <p:spPr>
          <a:xfrm>
            <a:off x="4513083" y="3223114"/>
            <a:ext cx="73169" cy="73169"/>
          </a:xfrm>
          <a:custGeom>
            <a:avLst/>
            <a:gdLst/>
            <a:ahLst/>
            <a:cxnLst/>
            <a:rect l="l" t="t" r="r" b="b"/>
            <a:pathLst>
              <a:path w="107314" h="107314">
                <a:moveTo>
                  <a:pt x="106770" y="0"/>
                </a:moveTo>
                <a:lnTo>
                  <a:pt x="0" y="10677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61" name="object 561"/>
          <p:cNvSpPr txBox="1"/>
          <p:nvPr/>
        </p:nvSpPr>
        <p:spPr>
          <a:xfrm>
            <a:off x="2358494" y="3308068"/>
            <a:ext cx="500928" cy="257111"/>
          </a:xfrm>
          <a:prstGeom prst="rect">
            <a:avLst/>
          </a:prstGeom>
        </p:spPr>
        <p:txBody>
          <a:bodyPr vert="horz" wrap="square" lIns="0" tIns="48058" rIns="0" bIns="0" rtlCol="0">
            <a:spAutoFit/>
          </a:bodyPr>
          <a:lstStyle/>
          <a:p>
            <a:pPr marL="8659">
              <a:spcBef>
                <a:spcPts val="378"/>
              </a:spcBef>
            </a:pPr>
            <a:r>
              <a:rPr sz="477" dirty="0">
                <a:latin typeface="Arial"/>
                <a:cs typeface="Arial"/>
              </a:rPr>
              <a:t>First</a:t>
            </a:r>
            <a:r>
              <a:rPr sz="477" spc="-7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name</a:t>
            </a:r>
            <a:endParaRPr sz="477">
              <a:latin typeface="Arial"/>
              <a:cs typeface="Arial"/>
            </a:endParaRPr>
          </a:p>
          <a:p>
            <a:pPr marL="40697">
              <a:spcBef>
                <a:spcPts val="358"/>
              </a:spcBef>
            </a:pPr>
            <a:r>
              <a:rPr sz="545" dirty="0">
                <a:latin typeface="Arial"/>
                <a:cs typeface="Arial"/>
              </a:rPr>
              <a:t>V A N I</a:t>
            </a:r>
            <a:r>
              <a:rPr sz="545" spc="20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A</a:t>
            </a:r>
            <a:endParaRPr sz="545">
              <a:latin typeface="Arial"/>
              <a:cs typeface="Arial"/>
            </a:endParaRPr>
          </a:p>
        </p:txBody>
      </p:sp>
      <p:sp>
        <p:nvSpPr>
          <p:cNvPr id="562" name="object 562"/>
          <p:cNvSpPr txBox="1"/>
          <p:nvPr/>
        </p:nvSpPr>
        <p:spPr>
          <a:xfrm>
            <a:off x="4485409" y="3307367"/>
            <a:ext cx="807027" cy="257548"/>
          </a:xfrm>
          <a:prstGeom prst="rect">
            <a:avLst/>
          </a:prstGeom>
        </p:spPr>
        <p:txBody>
          <a:bodyPr vert="horz" wrap="square" lIns="0" tIns="48491" rIns="0" bIns="0" rtlCol="0">
            <a:spAutoFit/>
          </a:bodyPr>
          <a:lstStyle/>
          <a:p>
            <a:pPr marL="8659">
              <a:spcBef>
                <a:spcPts val="382"/>
              </a:spcBef>
            </a:pPr>
            <a:r>
              <a:rPr sz="477" spc="-3" dirty="0">
                <a:latin typeface="Arial"/>
                <a:cs typeface="Arial"/>
              </a:rPr>
              <a:t>Date of</a:t>
            </a:r>
            <a:r>
              <a:rPr sz="477" spc="-10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birth</a:t>
            </a:r>
            <a:endParaRPr sz="477">
              <a:latin typeface="Arial"/>
              <a:cs typeface="Arial"/>
            </a:endParaRPr>
          </a:p>
          <a:p>
            <a:pPr marL="47191">
              <a:spcBef>
                <a:spcPts val="361"/>
              </a:spcBef>
            </a:pPr>
            <a:r>
              <a:rPr sz="545" dirty="0">
                <a:latin typeface="Arial"/>
                <a:cs typeface="Arial"/>
              </a:rPr>
              <a:t>2 0 1 7 0 7 0</a:t>
            </a:r>
            <a:r>
              <a:rPr sz="545" spc="68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7</a:t>
            </a:r>
            <a:endParaRPr sz="545">
              <a:latin typeface="Arial"/>
              <a:cs typeface="Arial"/>
            </a:endParaRPr>
          </a:p>
        </p:txBody>
      </p:sp>
      <p:sp>
        <p:nvSpPr>
          <p:cNvPr id="563" name="object 563"/>
          <p:cNvSpPr/>
          <p:nvPr/>
        </p:nvSpPr>
        <p:spPr>
          <a:xfrm>
            <a:off x="6338221" y="3511521"/>
            <a:ext cx="44594" cy="44594"/>
          </a:xfrm>
          <a:custGeom>
            <a:avLst/>
            <a:gdLst/>
            <a:ahLst/>
            <a:cxnLst/>
            <a:rect l="l" t="t" r="r" b="b"/>
            <a:pathLst>
              <a:path w="65404" h="65404">
                <a:moveTo>
                  <a:pt x="0" y="0"/>
                </a:moveTo>
                <a:lnTo>
                  <a:pt x="64782" y="6478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64" name="object 564"/>
          <p:cNvSpPr/>
          <p:nvPr/>
        </p:nvSpPr>
        <p:spPr>
          <a:xfrm>
            <a:off x="6338221" y="3511521"/>
            <a:ext cx="44594" cy="44594"/>
          </a:xfrm>
          <a:custGeom>
            <a:avLst/>
            <a:gdLst/>
            <a:ahLst/>
            <a:cxnLst/>
            <a:rect l="l" t="t" r="r" b="b"/>
            <a:pathLst>
              <a:path w="65404" h="65404">
                <a:moveTo>
                  <a:pt x="64782" y="0"/>
                </a:moveTo>
                <a:lnTo>
                  <a:pt x="0" y="6478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65" name="Rectangle 564"/>
          <p:cNvSpPr/>
          <p:nvPr/>
        </p:nvSpPr>
        <p:spPr>
          <a:xfrm>
            <a:off x="3515728" y="1433330"/>
            <a:ext cx="1600671" cy="356753"/>
          </a:xfrm>
          <a:prstGeom prst="rect">
            <a:avLst/>
          </a:prstGeom>
          <a:noFill/>
        </p:spPr>
        <p:txBody>
          <a:bodyPr wrap="none" lIns="62345" tIns="31173" rIns="62345" bIns="31173">
            <a:spAutoFit/>
          </a:bodyPr>
          <a:lstStyle/>
          <a:p>
            <a:pPr algn="ctr"/>
            <a:r>
              <a:rPr lang="fa-IR" sz="1909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مشخصات دانشجو</a:t>
            </a:r>
            <a:endParaRPr lang="en-US" sz="1909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66" name="Rectangle 565"/>
          <p:cNvSpPr/>
          <p:nvPr/>
        </p:nvSpPr>
        <p:spPr>
          <a:xfrm>
            <a:off x="5025726" y="2702458"/>
            <a:ext cx="1977377" cy="314690"/>
          </a:xfrm>
          <a:prstGeom prst="rect">
            <a:avLst/>
          </a:prstGeom>
          <a:noFill/>
        </p:spPr>
        <p:txBody>
          <a:bodyPr wrap="none" lIns="62345" tIns="31173" rIns="62345" bIns="31173">
            <a:spAutoFit/>
          </a:bodyPr>
          <a:lstStyle/>
          <a:p>
            <a:pPr algn="ctr"/>
            <a:r>
              <a:rPr lang="fa-IR" sz="1636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مشخصات فرزندان وابسته</a:t>
            </a:r>
            <a:endParaRPr lang="en-US" sz="1636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884699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4046" y="564235"/>
            <a:ext cx="4675909" cy="171450"/>
          </a:xfrm>
          <a:custGeom>
            <a:avLst/>
            <a:gdLst/>
            <a:ahLst/>
            <a:cxnLst/>
            <a:rect l="l" t="t" r="r" b="b"/>
            <a:pathLst>
              <a:path w="6858000" h="251459">
                <a:moveTo>
                  <a:pt x="0" y="251459"/>
                </a:moveTo>
                <a:lnTo>
                  <a:pt x="6858000" y="251459"/>
                </a:lnTo>
                <a:lnTo>
                  <a:pt x="6858000" y="0"/>
                </a:lnTo>
                <a:lnTo>
                  <a:pt x="0" y="0"/>
                </a:lnTo>
                <a:lnTo>
                  <a:pt x="0" y="251459"/>
                </a:lnTo>
                <a:close/>
              </a:path>
            </a:pathLst>
          </a:custGeom>
          <a:solidFill>
            <a:srgbClr val="414042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" name="object 3"/>
          <p:cNvSpPr/>
          <p:nvPr/>
        </p:nvSpPr>
        <p:spPr>
          <a:xfrm>
            <a:off x="2238375" y="568564"/>
            <a:ext cx="4675909" cy="4355523"/>
          </a:xfrm>
          <a:custGeom>
            <a:avLst/>
            <a:gdLst/>
            <a:ahLst/>
            <a:cxnLst/>
            <a:rect l="l" t="t" r="r" b="b"/>
            <a:pathLst>
              <a:path w="6858000" h="6388100">
                <a:moveTo>
                  <a:pt x="0" y="6388099"/>
                </a:moveTo>
                <a:lnTo>
                  <a:pt x="6858000" y="6388099"/>
                </a:lnTo>
                <a:lnTo>
                  <a:pt x="6858000" y="0"/>
                </a:lnTo>
                <a:lnTo>
                  <a:pt x="0" y="0"/>
                </a:lnTo>
                <a:lnTo>
                  <a:pt x="0" y="6388099"/>
                </a:lnTo>
                <a:close/>
              </a:path>
            </a:pathLst>
          </a:custGeom>
          <a:ln w="12699">
            <a:solidFill>
              <a:srgbClr val="414042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" name="object 4"/>
          <p:cNvSpPr txBox="1"/>
          <p:nvPr/>
        </p:nvSpPr>
        <p:spPr>
          <a:xfrm>
            <a:off x="2615046" y="935713"/>
            <a:ext cx="3913909" cy="3738419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marR="3464" algn="just">
              <a:spcBef>
                <a:spcPts val="68"/>
              </a:spcBef>
            </a:pPr>
            <a:r>
              <a:rPr sz="545" spc="-37" dirty="0">
                <a:latin typeface="Arial"/>
                <a:cs typeface="Arial"/>
              </a:rPr>
              <a:t>To </a:t>
            </a:r>
            <a:r>
              <a:rPr sz="545" spc="-10" dirty="0">
                <a:latin typeface="Arial"/>
                <a:cs typeface="Arial"/>
              </a:rPr>
              <a:t>determine which group </a:t>
            </a:r>
            <a:r>
              <a:rPr sz="545" spc="-7" dirty="0">
                <a:latin typeface="Arial"/>
                <a:cs typeface="Arial"/>
              </a:rPr>
              <a:t>a child (or student for </a:t>
            </a:r>
            <a:r>
              <a:rPr sz="545" spc="-10" dirty="0">
                <a:latin typeface="Arial"/>
                <a:cs typeface="Arial"/>
              </a:rPr>
              <a:t>whom </a:t>
            </a:r>
            <a:r>
              <a:rPr sz="545" spc="-7" dirty="0">
                <a:latin typeface="Arial"/>
                <a:cs typeface="Arial"/>
              </a:rPr>
              <a:t>you </a:t>
            </a:r>
            <a:r>
              <a:rPr sz="545" spc="-10" dirty="0">
                <a:latin typeface="Arial"/>
                <a:cs typeface="Arial"/>
              </a:rPr>
              <a:t>are </a:t>
            </a:r>
            <a:r>
              <a:rPr sz="545" spc="-7" dirty="0">
                <a:latin typeface="Arial"/>
                <a:cs typeface="Arial"/>
              </a:rPr>
              <a:t>the sponsor) falls </a:t>
            </a:r>
            <a:r>
              <a:rPr sz="545" spc="-10" dirty="0">
                <a:latin typeface="Arial"/>
                <a:cs typeface="Arial"/>
              </a:rPr>
              <a:t>into, </a:t>
            </a:r>
            <a:r>
              <a:rPr sz="545" spc="-7" dirty="0">
                <a:latin typeface="Arial"/>
                <a:cs typeface="Arial"/>
              </a:rPr>
              <a:t>find the statement that </a:t>
            </a:r>
            <a:r>
              <a:rPr sz="545" spc="-10" dirty="0">
                <a:latin typeface="Arial"/>
                <a:cs typeface="Arial"/>
              </a:rPr>
              <a:t>applies </a:t>
            </a:r>
            <a:r>
              <a:rPr sz="545" spc="-7" dirty="0">
                <a:latin typeface="Arial"/>
                <a:cs typeface="Arial"/>
              </a:rPr>
              <a:t>to </a:t>
            </a:r>
            <a:r>
              <a:rPr sz="545" spc="-10" dirty="0">
                <a:latin typeface="Arial"/>
                <a:cs typeface="Arial"/>
              </a:rPr>
              <a:t>his </a:t>
            </a:r>
            <a:r>
              <a:rPr sz="545" spc="-7" dirty="0">
                <a:latin typeface="Arial"/>
                <a:cs typeface="Arial"/>
              </a:rPr>
              <a:t>or </a:t>
            </a:r>
            <a:r>
              <a:rPr sz="545" spc="-10" dirty="0">
                <a:latin typeface="Arial"/>
                <a:cs typeface="Arial"/>
              </a:rPr>
              <a:t>her  </a:t>
            </a:r>
            <a:r>
              <a:rPr sz="545" spc="-7" dirty="0">
                <a:latin typeface="Arial"/>
                <a:cs typeface="Arial"/>
              </a:rPr>
              <a:t>situation </a:t>
            </a:r>
            <a:r>
              <a:rPr sz="545" spc="-10" dirty="0">
                <a:latin typeface="Arial"/>
                <a:cs typeface="Arial"/>
              </a:rPr>
              <a:t>during </a:t>
            </a:r>
            <a:r>
              <a:rPr sz="545" spc="-7" dirty="0">
                <a:latin typeface="Arial"/>
                <a:cs typeface="Arial"/>
              </a:rPr>
              <a:t>the </a:t>
            </a:r>
            <a:r>
              <a:rPr sz="545" spc="-10" dirty="0">
                <a:latin typeface="Arial"/>
                <a:cs typeface="Arial"/>
              </a:rPr>
              <a:t>2020-2021 </a:t>
            </a:r>
            <a:r>
              <a:rPr sz="545" spc="-7" dirty="0">
                <a:latin typeface="Arial"/>
                <a:cs typeface="Arial"/>
              </a:rPr>
              <a:t>school </a:t>
            </a:r>
            <a:r>
              <a:rPr sz="545" spc="-14" dirty="0">
                <a:latin typeface="Arial"/>
                <a:cs typeface="Arial"/>
              </a:rPr>
              <a:t>year. </a:t>
            </a:r>
            <a:r>
              <a:rPr sz="545" spc="-7" dirty="0">
                <a:latin typeface="Arial"/>
                <a:cs typeface="Arial"/>
              </a:rPr>
              <a:t>Please </a:t>
            </a:r>
            <a:r>
              <a:rPr sz="545" spc="-10" dirty="0">
                <a:latin typeface="Arial"/>
                <a:cs typeface="Arial"/>
              </a:rPr>
              <a:t>remember </a:t>
            </a:r>
            <a:r>
              <a:rPr sz="545" spc="-7" dirty="0">
                <a:latin typeface="Arial"/>
                <a:cs typeface="Arial"/>
              </a:rPr>
              <a:t>that you </a:t>
            </a:r>
            <a:r>
              <a:rPr sz="545" spc="-10" dirty="0">
                <a:latin typeface="Arial"/>
                <a:cs typeface="Arial"/>
              </a:rPr>
              <a:t>must enter only </a:t>
            </a:r>
            <a:r>
              <a:rPr sz="545" spc="-7" dirty="0">
                <a:latin typeface="Arial"/>
                <a:cs typeface="Arial"/>
              </a:rPr>
              <a:t>the children (or students) </a:t>
            </a:r>
            <a:r>
              <a:rPr sz="545" spc="-10" dirty="0">
                <a:latin typeface="Arial"/>
                <a:cs typeface="Arial"/>
              </a:rPr>
              <a:t>who are </a:t>
            </a:r>
            <a:r>
              <a:rPr sz="545" spc="-7" dirty="0">
                <a:latin typeface="Arial"/>
                <a:cs typeface="Arial"/>
              </a:rPr>
              <a:t>single  </a:t>
            </a:r>
            <a:r>
              <a:rPr sz="545" spc="-10" dirty="0">
                <a:latin typeface="Arial"/>
                <a:cs typeface="Arial"/>
              </a:rPr>
              <a:t>and who have no </a:t>
            </a:r>
            <a:r>
              <a:rPr sz="545" spc="-7" dirty="0">
                <a:latin typeface="Arial"/>
                <a:cs typeface="Arial"/>
              </a:rPr>
              <a:t>children of their </a:t>
            </a:r>
            <a:r>
              <a:rPr sz="545" spc="-10" dirty="0">
                <a:latin typeface="Arial"/>
                <a:cs typeface="Arial"/>
              </a:rPr>
              <a:t>own </a:t>
            </a:r>
            <a:r>
              <a:rPr sz="545" spc="-17" dirty="0">
                <a:latin typeface="Arial"/>
                <a:cs typeface="Arial"/>
              </a:rPr>
              <a:t>or, </a:t>
            </a:r>
            <a:r>
              <a:rPr sz="545" spc="-7" dirty="0">
                <a:latin typeface="Arial"/>
                <a:cs typeface="Arial"/>
              </a:rPr>
              <a:t>in the case of </a:t>
            </a:r>
            <a:r>
              <a:rPr sz="545" spc="-10" dirty="0">
                <a:latin typeface="Arial"/>
                <a:cs typeface="Arial"/>
              </a:rPr>
              <a:t>daughters </a:t>
            </a:r>
            <a:r>
              <a:rPr sz="545" spc="-7" dirty="0">
                <a:latin typeface="Arial"/>
                <a:cs typeface="Arial"/>
              </a:rPr>
              <a:t>or female students, </a:t>
            </a:r>
            <a:r>
              <a:rPr sz="545" spc="-10" dirty="0">
                <a:latin typeface="Arial"/>
                <a:cs typeface="Arial"/>
              </a:rPr>
              <a:t>who are not </a:t>
            </a:r>
            <a:r>
              <a:rPr sz="545" spc="-7" dirty="0">
                <a:latin typeface="Arial"/>
                <a:cs typeface="Arial"/>
              </a:rPr>
              <a:t>at </a:t>
            </a:r>
            <a:r>
              <a:rPr sz="545" spc="-10" dirty="0">
                <a:latin typeface="Arial"/>
                <a:cs typeface="Arial"/>
              </a:rPr>
              <a:t>least 20 weeks pregnant. </a:t>
            </a:r>
            <a:r>
              <a:rPr sz="545" spc="-14" dirty="0">
                <a:latin typeface="Arial"/>
                <a:cs typeface="Arial"/>
              </a:rPr>
              <a:t>Do  </a:t>
            </a:r>
            <a:r>
              <a:rPr sz="545" spc="-10" dirty="0">
                <a:latin typeface="Arial"/>
                <a:cs typeface="Arial"/>
              </a:rPr>
              <a:t>not include </a:t>
            </a:r>
            <a:r>
              <a:rPr sz="545" spc="-7" dirty="0">
                <a:latin typeface="Arial"/>
                <a:cs typeface="Arial"/>
              </a:rPr>
              <a:t>children </a:t>
            </a:r>
            <a:r>
              <a:rPr sz="545" spc="-10" dirty="0">
                <a:latin typeface="Arial"/>
                <a:cs typeface="Arial"/>
              </a:rPr>
              <a:t>18 </a:t>
            </a:r>
            <a:r>
              <a:rPr sz="545" spc="-7" dirty="0">
                <a:latin typeface="Arial"/>
                <a:cs typeface="Arial"/>
              </a:rPr>
              <a:t>years of </a:t>
            </a:r>
            <a:r>
              <a:rPr sz="545" spc="-10" dirty="0">
                <a:latin typeface="Arial"/>
                <a:cs typeface="Arial"/>
              </a:rPr>
              <a:t>age </a:t>
            </a:r>
            <a:r>
              <a:rPr sz="545" spc="-7" dirty="0">
                <a:latin typeface="Arial"/>
                <a:cs typeface="Arial"/>
              </a:rPr>
              <a:t>or </a:t>
            </a:r>
            <a:r>
              <a:rPr sz="545" spc="-10" dirty="0">
                <a:latin typeface="Arial"/>
                <a:cs typeface="Arial"/>
              </a:rPr>
              <a:t>over who are not </a:t>
            </a:r>
            <a:r>
              <a:rPr sz="545" spc="-7" dirty="0">
                <a:latin typeface="Arial"/>
                <a:cs typeface="Arial"/>
              </a:rPr>
              <a:t>studying</a:t>
            </a:r>
            <a:r>
              <a:rPr sz="545" spc="68" dirty="0">
                <a:latin typeface="Arial"/>
                <a:cs typeface="Arial"/>
              </a:rPr>
              <a:t> </a:t>
            </a:r>
            <a:r>
              <a:rPr sz="545" spc="-7" dirty="0">
                <a:latin typeface="Arial"/>
                <a:cs typeface="Arial"/>
              </a:rPr>
              <a:t>full-time.</a:t>
            </a:r>
            <a:endParaRPr sz="545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545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545">
              <a:latin typeface="Times New Roman"/>
              <a:cs typeface="Times New Roman"/>
            </a:endParaRPr>
          </a:p>
          <a:p>
            <a:pPr marL="8659">
              <a:spcBef>
                <a:spcPts val="477"/>
              </a:spcBef>
            </a:pPr>
            <a:r>
              <a:rPr sz="682" b="1" dirty="0">
                <a:solidFill>
                  <a:srgbClr val="006EB7"/>
                </a:solidFill>
                <a:latin typeface="Arial"/>
                <a:cs typeface="Arial"/>
              </a:rPr>
              <a:t>Group</a:t>
            </a:r>
            <a:r>
              <a:rPr sz="682" b="1" spc="-31" dirty="0">
                <a:solidFill>
                  <a:srgbClr val="006EB7"/>
                </a:solidFill>
                <a:latin typeface="Arial"/>
                <a:cs typeface="Arial"/>
              </a:rPr>
              <a:t> </a:t>
            </a:r>
            <a:r>
              <a:rPr sz="682" b="1" dirty="0">
                <a:solidFill>
                  <a:srgbClr val="006EB7"/>
                </a:solidFill>
                <a:latin typeface="Arial"/>
                <a:cs typeface="Arial"/>
              </a:rPr>
              <a:t>A</a:t>
            </a:r>
            <a:endParaRPr sz="682">
              <a:latin typeface="Arial"/>
              <a:cs typeface="Arial"/>
            </a:endParaRPr>
          </a:p>
          <a:p>
            <a:pPr marL="203483" marR="12555" indent="-77930">
              <a:spcBef>
                <a:spcPts val="279"/>
              </a:spcBef>
              <a:buChar char="•"/>
              <a:tabLst>
                <a:tab pos="203483" algn="l"/>
              </a:tabLst>
            </a:pPr>
            <a:r>
              <a:rPr sz="545" spc="-3" dirty="0">
                <a:latin typeface="Arial"/>
                <a:cs typeface="Arial"/>
              </a:rPr>
              <a:t>Child who is under 18 </a:t>
            </a:r>
            <a:r>
              <a:rPr sz="545" dirty="0">
                <a:latin typeface="Arial"/>
                <a:cs typeface="Arial"/>
              </a:rPr>
              <a:t>years </a:t>
            </a:r>
            <a:r>
              <a:rPr sz="545" spc="-3" dirty="0">
                <a:latin typeface="Arial"/>
                <a:cs typeface="Arial"/>
              </a:rPr>
              <a:t>of age on </a:t>
            </a:r>
            <a:r>
              <a:rPr sz="545" dirty="0">
                <a:latin typeface="Arial"/>
                <a:cs typeface="Arial"/>
              </a:rPr>
              <a:t>September </a:t>
            </a:r>
            <a:r>
              <a:rPr sz="545" spc="-3" dirty="0">
                <a:latin typeface="Arial"/>
                <a:cs typeface="Arial"/>
              </a:rPr>
              <a:t>30, 2020, and who is </a:t>
            </a:r>
            <a:r>
              <a:rPr sz="545" dirty="0">
                <a:latin typeface="Arial"/>
                <a:cs typeface="Arial"/>
              </a:rPr>
              <a:t>studying full-time </a:t>
            </a:r>
            <a:r>
              <a:rPr sz="545" spc="-3" dirty="0">
                <a:latin typeface="Arial"/>
                <a:cs typeface="Arial"/>
              </a:rPr>
              <a:t>at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elementary or </a:t>
            </a:r>
            <a:r>
              <a:rPr sz="545" dirty="0">
                <a:latin typeface="Arial"/>
                <a:cs typeface="Arial"/>
              </a:rPr>
              <a:t>secondary  </a:t>
            </a:r>
            <a:r>
              <a:rPr sz="545" spc="-3" dirty="0">
                <a:latin typeface="Arial"/>
                <a:cs typeface="Arial"/>
              </a:rPr>
              <a:t>level (general education).</a:t>
            </a:r>
            <a:endParaRPr sz="545">
              <a:latin typeface="Arial"/>
              <a:cs typeface="Arial"/>
            </a:endParaRPr>
          </a:p>
          <a:p>
            <a:pPr marL="203483" indent="-77930">
              <a:spcBef>
                <a:spcPts val="307"/>
              </a:spcBef>
              <a:buChar char="•"/>
              <a:tabLst>
                <a:tab pos="203483" algn="l"/>
              </a:tabLst>
            </a:pPr>
            <a:r>
              <a:rPr sz="545" spc="-3" dirty="0">
                <a:latin typeface="Arial"/>
                <a:cs typeface="Arial"/>
              </a:rPr>
              <a:t>Child who is under 18 </a:t>
            </a:r>
            <a:r>
              <a:rPr sz="545" dirty="0">
                <a:latin typeface="Arial"/>
                <a:cs typeface="Arial"/>
              </a:rPr>
              <a:t>years </a:t>
            </a:r>
            <a:r>
              <a:rPr sz="545" spc="-3" dirty="0">
                <a:latin typeface="Arial"/>
                <a:cs typeface="Arial"/>
              </a:rPr>
              <a:t>of age on </a:t>
            </a:r>
            <a:r>
              <a:rPr sz="545" dirty="0">
                <a:latin typeface="Arial"/>
                <a:cs typeface="Arial"/>
              </a:rPr>
              <a:t>September </a:t>
            </a:r>
            <a:r>
              <a:rPr sz="545" spc="-3" dirty="0">
                <a:latin typeface="Arial"/>
                <a:cs typeface="Arial"/>
              </a:rPr>
              <a:t>30, 2020, and who is not </a:t>
            </a:r>
            <a:r>
              <a:rPr sz="545" dirty="0">
                <a:latin typeface="Arial"/>
                <a:cs typeface="Arial"/>
              </a:rPr>
              <a:t>studying</a:t>
            </a:r>
            <a:r>
              <a:rPr sz="545" spc="-7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full-time.</a:t>
            </a:r>
            <a:endParaRPr sz="545">
              <a:latin typeface="Arial"/>
              <a:cs typeface="Arial"/>
            </a:endParaRPr>
          </a:p>
          <a:p>
            <a:pPr marL="203483" marR="332500" indent="-77930">
              <a:spcBef>
                <a:spcPts val="307"/>
              </a:spcBef>
              <a:buChar char="•"/>
              <a:tabLst>
                <a:tab pos="203483" algn="l"/>
              </a:tabLst>
            </a:pPr>
            <a:r>
              <a:rPr sz="545" spc="-7" dirty="0">
                <a:latin typeface="Arial"/>
                <a:cs typeface="Arial"/>
              </a:rPr>
              <a:t>Child who </a:t>
            </a:r>
            <a:r>
              <a:rPr sz="545" spc="-3" dirty="0">
                <a:latin typeface="Arial"/>
                <a:cs typeface="Arial"/>
              </a:rPr>
              <a:t>is 18 </a:t>
            </a:r>
            <a:r>
              <a:rPr sz="545" spc="-7" dirty="0">
                <a:latin typeface="Arial"/>
                <a:cs typeface="Arial"/>
              </a:rPr>
              <a:t>years </a:t>
            </a:r>
            <a:r>
              <a:rPr sz="545" spc="-3" dirty="0">
                <a:latin typeface="Arial"/>
                <a:cs typeface="Arial"/>
              </a:rPr>
              <a:t>of </a:t>
            </a:r>
            <a:r>
              <a:rPr sz="545" spc="-7" dirty="0">
                <a:latin typeface="Arial"/>
                <a:cs typeface="Arial"/>
              </a:rPr>
              <a:t>age </a:t>
            </a:r>
            <a:r>
              <a:rPr sz="545" spc="-3" dirty="0">
                <a:latin typeface="Arial"/>
                <a:cs typeface="Arial"/>
              </a:rPr>
              <a:t>or </a:t>
            </a:r>
            <a:r>
              <a:rPr sz="545" spc="-7" dirty="0">
                <a:latin typeface="Arial"/>
                <a:cs typeface="Arial"/>
              </a:rPr>
              <a:t>over </a:t>
            </a:r>
            <a:r>
              <a:rPr sz="545" spc="-3" dirty="0">
                <a:latin typeface="Arial"/>
                <a:cs typeface="Arial"/>
              </a:rPr>
              <a:t>on </a:t>
            </a:r>
            <a:r>
              <a:rPr sz="545" spc="-7" dirty="0">
                <a:latin typeface="Arial"/>
                <a:cs typeface="Arial"/>
              </a:rPr>
              <a:t>September 30, 2020, and who </a:t>
            </a:r>
            <a:r>
              <a:rPr sz="545" spc="-3" dirty="0">
                <a:latin typeface="Arial"/>
                <a:cs typeface="Arial"/>
              </a:rPr>
              <a:t>is </a:t>
            </a:r>
            <a:r>
              <a:rPr sz="545" spc="-7" dirty="0">
                <a:latin typeface="Arial"/>
                <a:cs typeface="Arial"/>
              </a:rPr>
              <a:t>studying full-time </a:t>
            </a:r>
            <a:r>
              <a:rPr sz="545" spc="-3" dirty="0">
                <a:latin typeface="Arial"/>
                <a:cs typeface="Arial"/>
              </a:rPr>
              <a:t>at </a:t>
            </a:r>
            <a:r>
              <a:rPr sz="545" spc="-7" dirty="0">
                <a:latin typeface="Arial"/>
                <a:cs typeface="Arial"/>
              </a:rPr>
              <a:t>the secondary level  (general</a:t>
            </a:r>
            <a:r>
              <a:rPr sz="545" spc="-17" dirty="0">
                <a:latin typeface="Arial"/>
                <a:cs typeface="Arial"/>
              </a:rPr>
              <a:t> </a:t>
            </a:r>
            <a:r>
              <a:rPr sz="545" spc="-7" dirty="0">
                <a:latin typeface="Arial"/>
                <a:cs typeface="Arial"/>
              </a:rPr>
              <a:t>education).</a:t>
            </a:r>
            <a:endParaRPr sz="545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545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545">
              <a:latin typeface="Times New Roman"/>
              <a:cs typeface="Times New Roman"/>
            </a:endParaRPr>
          </a:p>
          <a:p>
            <a:pPr marL="8659" algn="just">
              <a:spcBef>
                <a:spcPts val="477"/>
              </a:spcBef>
            </a:pPr>
            <a:r>
              <a:rPr sz="682" b="1" dirty="0">
                <a:solidFill>
                  <a:srgbClr val="006EB7"/>
                </a:solidFill>
                <a:latin typeface="Arial"/>
                <a:cs typeface="Arial"/>
              </a:rPr>
              <a:t>Group</a:t>
            </a: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 </a:t>
            </a:r>
            <a:r>
              <a:rPr sz="682" b="1" dirty="0">
                <a:solidFill>
                  <a:srgbClr val="006EB7"/>
                </a:solidFill>
                <a:latin typeface="Arial"/>
                <a:cs typeface="Arial"/>
              </a:rPr>
              <a:t>B</a:t>
            </a:r>
            <a:endParaRPr sz="682">
              <a:latin typeface="Arial"/>
              <a:cs typeface="Arial"/>
            </a:endParaRPr>
          </a:p>
          <a:p>
            <a:pPr marL="203483" indent="-78363">
              <a:spcBef>
                <a:spcPts val="279"/>
              </a:spcBef>
              <a:buChar char="•"/>
              <a:tabLst>
                <a:tab pos="203483" algn="l"/>
              </a:tabLst>
            </a:pPr>
            <a:r>
              <a:rPr sz="545" spc="-3" dirty="0">
                <a:latin typeface="Arial"/>
                <a:cs typeface="Arial"/>
              </a:rPr>
              <a:t>Child who is </a:t>
            </a:r>
            <a:r>
              <a:rPr sz="545" dirty="0">
                <a:latin typeface="Arial"/>
                <a:cs typeface="Arial"/>
              </a:rPr>
              <a:t>studying full-time </a:t>
            </a:r>
            <a:r>
              <a:rPr sz="545" spc="-3" dirty="0">
                <a:latin typeface="Arial"/>
                <a:cs typeface="Arial"/>
              </a:rPr>
              <a:t>in </a:t>
            </a:r>
            <a:r>
              <a:rPr sz="545" dirty="0">
                <a:latin typeface="Arial"/>
                <a:cs typeface="Arial"/>
              </a:rPr>
              <a:t>a secondary school vocational training, college </a:t>
            </a:r>
            <a:r>
              <a:rPr sz="545" spc="-3" dirty="0">
                <a:latin typeface="Arial"/>
                <a:cs typeface="Arial"/>
              </a:rPr>
              <a:t>or university program, and </a:t>
            </a:r>
            <a:r>
              <a:rPr sz="545" dirty="0">
                <a:latin typeface="Arial"/>
                <a:cs typeface="Arial"/>
              </a:rPr>
              <a:t>to </a:t>
            </a:r>
            <a:r>
              <a:rPr sz="545" spc="-3" dirty="0">
                <a:latin typeface="Arial"/>
                <a:cs typeface="Arial"/>
              </a:rPr>
              <a:t>whom</a:t>
            </a:r>
            <a:r>
              <a:rPr sz="545" spc="-37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at</a:t>
            </a:r>
            <a:endParaRPr sz="545">
              <a:latin typeface="Arial"/>
              <a:cs typeface="Arial"/>
            </a:endParaRPr>
          </a:p>
          <a:p>
            <a:pPr marL="203483"/>
            <a:r>
              <a:rPr sz="545" spc="-3" dirty="0">
                <a:latin typeface="Arial"/>
                <a:cs typeface="Arial"/>
              </a:rPr>
              <a:t>least one of </a:t>
            </a:r>
            <a:r>
              <a:rPr sz="545" dirty="0">
                <a:latin typeface="Arial"/>
                <a:cs typeface="Arial"/>
              </a:rPr>
              <a:t>the following statements</a:t>
            </a:r>
            <a:r>
              <a:rPr sz="545" spc="-3" dirty="0">
                <a:latin typeface="Arial"/>
                <a:cs typeface="Arial"/>
              </a:rPr>
              <a:t> applies:</a:t>
            </a:r>
            <a:endParaRPr sz="545">
              <a:latin typeface="Arial"/>
              <a:cs typeface="Arial"/>
            </a:endParaRPr>
          </a:p>
          <a:p>
            <a:pPr marL="281413" lvl="1" indent="-77930">
              <a:spcBef>
                <a:spcPts val="307"/>
              </a:spcBef>
              <a:buChar char="-"/>
              <a:tabLst>
                <a:tab pos="281413" algn="l"/>
              </a:tabLst>
            </a:pPr>
            <a:r>
              <a:rPr sz="545" spc="-3" dirty="0">
                <a:latin typeface="Arial"/>
                <a:cs typeface="Arial"/>
              </a:rPr>
              <a:t>Child who has earned 90 </a:t>
            </a:r>
            <a:r>
              <a:rPr sz="545" dirty="0">
                <a:latin typeface="Arial"/>
                <a:cs typeface="Arial"/>
              </a:rPr>
              <a:t>credits toward a single </a:t>
            </a:r>
            <a:r>
              <a:rPr sz="545" spc="-3" dirty="0">
                <a:latin typeface="Arial"/>
                <a:cs typeface="Arial"/>
              </a:rPr>
              <a:t>university degree in </a:t>
            </a:r>
            <a:r>
              <a:rPr sz="545" dirty="0">
                <a:latin typeface="Arial"/>
                <a:cs typeface="Arial"/>
              </a:rPr>
              <a:t>Québec </a:t>
            </a:r>
            <a:r>
              <a:rPr sz="545" spc="-3" dirty="0">
                <a:latin typeface="Arial"/>
                <a:cs typeface="Arial"/>
              </a:rPr>
              <a:t>or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equivalent outside</a:t>
            </a:r>
            <a:r>
              <a:rPr sz="545" spc="-24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Québec;</a:t>
            </a:r>
            <a:endParaRPr sz="545">
              <a:latin typeface="Arial"/>
              <a:cs typeface="Arial"/>
            </a:endParaRPr>
          </a:p>
          <a:p>
            <a:pPr marL="281413" lvl="1" indent="-77930">
              <a:spcBef>
                <a:spcPts val="307"/>
              </a:spcBef>
              <a:buChar char="-"/>
              <a:tabLst>
                <a:tab pos="281413" algn="l"/>
              </a:tabLst>
            </a:pPr>
            <a:r>
              <a:rPr sz="545" spc="-3" dirty="0">
                <a:latin typeface="Arial"/>
                <a:cs typeface="Arial"/>
              </a:rPr>
              <a:t>Child who holds </a:t>
            </a:r>
            <a:r>
              <a:rPr sz="545" dirty="0">
                <a:latin typeface="Arial"/>
                <a:cs typeface="Arial"/>
              </a:rPr>
              <a:t>a </a:t>
            </a:r>
            <a:r>
              <a:rPr sz="545" spc="-3" dirty="0">
                <a:latin typeface="Arial"/>
                <a:cs typeface="Arial"/>
              </a:rPr>
              <a:t>bachelor’s degree </a:t>
            </a:r>
            <a:r>
              <a:rPr sz="545" dirty="0">
                <a:latin typeface="Arial"/>
                <a:cs typeface="Arial"/>
              </a:rPr>
              <a:t>from a Québec</a:t>
            </a:r>
            <a:r>
              <a:rPr sz="545" spc="-14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university;</a:t>
            </a:r>
            <a:endParaRPr sz="545">
              <a:latin typeface="Arial"/>
              <a:cs typeface="Arial"/>
            </a:endParaRPr>
          </a:p>
          <a:p>
            <a:pPr marL="281413" lvl="1" indent="-77930">
              <a:spcBef>
                <a:spcPts val="307"/>
              </a:spcBef>
              <a:buChar char="-"/>
              <a:tabLst>
                <a:tab pos="281413" algn="l"/>
              </a:tabLst>
            </a:pPr>
            <a:r>
              <a:rPr sz="545" spc="-3" dirty="0">
                <a:latin typeface="Arial"/>
                <a:cs typeface="Arial"/>
              </a:rPr>
              <a:t>Child who is </a:t>
            </a:r>
            <a:r>
              <a:rPr sz="545" dirty="0">
                <a:latin typeface="Arial"/>
                <a:cs typeface="Arial"/>
              </a:rPr>
              <a:t>studying toward a </a:t>
            </a:r>
            <a:r>
              <a:rPr sz="545" spc="-3" dirty="0">
                <a:latin typeface="Arial"/>
                <a:cs typeface="Arial"/>
              </a:rPr>
              <a:t>master’s or doctoral degree but does not hold </a:t>
            </a:r>
            <a:r>
              <a:rPr sz="545" dirty="0">
                <a:latin typeface="Arial"/>
                <a:cs typeface="Arial"/>
              </a:rPr>
              <a:t>a </a:t>
            </a:r>
            <a:r>
              <a:rPr sz="545" spc="-3" dirty="0">
                <a:latin typeface="Arial"/>
                <a:cs typeface="Arial"/>
              </a:rPr>
              <a:t>bachelor’s</a:t>
            </a:r>
            <a:r>
              <a:rPr sz="545" spc="-17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degree;</a:t>
            </a:r>
            <a:endParaRPr sz="545">
              <a:latin typeface="Arial"/>
              <a:cs typeface="Arial"/>
            </a:endParaRPr>
          </a:p>
          <a:p>
            <a:pPr marL="281413" marR="61045" lvl="1" indent="-77930">
              <a:spcBef>
                <a:spcPts val="307"/>
              </a:spcBef>
              <a:buChar char="-"/>
              <a:tabLst>
                <a:tab pos="281413" algn="l"/>
              </a:tabLst>
            </a:pPr>
            <a:r>
              <a:rPr sz="545" spc="-3" dirty="0">
                <a:latin typeface="Arial"/>
                <a:cs typeface="Arial"/>
              </a:rPr>
              <a:t>Child who holds </a:t>
            </a:r>
            <a:r>
              <a:rPr sz="545" dirty="0">
                <a:latin typeface="Arial"/>
                <a:cs typeface="Arial"/>
              </a:rPr>
              <a:t>a </a:t>
            </a:r>
            <a:r>
              <a:rPr sz="545" spc="-3" dirty="0">
                <a:latin typeface="Arial"/>
                <a:cs typeface="Arial"/>
              </a:rPr>
              <a:t>Diploma of </a:t>
            </a:r>
            <a:r>
              <a:rPr sz="545" dirty="0">
                <a:latin typeface="Arial"/>
                <a:cs typeface="Arial"/>
              </a:rPr>
              <a:t>Advanced Studies I </a:t>
            </a:r>
            <a:r>
              <a:rPr sz="545" spc="-3" dirty="0">
                <a:latin typeface="Arial"/>
                <a:cs typeface="Arial"/>
              </a:rPr>
              <a:t>in Music or an attestation issued upon </a:t>
            </a:r>
            <a:r>
              <a:rPr sz="545" dirty="0">
                <a:latin typeface="Arial"/>
                <a:cs typeface="Arial"/>
              </a:rPr>
              <a:t>completion </a:t>
            </a:r>
            <a:r>
              <a:rPr sz="545" spc="-3" dirty="0">
                <a:latin typeface="Arial"/>
                <a:cs typeface="Arial"/>
              </a:rPr>
              <a:t>of </a:t>
            </a:r>
            <a:r>
              <a:rPr sz="545" dirty="0">
                <a:latin typeface="Arial"/>
                <a:cs typeface="Arial"/>
              </a:rPr>
              <a:t>three years </a:t>
            </a:r>
            <a:r>
              <a:rPr sz="545" spc="-3" dirty="0">
                <a:latin typeface="Arial"/>
                <a:cs typeface="Arial"/>
              </a:rPr>
              <a:t>of  university-level </a:t>
            </a:r>
            <a:r>
              <a:rPr sz="545" dirty="0">
                <a:latin typeface="Arial"/>
                <a:cs typeface="Arial"/>
              </a:rPr>
              <a:t>studies </a:t>
            </a:r>
            <a:r>
              <a:rPr sz="545" spc="-3" dirty="0">
                <a:latin typeface="Arial"/>
                <a:cs typeface="Arial"/>
              </a:rPr>
              <a:t>at </a:t>
            </a:r>
            <a:r>
              <a:rPr sz="545" dirty="0">
                <a:latin typeface="Arial"/>
                <a:cs typeface="Arial"/>
              </a:rPr>
              <a:t>a Québec </a:t>
            </a:r>
            <a:r>
              <a:rPr sz="545" spc="-3" dirty="0">
                <a:latin typeface="Arial"/>
                <a:cs typeface="Arial"/>
              </a:rPr>
              <a:t>music or </a:t>
            </a:r>
            <a:r>
              <a:rPr sz="545" dirty="0">
                <a:latin typeface="Arial"/>
                <a:cs typeface="Arial"/>
              </a:rPr>
              <a:t>theatre </a:t>
            </a:r>
            <a:r>
              <a:rPr sz="545" spc="-3" dirty="0">
                <a:latin typeface="Arial"/>
                <a:cs typeface="Arial"/>
              </a:rPr>
              <a:t>arts</a:t>
            </a:r>
            <a:r>
              <a:rPr sz="545" spc="-10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conservatory.</a:t>
            </a:r>
            <a:endParaRPr sz="545">
              <a:latin typeface="Arial"/>
              <a:cs typeface="Arial"/>
            </a:endParaRPr>
          </a:p>
          <a:p>
            <a:pPr marL="281413" lvl="1" indent="-77930">
              <a:spcBef>
                <a:spcPts val="307"/>
              </a:spcBef>
              <a:buChar char="-"/>
              <a:tabLst>
                <a:tab pos="281413" algn="l"/>
              </a:tabLst>
            </a:pPr>
            <a:r>
              <a:rPr sz="545" spc="-3" dirty="0">
                <a:latin typeface="Arial"/>
                <a:cs typeface="Arial"/>
              </a:rPr>
              <a:t>Child who holds </a:t>
            </a:r>
            <a:r>
              <a:rPr sz="545" dirty="0">
                <a:latin typeface="Arial"/>
                <a:cs typeface="Arial"/>
              </a:rPr>
              <a:t>a </a:t>
            </a:r>
            <a:r>
              <a:rPr sz="545" spc="-3" dirty="0">
                <a:latin typeface="Arial"/>
                <a:cs typeface="Arial"/>
              </a:rPr>
              <a:t>bachelor’s degree or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equivalent </a:t>
            </a:r>
            <a:r>
              <a:rPr sz="545" dirty="0">
                <a:latin typeface="Arial"/>
                <a:cs typeface="Arial"/>
              </a:rPr>
              <a:t>from </a:t>
            </a:r>
            <a:r>
              <a:rPr sz="545" spc="-3" dirty="0">
                <a:latin typeface="Arial"/>
                <a:cs typeface="Arial"/>
              </a:rPr>
              <a:t>an institution outside</a:t>
            </a:r>
            <a:r>
              <a:rPr sz="545" spc="-17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Québec;</a:t>
            </a:r>
            <a:endParaRPr sz="545">
              <a:latin typeface="Arial"/>
              <a:cs typeface="Arial"/>
            </a:endParaRPr>
          </a:p>
          <a:p>
            <a:pPr marL="281413" marR="61478" lvl="1" indent="-77930">
              <a:spcBef>
                <a:spcPts val="307"/>
              </a:spcBef>
              <a:buChar char="-"/>
              <a:tabLst>
                <a:tab pos="281413" algn="l"/>
              </a:tabLst>
            </a:pPr>
            <a:r>
              <a:rPr sz="545" spc="-3" dirty="0">
                <a:latin typeface="Arial"/>
                <a:cs typeface="Arial"/>
              </a:rPr>
              <a:t>Child who has not </a:t>
            </a:r>
            <a:r>
              <a:rPr sz="545" dirty="0">
                <a:latin typeface="Arial"/>
                <a:cs typeface="Arial"/>
              </a:rPr>
              <a:t>studied full-time for </a:t>
            </a:r>
            <a:r>
              <a:rPr sz="545" spc="-3" dirty="0">
                <a:latin typeface="Arial"/>
                <a:cs typeface="Arial"/>
              </a:rPr>
              <a:t>at least </a:t>
            </a:r>
            <a:r>
              <a:rPr sz="545" dirty="0">
                <a:latin typeface="Arial"/>
                <a:cs typeface="Arial"/>
              </a:rPr>
              <a:t>seven years since the </a:t>
            </a:r>
            <a:r>
              <a:rPr sz="545" spc="-3" dirty="0">
                <a:latin typeface="Arial"/>
                <a:cs typeface="Arial"/>
              </a:rPr>
              <a:t>date on which he or </a:t>
            </a:r>
            <a:r>
              <a:rPr sz="545" dirty="0">
                <a:latin typeface="Arial"/>
                <a:cs typeface="Arial"/>
              </a:rPr>
              <a:t>she </a:t>
            </a:r>
            <a:r>
              <a:rPr sz="545" spc="-3" dirty="0">
                <a:latin typeface="Arial"/>
                <a:cs typeface="Arial"/>
              </a:rPr>
              <a:t>was no longer </a:t>
            </a:r>
            <a:r>
              <a:rPr sz="545" dirty="0">
                <a:latin typeface="Arial"/>
                <a:cs typeface="Arial"/>
              </a:rPr>
              <a:t>required  </a:t>
            </a:r>
            <a:r>
              <a:rPr sz="545" spc="-3" dirty="0">
                <a:latin typeface="Arial"/>
                <a:cs typeface="Arial"/>
              </a:rPr>
              <a:t>by law </a:t>
            </a:r>
            <a:r>
              <a:rPr sz="545" dirty="0">
                <a:latin typeface="Arial"/>
                <a:cs typeface="Arial"/>
              </a:rPr>
              <a:t>to </a:t>
            </a:r>
            <a:r>
              <a:rPr sz="545" spc="-3" dirty="0">
                <a:latin typeface="Arial"/>
                <a:cs typeface="Arial"/>
              </a:rPr>
              <a:t>go </a:t>
            </a:r>
            <a:r>
              <a:rPr sz="545" dirty="0">
                <a:latin typeface="Arial"/>
                <a:cs typeface="Arial"/>
              </a:rPr>
              <a:t>to</a:t>
            </a:r>
            <a:r>
              <a:rPr sz="545" spc="-3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school;</a:t>
            </a:r>
            <a:endParaRPr sz="545">
              <a:latin typeface="Arial"/>
              <a:cs typeface="Arial"/>
            </a:endParaRPr>
          </a:p>
          <a:p>
            <a:pPr marL="281413" lvl="1" indent="-77930">
              <a:spcBef>
                <a:spcPts val="307"/>
              </a:spcBef>
              <a:buChar char="-"/>
              <a:tabLst>
                <a:tab pos="281413" algn="l"/>
              </a:tabLst>
            </a:pPr>
            <a:r>
              <a:rPr sz="545" spc="-3" dirty="0">
                <a:latin typeface="Arial"/>
                <a:cs typeface="Arial"/>
              </a:rPr>
              <a:t>Child who has been in one or both of </a:t>
            </a:r>
            <a:r>
              <a:rPr sz="545" dirty="0">
                <a:latin typeface="Arial"/>
                <a:cs typeface="Arial"/>
              </a:rPr>
              <a:t>the following situations for a total </a:t>
            </a:r>
            <a:r>
              <a:rPr sz="545" spc="-3" dirty="0">
                <a:latin typeface="Arial"/>
                <a:cs typeface="Arial"/>
              </a:rPr>
              <a:t>period of at least 24 months, without</a:t>
            </a:r>
            <a:r>
              <a:rPr sz="545" spc="-14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ever</a:t>
            </a:r>
            <a:endParaRPr sz="545">
              <a:latin typeface="Arial"/>
              <a:cs typeface="Arial"/>
            </a:endParaRPr>
          </a:p>
          <a:p>
            <a:pPr marL="281413"/>
            <a:r>
              <a:rPr sz="545" dirty="0">
                <a:latin typeface="Arial"/>
                <a:cs typeface="Arial"/>
              </a:rPr>
              <a:t>studying full-time </a:t>
            </a:r>
            <a:r>
              <a:rPr sz="545" spc="-3" dirty="0">
                <a:latin typeface="Arial"/>
                <a:cs typeface="Arial"/>
              </a:rPr>
              <a:t>during </a:t>
            </a:r>
            <a:r>
              <a:rPr sz="545" dirty="0">
                <a:latin typeface="Arial"/>
                <a:cs typeface="Arial"/>
              </a:rPr>
              <a:t>this</a:t>
            </a:r>
            <a:r>
              <a:rPr sz="545" spc="-3" dirty="0">
                <a:latin typeface="Arial"/>
                <a:cs typeface="Arial"/>
              </a:rPr>
              <a:t> period:</a:t>
            </a:r>
            <a:endParaRPr sz="545">
              <a:latin typeface="Arial"/>
              <a:cs typeface="Arial"/>
            </a:endParaRPr>
          </a:p>
          <a:p>
            <a:pPr marL="437272" marR="194824" lvl="2" indent="-38965">
              <a:spcBef>
                <a:spcPts val="307"/>
              </a:spcBef>
              <a:buChar char="•"/>
              <a:tabLst>
                <a:tab pos="451992" algn="l"/>
              </a:tabLst>
            </a:pPr>
            <a:r>
              <a:rPr sz="545" spc="-3" dirty="0">
                <a:latin typeface="Arial"/>
                <a:cs typeface="Arial"/>
              </a:rPr>
              <a:t>Child who has held </a:t>
            </a:r>
            <a:r>
              <a:rPr sz="545" dirty="0">
                <a:latin typeface="Arial"/>
                <a:cs typeface="Arial"/>
              </a:rPr>
              <a:t>a </a:t>
            </a:r>
            <a:r>
              <a:rPr sz="545" spc="-3" dirty="0">
                <a:latin typeface="Arial"/>
                <a:cs typeface="Arial"/>
              </a:rPr>
              <a:t>paid job or received employment insurance or Canada </a:t>
            </a:r>
            <a:r>
              <a:rPr sz="545" dirty="0">
                <a:latin typeface="Arial"/>
                <a:cs typeface="Arial"/>
              </a:rPr>
              <a:t>Emergency </a:t>
            </a:r>
            <a:r>
              <a:rPr sz="545" spc="-3" dirty="0">
                <a:latin typeface="Arial"/>
                <a:cs typeface="Arial"/>
              </a:rPr>
              <a:t>Response </a:t>
            </a:r>
            <a:r>
              <a:rPr sz="545" dirty="0">
                <a:latin typeface="Arial"/>
                <a:cs typeface="Arial"/>
              </a:rPr>
              <a:t>Benefit  </a:t>
            </a:r>
            <a:r>
              <a:rPr sz="545" spc="-3" dirty="0">
                <a:latin typeface="Arial"/>
                <a:cs typeface="Arial"/>
              </a:rPr>
              <a:t>(CERB) or income replacement benefits while living with his or her parents or</a:t>
            </a:r>
            <a:r>
              <a:rPr sz="545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elsewhere;</a:t>
            </a:r>
            <a:endParaRPr sz="545">
              <a:latin typeface="Arial"/>
              <a:cs typeface="Arial"/>
            </a:endParaRPr>
          </a:p>
          <a:p>
            <a:pPr marL="437272" lvl="2" indent="-38965">
              <a:spcBef>
                <a:spcPts val="307"/>
              </a:spcBef>
              <a:buChar char="•"/>
              <a:tabLst>
                <a:tab pos="451992" algn="l"/>
              </a:tabLst>
            </a:pPr>
            <a:r>
              <a:rPr sz="545" spc="-3" dirty="0">
                <a:latin typeface="Arial"/>
                <a:cs typeface="Arial"/>
              </a:rPr>
              <a:t>Child who has </a:t>
            </a:r>
            <a:r>
              <a:rPr sz="545" dirty="0">
                <a:latin typeface="Arial"/>
                <a:cs typeface="Arial"/>
              </a:rPr>
              <a:t>supported </a:t>
            </a:r>
            <a:r>
              <a:rPr sz="545" spc="-3" dirty="0">
                <a:latin typeface="Arial"/>
                <a:cs typeface="Arial"/>
              </a:rPr>
              <a:t>himself or herself while living elsewhere </a:t>
            </a:r>
            <a:r>
              <a:rPr sz="545" dirty="0">
                <a:latin typeface="Arial"/>
                <a:cs typeface="Arial"/>
              </a:rPr>
              <a:t>than </a:t>
            </a:r>
            <a:r>
              <a:rPr sz="545" spc="-3" dirty="0">
                <a:latin typeface="Arial"/>
                <a:cs typeface="Arial"/>
              </a:rPr>
              <a:t>with his or her parents or</a:t>
            </a:r>
            <a:r>
              <a:rPr sz="545" spc="-14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sponsor.</a:t>
            </a:r>
            <a:endParaRPr sz="545">
              <a:latin typeface="Arial"/>
              <a:cs typeface="Arial"/>
            </a:endParaRPr>
          </a:p>
          <a:p>
            <a:pPr lvl="2">
              <a:lnSpc>
                <a:spcPct val="100000"/>
              </a:lnSpc>
              <a:buFont typeface="Arial"/>
              <a:buChar char="•"/>
            </a:pPr>
            <a:endParaRPr sz="545">
              <a:latin typeface="Times New Roman"/>
              <a:cs typeface="Times New Roman"/>
            </a:endParaRPr>
          </a:p>
          <a:p>
            <a:pPr lvl="2">
              <a:lnSpc>
                <a:spcPct val="100000"/>
              </a:lnSpc>
              <a:buFont typeface="Arial"/>
              <a:buChar char="•"/>
            </a:pPr>
            <a:endParaRPr sz="545">
              <a:latin typeface="Times New Roman"/>
              <a:cs typeface="Times New Roman"/>
            </a:endParaRPr>
          </a:p>
          <a:p>
            <a:pPr marL="8659">
              <a:spcBef>
                <a:spcPts val="477"/>
              </a:spcBef>
            </a:pPr>
            <a:r>
              <a:rPr sz="682" b="1" dirty="0">
                <a:solidFill>
                  <a:srgbClr val="006EB7"/>
                </a:solidFill>
                <a:latin typeface="Arial"/>
                <a:cs typeface="Arial"/>
              </a:rPr>
              <a:t>Group</a:t>
            </a:r>
            <a:r>
              <a:rPr sz="682" b="1" spc="-3" dirty="0">
                <a:solidFill>
                  <a:srgbClr val="006EB7"/>
                </a:solidFill>
                <a:latin typeface="Arial"/>
                <a:cs typeface="Arial"/>
              </a:rPr>
              <a:t> </a:t>
            </a:r>
            <a:r>
              <a:rPr sz="682" b="1" dirty="0">
                <a:solidFill>
                  <a:srgbClr val="006EB7"/>
                </a:solidFill>
                <a:latin typeface="Arial"/>
                <a:cs typeface="Arial"/>
              </a:rPr>
              <a:t>C</a:t>
            </a:r>
            <a:endParaRPr sz="682">
              <a:latin typeface="Arial"/>
              <a:cs typeface="Arial"/>
            </a:endParaRPr>
          </a:p>
          <a:p>
            <a:pPr marL="203483" marR="31605" indent="-77930">
              <a:spcBef>
                <a:spcPts val="279"/>
              </a:spcBef>
              <a:buChar char="•"/>
              <a:tabLst>
                <a:tab pos="203483" algn="l"/>
              </a:tabLst>
            </a:pPr>
            <a:r>
              <a:rPr sz="545" spc="-3" dirty="0">
                <a:latin typeface="Arial"/>
                <a:cs typeface="Arial"/>
              </a:rPr>
              <a:t>Child who is </a:t>
            </a:r>
            <a:r>
              <a:rPr sz="545" dirty="0">
                <a:latin typeface="Arial"/>
                <a:cs typeface="Arial"/>
              </a:rPr>
              <a:t>studying full-time </a:t>
            </a:r>
            <a:r>
              <a:rPr sz="545" spc="-3" dirty="0">
                <a:latin typeface="Arial"/>
                <a:cs typeface="Arial"/>
              </a:rPr>
              <a:t>in </a:t>
            </a:r>
            <a:r>
              <a:rPr sz="545" dirty="0">
                <a:latin typeface="Arial"/>
                <a:cs typeface="Arial"/>
              </a:rPr>
              <a:t>a secondary school vocational training, college </a:t>
            </a:r>
            <a:r>
              <a:rPr sz="545" spc="-3" dirty="0">
                <a:latin typeface="Arial"/>
                <a:cs typeface="Arial"/>
              </a:rPr>
              <a:t>or university program, but who does not  </a:t>
            </a:r>
            <a:r>
              <a:rPr sz="545" dirty="0">
                <a:latin typeface="Arial"/>
                <a:cs typeface="Arial"/>
              </a:rPr>
              <a:t>fall </a:t>
            </a:r>
            <a:r>
              <a:rPr sz="545" spc="-3" dirty="0">
                <a:latin typeface="Arial"/>
                <a:cs typeface="Arial"/>
              </a:rPr>
              <a:t>into </a:t>
            </a:r>
            <a:r>
              <a:rPr sz="545" dirty="0">
                <a:latin typeface="Arial"/>
                <a:cs typeface="Arial"/>
              </a:rPr>
              <a:t>Group</a:t>
            </a:r>
            <a:r>
              <a:rPr sz="545" spc="-3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B.</a:t>
            </a:r>
            <a:endParaRPr sz="545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40169" y="213839"/>
            <a:ext cx="559377" cy="13461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b="1" dirty="0">
                <a:latin typeface="Calibri"/>
                <a:cs typeface="Calibri"/>
              </a:rPr>
              <a:t>1005 </a:t>
            </a:r>
            <a:r>
              <a:rPr sz="818" b="1" spc="-10" dirty="0">
                <a:latin typeface="Calibri"/>
                <a:cs typeface="Calibri"/>
              </a:rPr>
              <a:t>(2 </a:t>
            </a:r>
            <a:r>
              <a:rPr sz="818" b="1" spc="-17" dirty="0">
                <a:latin typeface="Calibri"/>
                <a:cs typeface="Calibri"/>
              </a:rPr>
              <a:t>of</a:t>
            </a:r>
            <a:r>
              <a:rPr sz="818" b="1" spc="20" dirty="0">
                <a:latin typeface="Calibri"/>
                <a:cs typeface="Calibri"/>
              </a:rPr>
              <a:t> </a:t>
            </a:r>
            <a:r>
              <a:rPr sz="818" b="1" spc="-10" dirty="0">
                <a:latin typeface="Calibri"/>
                <a:cs typeface="Calibri"/>
              </a:rPr>
              <a:t>3)</a:t>
            </a:r>
            <a:endParaRPr sz="818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51866" y="577313"/>
            <a:ext cx="672378" cy="13461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b="1" spc="-17" dirty="0">
                <a:solidFill>
                  <a:srgbClr val="FFFFFF"/>
                </a:solidFill>
                <a:latin typeface="Calibri"/>
                <a:cs typeface="Calibri"/>
              </a:rPr>
              <a:t>Group </a:t>
            </a:r>
            <a:r>
              <a:rPr sz="818" b="1" spc="-7" dirty="0">
                <a:solidFill>
                  <a:srgbClr val="FFFFFF"/>
                </a:solidFill>
                <a:latin typeface="Calibri"/>
                <a:cs typeface="Calibri"/>
              </a:rPr>
              <a:t>A, </a:t>
            </a:r>
            <a:r>
              <a:rPr sz="818" b="1" spc="-27" dirty="0">
                <a:solidFill>
                  <a:srgbClr val="FFFFFF"/>
                </a:solidFill>
                <a:latin typeface="Calibri"/>
                <a:cs typeface="Calibri"/>
              </a:rPr>
              <a:t>B </a:t>
            </a:r>
            <a:r>
              <a:rPr sz="818" b="1" spc="-20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818" b="1" spc="89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18" b="1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endParaRPr sz="818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441989" y="2060517"/>
            <a:ext cx="69273" cy="692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</p:spTree>
    <p:extLst>
      <p:ext uri="{BB962C8B-B14F-4D97-AF65-F5344CB8AC3E}">
        <p14:creationId xmlns:p14="http://schemas.microsoft.com/office/powerpoint/2010/main" val="1105880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6799" y="1606662"/>
            <a:ext cx="5981701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95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2950" spc="-310" dirty="0">
                <a:solidFill>
                  <a:srgbClr val="2CA1BE"/>
                </a:solidFill>
                <a:latin typeface="Times New Roman"/>
                <a:cs typeface="Times New Roman"/>
              </a:rPr>
              <a:t> </a:t>
            </a:r>
            <a:r>
              <a:rPr sz="4400" spc="-5" dirty="0">
                <a:latin typeface="Lucida Sans Unicode"/>
                <a:cs typeface="Lucida Sans Unicode"/>
              </a:rPr>
              <a:t>Yo</a:t>
            </a:r>
            <a:r>
              <a:rPr sz="4400" dirty="0">
                <a:latin typeface="Lucida Sans Unicode"/>
                <a:cs typeface="Lucida Sans Unicode"/>
              </a:rPr>
              <a:t>u</a:t>
            </a:r>
            <a:r>
              <a:rPr sz="4400" spc="-35" dirty="0">
                <a:latin typeface="Lucida Sans Unicode"/>
                <a:cs typeface="Lucida Sans Unicode"/>
              </a:rPr>
              <a:t> </a:t>
            </a:r>
            <a:r>
              <a:rPr sz="4400" spc="-5" dirty="0">
                <a:latin typeface="Lucida Sans Unicode"/>
                <a:cs typeface="Lucida Sans Unicode"/>
              </a:rPr>
              <a:t>ar</a:t>
            </a:r>
            <a:r>
              <a:rPr sz="4400" dirty="0">
                <a:latin typeface="Lucida Sans Unicode"/>
                <a:cs typeface="Lucida Sans Unicode"/>
              </a:rPr>
              <a:t>e </a:t>
            </a:r>
            <a:r>
              <a:rPr sz="4400" spc="-15" dirty="0">
                <a:latin typeface="Lucida Sans Unicode"/>
                <a:cs typeface="Lucida Sans Unicode"/>
              </a:rPr>
              <a:t>s</a:t>
            </a:r>
            <a:r>
              <a:rPr sz="4400" spc="-5" dirty="0">
                <a:latin typeface="Lucida Sans Unicode"/>
                <a:cs typeface="Lucida Sans Unicode"/>
              </a:rPr>
              <a:t>tudyin</a:t>
            </a:r>
            <a:r>
              <a:rPr sz="4400" dirty="0">
                <a:latin typeface="Lucida Sans Unicode"/>
                <a:cs typeface="Lucida Sans Unicode"/>
              </a:rPr>
              <a:t>g</a:t>
            </a:r>
            <a:r>
              <a:rPr sz="4400" spc="-30" dirty="0">
                <a:latin typeface="Lucida Sans Unicode"/>
                <a:cs typeface="Lucida Sans Unicode"/>
              </a:rPr>
              <a:t> </a:t>
            </a:r>
            <a:r>
              <a:rPr sz="4400" spc="-5" dirty="0">
                <a:latin typeface="Lucida Sans Unicode"/>
                <a:cs typeface="Lucida Sans Unicode"/>
              </a:rPr>
              <a:t>in</a:t>
            </a:r>
            <a:endParaRPr sz="4400" dirty="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6800" y="2313901"/>
            <a:ext cx="7546670" cy="17620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endParaRPr lang="en-US" sz="3600" spc="-5" dirty="0">
              <a:solidFill>
                <a:srgbClr val="FF0000"/>
              </a:solidFill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</a:pPr>
            <a:r>
              <a:rPr lang="en-US" sz="3600" spc="-5" dirty="0">
                <a:solidFill>
                  <a:srgbClr val="FF0000"/>
                </a:solidFill>
                <a:latin typeface="Lucida Sans Unicode"/>
                <a:cs typeface="Lucida Sans Unicode"/>
              </a:rPr>
              <a:t>ST.PIUS X CAREER CENTRE</a:t>
            </a:r>
            <a:endParaRPr sz="360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340"/>
              </a:spcBef>
              <a:tabLst>
                <a:tab pos="2077720" algn="l"/>
              </a:tabLst>
            </a:pPr>
            <a:r>
              <a:rPr sz="4000" spc="-25" dirty="0">
                <a:solidFill>
                  <a:srgbClr val="FF0000"/>
                </a:solidFill>
                <a:latin typeface="Lucida Sans Unicode"/>
                <a:cs typeface="Lucida Sans Unicode"/>
              </a:rPr>
              <a:t>Code	88740</a:t>
            </a:r>
            <a:r>
              <a:rPr lang="en-US" sz="4000" spc="-25" dirty="0">
                <a:solidFill>
                  <a:srgbClr val="FF0000"/>
                </a:solidFill>
                <a:latin typeface="Lucida Sans Unicode"/>
                <a:cs typeface="Lucida Sans Unicode"/>
              </a:rPr>
              <a:t>8</a:t>
            </a:r>
            <a:endParaRPr sz="4000" dirty="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43000" y="4890053"/>
            <a:ext cx="7608264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2700" spc="-105" dirty="0">
                <a:solidFill>
                  <a:srgbClr val="2CA1BE"/>
                </a:solidFill>
                <a:latin typeface="Times New Roman"/>
                <a:cs typeface="Times New Roman"/>
              </a:rPr>
              <a:t> </a:t>
            </a:r>
            <a:r>
              <a:rPr sz="4000" spc="-30" dirty="0">
                <a:latin typeface="Lucida Sans Unicode"/>
                <a:cs typeface="Lucida Sans Unicode"/>
              </a:rPr>
              <a:t>You</a:t>
            </a:r>
            <a:r>
              <a:rPr sz="4000" spc="-20" dirty="0">
                <a:latin typeface="Lucida Sans Unicode"/>
                <a:cs typeface="Lucida Sans Unicode"/>
              </a:rPr>
              <a:t>r</a:t>
            </a:r>
            <a:r>
              <a:rPr sz="4000" spc="-10" dirty="0">
                <a:latin typeface="Lucida Sans Unicode"/>
                <a:cs typeface="Lucida Sans Unicode"/>
              </a:rPr>
              <a:t> </a:t>
            </a:r>
            <a:r>
              <a:rPr sz="4000" spc="-30" dirty="0">
                <a:solidFill>
                  <a:srgbClr val="FF0000"/>
                </a:solidFill>
                <a:latin typeface="Lucida Sans Unicode"/>
                <a:cs typeface="Lucida Sans Unicode"/>
              </a:rPr>
              <a:t>abse</a:t>
            </a:r>
            <a:r>
              <a:rPr sz="4000" spc="-15" dirty="0">
                <a:solidFill>
                  <a:srgbClr val="FF0000"/>
                </a:solidFill>
                <a:latin typeface="Lucida Sans Unicode"/>
                <a:cs typeface="Lucida Sans Unicode"/>
              </a:rPr>
              <a:t>n</a:t>
            </a:r>
            <a:r>
              <a:rPr sz="4000" spc="-20" dirty="0">
                <a:solidFill>
                  <a:srgbClr val="FF0000"/>
                </a:solidFill>
                <a:latin typeface="Lucida Sans Unicode"/>
                <a:cs typeface="Lucida Sans Unicode"/>
              </a:rPr>
              <a:t>ts</a:t>
            </a:r>
            <a:r>
              <a:rPr sz="4000" spc="5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4000" spc="-20" dirty="0">
                <a:latin typeface="Lucida Sans Unicode"/>
                <a:cs typeface="Lucida Sans Unicode"/>
              </a:rPr>
              <a:t>will</a:t>
            </a:r>
            <a:r>
              <a:rPr sz="4000" spc="5" dirty="0">
                <a:latin typeface="Lucida Sans Unicode"/>
                <a:cs typeface="Lucida Sans Unicode"/>
              </a:rPr>
              <a:t> </a:t>
            </a:r>
            <a:r>
              <a:rPr sz="4000" spc="-25" dirty="0">
                <a:latin typeface="Lucida Sans Unicode"/>
                <a:cs typeface="Lucida Sans Unicode"/>
              </a:rPr>
              <a:t>aff</a:t>
            </a:r>
            <a:r>
              <a:rPr sz="4000" spc="-30" dirty="0">
                <a:latin typeface="Lucida Sans Unicode"/>
                <a:cs typeface="Lucida Sans Unicode"/>
              </a:rPr>
              <a:t>ec</a:t>
            </a:r>
            <a:r>
              <a:rPr sz="4000" spc="-15" dirty="0">
                <a:latin typeface="Lucida Sans Unicode"/>
                <a:cs typeface="Lucida Sans Unicode"/>
              </a:rPr>
              <a:t>t</a:t>
            </a:r>
            <a:r>
              <a:rPr sz="4000" spc="25" dirty="0">
                <a:latin typeface="Lucida Sans Unicode"/>
                <a:cs typeface="Lucida Sans Unicode"/>
              </a:rPr>
              <a:t> </a:t>
            </a:r>
            <a:r>
              <a:rPr sz="4000" spc="-30" dirty="0">
                <a:latin typeface="Lucida Sans Unicode"/>
                <a:cs typeface="Lucida Sans Unicode"/>
              </a:rPr>
              <a:t>you</a:t>
            </a:r>
            <a:r>
              <a:rPr sz="4000" spc="-20" dirty="0">
                <a:latin typeface="Lucida Sans Unicode"/>
                <a:cs typeface="Lucida Sans Unicode"/>
              </a:rPr>
              <a:t>r</a:t>
            </a:r>
            <a:r>
              <a:rPr sz="4000" spc="5" dirty="0">
                <a:latin typeface="Lucida Sans Unicode"/>
                <a:cs typeface="Lucida Sans Unicode"/>
              </a:rPr>
              <a:t> </a:t>
            </a:r>
            <a:r>
              <a:rPr lang="en-US" sz="4000" spc="5" dirty="0">
                <a:latin typeface="Lucida Sans Unicode"/>
                <a:cs typeface="Lucida Sans Unicode"/>
              </a:rPr>
              <a:t>   </a:t>
            </a:r>
            <a:r>
              <a:rPr sz="4000" spc="-15" dirty="0">
                <a:latin typeface="Lucida Sans Unicode"/>
                <a:cs typeface="Lucida Sans Unicode"/>
              </a:rPr>
              <a:t>L</a:t>
            </a:r>
            <a:r>
              <a:rPr sz="4000" spc="-35" dirty="0">
                <a:latin typeface="Lucida Sans Unicode"/>
                <a:cs typeface="Lucida Sans Unicode"/>
              </a:rPr>
              <a:t>&amp;B</a:t>
            </a:r>
            <a:endParaRPr sz="4000" dirty="0">
              <a:latin typeface="Lucida Sans Unicode"/>
              <a:cs typeface="Lucida Sans Unicode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95400" y="499688"/>
            <a:ext cx="2209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Please note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7AE66DF-3F64-4F50-94BD-AD4B9FF11CE0}"/>
              </a:ext>
            </a:extLst>
          </p:cNvPr>
          <p:cNvGrpSpPr/>
          <p:nvPr/>
        </p:nvGrpSpPr>
        <p:grpSpPr>
          <a:xfrm>
            <a:off x="4559629" y="361188"/>
            <a:ext cx="3822371" cy="646332"/>
            <a:chOff x="4559629" y="361188"/>
            <a:chExt cx="3822371" cy="646332"/>
          </a:xfrm>
        </p:grpSpPr>
        <p:pic>
          <p:nvPicPr>
            <p:cNvPr id="11" name="Picture 10" descr="Fengye College">
              <a:extLst>
                <a:ext uri="{FF2B5EF4-FFF2-40B4-BE49-F238E27FC236}">
                  <a16:creationId xmlns:a16="http://schemas.microsoft.com/office/drawing/2014/main" id="{537203C6-6F4D-431C-BCB9-5F8147472AEE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9629" y="361188"/>
              <a:ext cx="1350645" cy="64633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8DA5E59-DCDC-40EB-8D59-71E4E38F403D}"/>
                </a:ext>
              </a:extLst>
            </p:cNvPr>
            <p:cNvSpPr/>
            <p:nvPr/>
          </p:nvSpPr>
          <p:spPr>
            <a:xfrm>
              <a:off x="5715000" y="361188"/>
              <a:ext cx="26670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    FENGYE COLLEGE</a:t>
              </a:r>
              <a:br>
                <a:rPr lang="en-US" dirty="0"/>
              </a:br>
              <a:r>
                <a:rPr lang="en-US" dirty="0"/>
                <a:t>    </a:t>
              </a:r>
              <a:r>
                <a:rPr lang="zh-CN" altLang="en-US" b="1" dirty="0"/>
                <a:t>枫叶学院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08473" y="213541"/>
            <a:ext cx="3401724" cy="301137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48924" rIns="0" bIns="0" rtlCol="0">
            <a:spAutoFit/>
          </a:bodyPr>
          <a:lstStyle/>
          <a:p>
            <a:pPr marL="77930" marR="2047820">
              <a:spcBef>
                <a:spcPts val="385"/>
              </a:spcBef>
            </a:pPr>
            <a:r>
              <a:rPr sz="818" b="1" dirty="0">
                <a:solidFill>
                  <a:srgbClr val="FFFFFF"/>
                </a:solidFill>
                <a:latin typeface="Calibri"/>
                <a:cs typeface="Calibri"/>
              </a:rPr>
              <a:t>2020-2021 </a:t>
            </a:r>
            <a:r>
              <a:rPr sz="818" b="1" spc="-10" dirty="0">
                <a:solidFill>
                  <a:srgbClr val="FFFFFF"/>
                </a:solidFill>
                <a:latin typeface="Calibri"/>
                <a:cs typeface="Calibri"/>
              </a:rPr>
              <a:t>Schedule </a:t>
            </a:r>
            <a:r>
              <a:rPr sz="818" b="1" spc="-20" dirty="0">
                <a:solidFill>
                  <a:srgbClr val="FFFFFF"/>
                </a:solidFill>
                <a:latin typeface="Calibri"/>
                <a:cs typeface="Calibri"/>
              </a:rPr>
              <a:t>A  </a:t>
            </a:r>
            <a:r>
              <a:rPr sz="818" b="1" spc="-14" dirty="0">
                <a:solidFill>
                  <a:srgbClr val="FFFFFF"/>
                </a:solidFill>
                <a:latin typeface="Calibri"/>
                <a:cs typeface="Calibri"/>
              </a:rPr>
              <a:t>Student’s Dependent</a:t>
            </a:r>
            <a:r>
              <a:rPr sz="818" b="1" spc="27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18" b="1" spc="-10" dirty="0">
                <a:solidFill>
                  <a:srgbClr val="FFFFFF"/>
                </a:solidFill>
                <a:latin typeface="Calibri"/>
                <a:cs typeface="Calibri"/>
              </a:rPr>
              <a:t>Children</a:t>
            </a:r>
            <a:endParaRPr sz="818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40169" y="564566"/>
            <a:ext cx="559377" cy="13461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b="1" dirty="0">
                <a:latin typeface="Calibri"/>
                <a:cs typeface="Calibri"/>
              </a:rPr>
              <a:t>1005 </a:t>
            </a:r>
            <a:r>
              <a:rPr sz="818" b="1" spc="-10" dirty="0">
                <a:latin typeface="Calibri"/>
                <a:cs typeface="Calibri"/>
              </a:rPr>
              <a:t>(3 </a:t>
            </a:r>
            <a:r>
              <a:rPr sz="818" b="1" spc="-17" dirty="0">
                <a:latin typeface="Calibri"/>
                <a:cs typeface="Calibri"/>
              </a:rPr>
              <a:t>of</a:t>
            </a:r>
            <a:r>
              <a:rPr sz="818" b="1" spc="20" dirty="0">
                <a:latin typeface="Calibri"/>
                <a:cs typeface="Calibri"/>
              </a:rPr>
              <a:t> </a:t>
            </a:r>
            <a:r>
              <a:rPr sz="818" b="1" spc="-10" dirty="0">
                <a:latin typeface="Calibri"/>
                <a:cs typeface="Calibri"/>
              </a:rPr>
              <a:t>3)</a:t>
            </a:r>
            <a:endParaRPr sz="818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25842" y="6561427"/>
            <a:ext cx="1512743" cy="155579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marR="3464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Ministère de l’Éducation et de l’Enseignement </a:t>
            </a:r>
            <a:r>
              <a:rPr sz="477" dirty="0">
                <a:latin typeface="Arial"/>
                <a:cs typeface="Arial"/>
              </a:rPr>
              <a:t>supérieur  Aide financière </a:t>
            </a:r>
            <a:r>
              <a:rPr sz="477" spc="-3" dirty="0">
                <a:latin typeface="Arial"/>
                <a:cs typeface="Arial"/>
              </a:rPr>
              <a:t>aux</a:t>
            </a:r>
            <a:r>
              <a:rPr sz="477" spc="-10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études</a:t>
            </a:r>
            <a:endParaRPr sz="477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32565" y="6561427"/>
            <a:ext cx="798801" cy="155579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marR="3464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1035, rue De La Chevrotière,  </a:t>
            </a:r>
            <a:r>
              <a:rPr sz="477" dirty="0">
                <a:latin typeface="Arial"/>
                <a:cs typeface="Arial"/>
              </a:rPr>
              <a:t>Québec </a:t>
            </a:r>
            <a:r>
              <a:rPr sz="477" spc="-3" dirty="0">
                <a:latin typeface="Arial"/>
                <a:cs typeface="Arial"/>
              </a:rPr>
              <a:t>(Québec) </a:t>
            </a:r>
            <a:r>
              <a:rPr sz="477" dirty="0">
                <a:latin typeface="Arial"/>
                <a:cs typeface="Arial"/>
              </a:rPr>
              <a:t>G1R</a:t>
            </a:r>
            <a:r>
              <a:rPr sz="477" spc="-44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5A5</a:t>
            </a:r>
            <a:endParaRPr sz="477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554115" y="6642224"/>
            <a:ext cx="368011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22-1233-20A</a:t>
            </a:r>
            <a:endParaRPr sz="477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37708" y="939511"/>
            <a:ext cx="4675909" cy="770659"/>
          </a:xfrm>
          <a:custGeom>
            <a:avLst/>
            <a:gdLst/>
            <a:ahLst/>
            <a:cxnLst/>
            <a:rect l="l" t="t" r="r" b="b"/>
            <a:pathLst>
              <a:path w="6858000" h="1130300">
                <a:moveTo>
                  <a:pt x="0" y="1130300"/>
                </a:moveTo>
                <a:lnTo>
                  <a:pt x="6858000" y="1130300"/>
                </a:lnTo>
                <a:lnTo>
                  <a:pt x="6858000" y="0"/>
                </a:lnTo>
                <a:lnTo>
                  <a:pt x="0" y="0"/>
                </a:lnTo>
                <a:lnTo>
                  <a:pt x="0" y="1130300"/>
                </a:lnTo>
                <a:close/>
              </a:path>
            </a:pathLst>
          </a:custGeom>
          <a:ln w="12700">
            <a:solidFill>
              <a:srgbClr val="414042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" name="object 8"/>
          <p:cNvSpPr/>
          <p:nvPr/>
        </p:nvSpPr>
        <p:spPr>
          <a:xfrm>
            <a:off x="2233379" y="935753"/>
            <a:ext cx="4675909" cy="171450"/>
          </a:xfrm>
          <a:custGeom>
            <a:avLst/>
            <a:gdLst/>
            <a:ahLst/>
            <a:cxnLst/>
            <a:rect l="l" t="t" r="r" b="b"/>
            <a:pathLst>
              <a:path w="6858000" h="251459">
                <a:moveTo>
                  <a:pt x="0" y="251459"/>
                </a:moveTo>
                <a:lnTo>
                  <a:pt x="6858000" y="251459"/>
                </a:lnTo>
                <a:lnTo>
                  <a:pt x="6858000" y="0"/>
                </a:lnTo>
                <a:lnTo>
                  <a:pt x="0" y="0"/>
                </a:lnTo>
                <a:lnTo>
                  <a:pt x="0" y="251459"/>
                </a:lnTo>
                <a:close/>
              </a:path>
            </a:pathLst>
          </a:custGeom>
          <a:solidFill>
            <a:srgbClr val="414042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" name="object 9"/>
          <p:cNvSpPr txBox="1"/>
          <p:nvPr/>
        </p:nvSpPr>
        <p:spPr>
          <a:xfrm>
            <a:off x="2237708" y="935182"/>
            <a:ext cx="4675909" cy="148164"/>
          </a:xfrm>
          <a:prstGeom prst="rect">
            <a:avLst/>
          </a:prstGeom>
          <a:solidFill>
            <a:srgbClr val="414042"/>
          </a:solidFill>
        </p:spPr>
        <p:txBody>
          <a:bodyPr vert="horz" wrap="square" lIns="0" tIns="22080" rIns="0" bIns="0" rtlCol="0">
            <a:spAutoFit/>
          </a:bodyPr>
          <a:lstStyle/>
          <a:p>
            <a:pPr marL="22079">
              <a:spcBef>
                <a:spcPts val="173"/>
              </a:spcBef>
            </a:pPr>
            <a:r>
              <a:rPr sz="818" b="1" spc="-27" dirty="0">
                <a:solidFill>
                  <a:srgbClr val="FFFFFF"/>
                </a:solidFill>
                <a:latin typeface="Calibri"/>
                <a:cs typeface="Calibri"/>
              </a:rPr>
              <a:t>Form</a:t>
            </a:r>
            <a:r>
              <a:rPr sz="818" b="1" spc="17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18" b="1" spc="-10" dirty="0">
                <a:solidFill>
                  <a:srgbClr val="FFFFFF"/>
                </a:solidFill>
                <a:latin typeface="Calibri"/>
                <a:cs typeface="Calibri"/>
              </a:rPr>
              <a:t>submission</a:t>
            </a:r>
            <a:endParaRPr sz="818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237708" y="1119620"/>
            <a:ext cx="4675909" cy="498983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90928" indent="-77930">
              <a:spcBef>
                <a:spcPts val="375"/>
              </a:spcBef>
              <a:buAutoNum type="arabicPeriod"/>
              <a:tabLst>
                <a:tab pos="191361" algn="l"/>
              </a:tabLst>
            </a:pPr>
            <a:r>
              <a:rPr sz="545" dirty="0">
                <a:latin typeface="Arial"/>
                <a:cs typeface="Arial"/>
              </a:rPr>
              <a:t>Ensure that </a:t>
            </a:r>
            <a:r>
              <a:rPr sz="545" spc="-3" dirty="0">
                <a:latin typeface="Arial"/>
                <a:cs typeface="Arial"/>
              </a:rPr>
              <a:t>all required </a:t>
            </a:r>
            <a:r>
              <a:rPr sz="545" dirty="0">
                <a:latin typeface="Arial"/>
                <a:cs typeface="Arial"/>
              </a:rPr>
              <a:t>fields </a:t>
            </a:r>
            <a:r>
              <a:rPr sz="545" spc="-3" dirty="0">
                <a:latin typeface="Arial"/>
                <a:cs typeface="Arial"/>
              </a:rPr>
              <a:t>are </a:t>
            </a:r>
            <a:r>
              <a:rPr sz="545" dirty="0">
                <a:latin typeface="Arial"/>
                <a:cs typeface="Arial"/>
              </a:rPr>
              <a:t>filled </a:t>
            </a:r>
            <a:r>
              <a:rPr sz="545" spc="-3" dirty="0">
                <a:latin typeface="Arial"/>
                <a:cs typeface="Arial"/>
              </a:rPr>
              <a:t>in;</a:t>
            </a:r>
            <a:endParaRPr sz="545">
              <a:latin typeface="Arial"/>
              <a:cs typeface="Arial"/>
            </a:endParaRPr>
          </a:p>
          <a:p>
            <a:pPr marL="190928" indent="-77930">
              <a:spcBef>
                <a:spcPts val="307"/>
              </a:spcBef>
              <a:buAutoNum type="arabicPeriod"/>
              <a:tabLst>
                <a:tab pos="191361" algn="l"/>
              </a:tabLst>
            </a:pPr>
            <a:r>
              <a:rPr sz="545" dirty="0">
                <a:latin typeface="Arial"/>
                <a:cs typeface="Arial"/>
              </a:rPr>
              <a:t>Save the form then </a:t>
            </a:r>
            <a:r>
              <a:rPr sz="545" spc="-3" dirty="0">
                <a:latin typeface="Arial"/>
                <a:cs typeface="Arial"/>
              </a:rPr>
              <a:t>print all</a:t>
            </a:r>
            <a:r>
              <a:rPr sz="545" spc="-7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pages;</a:t>
            </a:r>
            <a:endParaRPr sz="545">
              <a:latin typeface="Arial"/>
              <a:cs typeface="Arial"/>
            </a:endParaRPr>
          </a:p>
          <a:p>
            <a:pPr marL="190928" indent="-77930">
              <a:spcBef>
                <a:spcPts val="307"/>
              </a:spcBef>
              <a:buAutoNum type="arabicPeriod"/>
              <a:tabLst>
                <a:tab pos="191361" algn="l"/>
              </a:tabLst>
            </a:pPr>
            <a:r>
              <a:rPr sz="545" dirty="0">
                <a:latin typeface="Arial"/>
                <a:cs typeface="Arial"/>
              </a:rPr>
              <a:t>Place </a:t>
            </a:r>
            <a:r>
              <a:rPr sz="545" spc="-3" dirty="0">
                <a:latin typeface="Arial"/>
                <a:cs typeface="Arial"/>
              </a:rPr>
              <a:t>all required documents in </a:t>
            </a:r>
            <a:r>
              <a:rPr sz="545" dirty="0">
                <a:latin typeface="Arial"/>
                <a:cs typeface="Arial"/>
              </a:rPr>
              <a:t>a single</a:t>
            </a:r>
            <a:r>
              <a:rPr sz="545" spc="-3" dirty="0">
                <a:latin typeface="Arial"/>
                <a:cs typeface="Arial"/>
              </a:rPr>
              <a:t> envelope;</a:t>
            </a:r>
            <a:endParaRPr sz="545">
              <a:latin typeface="Arial"/>
              <a:cs typeface="Arial"/>
            </a:endParaRPr>
          </a:p>
          <a:p>
            <a:pPr marL="190928" indent="-77930">
              <a:spcBef>
                <a:spcPts val="307"/>
              </a:spcBef>
              <a:buAutoNum type="arabicPeriod"/>
              <a:tabLst>
                <a:tab pos="191361" algn="l"/>
              </a:tabLst>
            </a:pPr>
            <a:r>
              <a:rPr sz="545" spc="-3" dirty="0">
                <a:latin typeface="Arial"/>
                <a:cs typeface="Arial"/>
              </a:rPr>
              <a:t>Mail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envelope </a:t>
            </a:r>
            <a:r>
              <a:rPr sz="545" dirty="0">
                <a:latin typeface="Arial"/>
                <a:cs typeface="Arial"/>
              </a:rPr>
              <a:t>to the </a:t>
            </a:r>
            <a:r>
              <a:rPr sz="545" spc="-3" dirty="0">
                <a:latin typeface="Arial"/>
                <a:cs typeface="Arial"/>
              </a:rPr>
              <a:t>address </a:t>
            </a:r>
            <a:r>
              <a:rPr sz="545" dirty="0">
                <a:latin typeface="Arial"/>
                <a:cs typeface="Arial"/>
              </a:rPr>
              <a:t>shown </a:t>
            </a:r>
            <a:r>
              <a:rPr sz="545" spc="-10" dirty="0">
                <a:latin typeface="Arial"/>
                <a:cs typeface="Arial"/>
              </a:rPr>
              <a:t>below.</a:t>
            </a:r>
            <a:endParaRPr sz="545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237708" y="1874693"/>
            <a:ext cx="4675909" cy="2835852"/>
          </a:xfrm>
          <a:custGeom>
            <a:avLst/>
            <a:gdLst/>
            <a:ahLst/>
            <a:cxnLst/>
            <a:rect l="l" t="t" r="r" b="b"/>
            <a:pathLst>
              <a:path w="6858000" h="4159250">
                <a:moveTo>
                  <a:pt x="0" y="4159250"/>
                </a:moveTo>
                <a:lnTo>
                  <a:pt x="6858000" y="4159250"/>
                </a:lnTo>
                <a:lnTo>
                  <a:pt x="6858000" y="0"/>
                </a:lnTo>
                <a:lnTo>
                  <a:pt x="0" y="0"/>
                </a:lnTo>
                <a:lnTo>
                  <a:pt x="0" y="4159250"/>
                </a:lnTo>
                <a:close/>
              </a:path>
            </a:pathLst>
          </a:custGeom>
          <a:ln w="12700">
            <a:solidFill>
              <a:srgbClr val="414042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" name="object 12"/>
          <p:cNvSpPr/>
          <p:nvPr/>
        </p:nvSpPr>
        <p:spPr>
          <a:xfrm>
            <a:off x="2415103" y="368459"/>
            <a:ext cx="243980" cy="1219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" name="object 13"/>
          <p:cNvSpPr/>
          <p:nvPr/>
        </p:nvSpPr>
        <p:spPr>
          <a:xfrm>
            <a:off x="2668847" y="311728"/>
            <a:ext cx="112135" cy="178810"/>
          </a:xfrm>
          <a:custGeom>
            <a:avLst/>
            <a:gdLst/>
            <a:ahLst/>
            <a:cxnLst/>
            <a:rect l="l" t="t" r="r" b="b"/>
            <a:pathLst>
              <a:path w="164465" h="262255">
                <a:moveTo>
                  <a:pt x="43395" y="0"/>
                </a:moveTo>
                <a:lnTo>
                  <a:pt x="42392" y="0"/>
                </a:lnTo>
                <a:lnTo>
                  <a:pt x="36764" y="2935"/>
                </a:lnTo>
                <a:lnTo>
                  <a:pt x="28676" y="4576"/>
                </a:lnTo>
                <a:lnTo>
                  <a:pt x="20007" y="5291"/>
                </a:lnTo>
                <a:lnTo>
                  <a:pt x="12636" y="5448"/>
                </a:lnTo>
                <a:lnTo>
                  <a:pt x="0" y="5448"/>
                </a:lnTo>
                <a:lnTo>
                  <a:pt x="0" y="6540"/>
                </a:lnTo>
                <a:lnTo>
                  <a:pt x="8118" y="15821"/>
                </a:lnTo>
                <a:lnTo>
                  <a:pt x="11752" y="28544"/>
                </a:lnTo>
                <a:lnTo>
                  <a:pt x="12649" y="42718"/>
                </a:lnTo>
                <a:lnTo>
                  <a:pt x="12547" y="231572"/>
                </a:lnTo>
                <a:lnTo>
                  <a:pt x="12423" y="234967"/>
                </a:lnTo>
                <a:lnTo>
                  <a:pt x="11666" y="242155"/>
                </a:lnTo>
                <a:lnTo>
                  <a:pt x="8686" y="249185"/>
                </a:lnTo>
                <a:lnTo>
                  <a:pt x="2362" y="254253"/>
                </a:lnTo>
                <a:lnTo>
                  <a:pt x="2362" y="255358"/>
                </a:lnTo>
                <a:lnTo>
                  <a:pt x="15783" y="257482"/>
                </a:lnTo>
                <a:lnTo>
                  <a:pt x="30810" y="259640"/>
                </a:lnTo>
                <a:lnTo>
                  <a:pt x="47017" y="261315"/>
                </a:lnTo>
                <a:lnTo>
                  <a:pt x="63982" y="261988"/>
                </a:lnTo>
                <a:lnTo>
                  <a:pt x="105572" y="255290"/>
                </a:lnTo>
                <a:lnTo>
                  <a:pt x="137163" y="236250"/>
                </a:lnTo>
                <a:lnTo>
                  <a:pt x="71412" y="236194"/>
                </a:lnTo>
                <a:lnTo>
                  <a:pt x="64336" y="235870"/>
                </a:lnTo>
                <a:lnTo>
                  <a:pt x="57284" y="234967"/>
                </a:lnTo>
                <a:lnTo>
                  <a:pt x="50293" y="233585"/>
                </a:lnTo>
                <a:lnTo>
                  <a:pt x="43395" y="231825"/>
                </a:lnTo>
                <a:lnTo>
                  <a:pt x="43395" y="0"/>
                </a:lnTo>
                <a:close/>
              </a:path>
              <a:path w="164465" h="262255">
                <a:moveTo>
                  <a:pt x="145563" y="111137"/>
                </a:moveTo>
                <a:lnTo>
                  <a:pt x="79184" y="111137"/>
                </a:lnTo>
                <a:lnTo>
                  <a:pt x="101481" y="115976"/>
                </a:lnTo>
                <a:lnTo>
                  <a:pt x="117289" y="129282"/>
                </a:lnTo>
                <a:lnTo>
                  <a:pt x="126702" y="149242"/>
                </a:lnTo>
                <a:lnTo>
                  <a:pt x="129819" y="174040"/>
                </a:lnTo>
                <a:lnTo>
                  <a:pt x="125915" y="199022"/>
                </a:lnTo>
                <a:lnTo>
                  <a:pt x="114541" y="218690"/>
                </a:lnTo>
                <a:lnTo>
                  <a:pt x="96204" y="231572"/>
                </a:lnTo>
                <a:lnTo>
                  <a:pt x="71412" y="236194"/>
                </a:lnTo>
                <a:lnTo>
                  <a:pt x="137200" y="236194"/>
                </a:lnTo>
                <a:lnTo>
                  <a:pt x="157233" y="206443"/>
                </a:lnTo>
                <a:lnTo>
                  <a:pt x="164261" y="167449"/>
                </a:lnTo>
                <a:lnTo>
                  <a:pt x="158544" y="133263"/>
                </a:lnTo>
                <a:lnTo>
                  <a:pt x="145563" y="111137"/>
                </a:lnTo>
                <a:close/>
              </a:path>
              <a:path w="164465" h="262255">
                <a:moveTo>
                  <a:pt x="93027" y="83934"/>
                </a:moveTo>
                <a:lnTo>
                  <a:pt x="84924" y="83934"/>
                </a:lnTo>
                <a:lnTo>
                  <a:pt x="76822" y="85051"/>
                </a:lnTo>
                <a:lnTo>
                  <a:pt x="69062" y="87985"/>
                </a:lnTo>
                <a:lnTo>
                  <a:pt x="50838" y="119189"/>
                </a:lnTo>
                <a:lnTo>
                  <a:pt x="57596" y="115772"/>
                </a:lnTo>
                <a:lnTo>
                  <a:pt x="64382" y="113244"/>
                </a:lnTo>
                <a:lnTo>
                  <a:pt x="71483" y="111676"/>
                </a:lnTo>
                <a:lnTo>
                  <a:pt x="79184" y="111137"/>
                </a:lnTo>
                <a:lnTo>
                  <a:pt x="145563" y="111137"/>
                </a:lnTo>
                <a:lnTo>
                  <a:pt x="143079" y="106903"/>
                </a:lnTo>
                <a:lnTo>
                  <a:pt x="120397" y="89938"/>
                </a:lnTo>
                <a:lnTo>
                  <a:pt x="93027" y="8393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" name="object 14"/>
          <p:cNvSpPr/>
          <p:nvPr/>
        </p:nvSpPr>
        <p:spPr>
          <a:xfrm>
            <a:off x="2796026" y="368955"/>
            <a:ext cx="228690" cy="1214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" name="object 15"/>
          <p:cNvSpPr/>
          <p:nvPr/>
        </p:nvSpPr>
        <p:spPr>
          <a:xfrm>
            <a:off x="2591483" y="323188"/>
            <a:ext cx="38966" cy="41996"/>
          </a:xfrm>
          <a:custGeom>
            <a:avLst/>
            <a:gdLst/>
            <a:ahLst/>
            <a:cxnLst/>
            <a:rect l="l" t="t" r="r" b="b"/>
            <a:pathLst>
              <a:path w="57150" h="61595">
                <a:moveTo>
                  <a:pt x="56756" y="0"/>
                </a:moveTo>
                <a:lnTo>
                  <a:pt x="40435" y="8969"/>
                </a:lnTo>
                <a:lnTo>
                  <a:pt x="25211" y="20332"/>
                </a:lnTo>
                <a:lnTo>
                  <a:pt x="11570" y="33229"/>
                </a:lnTo>
                <a:lnTo>
                  <a:pt x="0" y="46799"/>
                </a:lnTo>
                <a:lnTo>
                  <a:pt x="0" y="61137"/>
                </a:lnTo>
                <a:lnTo>
                  <a:pt x="22814" y="48075"/>
                </a:lnTo>
                <a:lnTo>
                  <a:pt x="40774" y="40992"/>
                </a:lnTo>
                <a:lnTo>
                  <a:pt x="56756" y="36791"/>
                </a:lnTo>
                <a:lnTo>
                  <a:pt x="567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" name="object 16"/>
          <p:cNvSpPr/>
          <p:nvPr/>
        </p:nvSpPr>
        <p:spPr>
          <a:xfrm>
            <a:off x="2234046" y="315391"/>
            <a:ext cx="209117" cy="210416"/>
          </a:xfrm>
          <a:custGeom>
            <a:avLst/>
            <a:gdLst/>
            <a:ahLst/>
            <a:cxnLst/>
            <a:rect l="l" t="t" r="r" b="b"/>
            <a:pathLst>
              <a:path w="306705" h="308609">
                <a:moveTo>
                  <a:pt x="205936" y="254190"/>
                </a:moveTo>
                <a:lnTo>
                  <a:pt x="148158" y="254190"/>
                </a:lnTo>
                <a:lnTo>
                  <a:pt x="179818" y="280327"/>
                </a:lnTo>
                <a:lnTo>
                  <a:pt x="209654" y="297902"/>
                </a:lnTo>
                <a:lnTo>
                  <a:pt x="237619" y="307102"/>
                </a:lnTo>
                <a:lnTo>
                  <a:pt x="263664" y="308114"/>
                </a:lnTo>
                <a:lnTo>
                  <a:pt x="275600" y="305819"/>
                </a:lnTo>
                <a:lnTo>
                  <a:pt x="287161" y="301659"/>
                </a:lnTo>
                <a:lnTo>
                  <a:pt x="297638" y="295409"/>
                </a:lnTo>
                <a:lnTo>
                  <a:pt x="304472" y="288668"/>
                </a:lnTo>
                <a:lnTo>
                  <a:pt x="273391" y="288668"/>
                </a:lnTo>
                <a:lnTo>
                  <a:pt x="245395" y="281562"/>
                </a:lnTo>
                <a:lnTo>
                  <a:pt x="217247" y="264993"/>
                </a:lnTo>
                <a:lnTo>
                  <a:pt x="205936" y="254190"/>
                </a:lnTo>
                <a:close/>
              </a:path>
              <a:path w="306705" h="308609">
                <a:moveTo>
                  <a:pt x="306324" y="286842"/>
                </a:moveTo>
                <a:lnTo>
                  <a:pt x="301586" y="287642"/>
                </a:lnTo>
                <a:lnTo>
                  <a:pt x="273391" y="288668"/>
                </a:lnTo>
                <a:lnTo>
                  <a:pt x="304472" y="288668"/>
                </a:lnTo>
                <a:lnTo>
                  <a:pt x="306324" y="286842"/>
                </a:lnTo>
                <a:close/>
              </a:path>
              <a:path w="306705" h="308609">
                <a:moveTo>
                  <a:pt x="126072" y="0"/>
                </a:moveTo>
                <a:lnTo>
                  <a:pt x="78327" y="9147"/>
                </a:lnTo>
                <a:lnTo>
                  <a:pt x="38234" y="34886"/>
                </a:lnTo>
                <a:lnTo>
                  <a:pt x="10545" y="74666"/>
                </a:lnTo>
                <a:lnTo>
                  <a:pt x="12" y="125933"/>
                </a:lnTo>
                <a:lnTo>
                  <a:pt x="0" y="130949"/>
                </a:lnTo>
                <a:lnTo>
                  <a:pt x="9478" y="181508"/>
                </a:lnTo>
                <a:lnTo>
                  <a:pt x="35302" y="221724"/>
                </a:lnTo>
                <a:lnTo>
                  <a:pt x="73552" y="248284"/>
                </a:lnTo>
                <a:lnTo>
                  <a:pt x="120307" y="257873"/>
                </a:lnTo>
                <a:lnTo>
                  <a:pt x="127387" y="257606"/>
                </a:lnTo>
                <a:lnTo>
                  <a:pt x="134366" y="256855"/>
                </a:lnTo>
                <a:lnTo>
                  <a:pt x="141277" y="255692"/>
                </a:lnTo>
                <a:lnTo>
                  <a:pt x="148158" y="254190"/>
                </a:lnTo>
                <a:lnTo>
                  <a:pt x="205936" y="254190"/>
                </a:lnTo>
                <a:lnTo>
                  <a:pt x="188595" y="237629"/>
                </a:lnTo>
                <a:lnTo>
                  <a:pt x="196967" y="231381"/>
                </a:lnTo>
                <a:lnTo>
                  <a:pt x="125717" y="231381"/>
                </a:lnTo>
                <a:lnTo>
                  <a:pt x="90488" y="221570"/>
                </a:lnTo>
                <a:lnTo>
                  <a:pt x="62996" y="196297"/>
                </a:lnTo>
                <a:lnTo>
                  <a:pt x="45123" y="161804"/>
                </a:lnTo>
                <a:lnTo>
                  <a:pt x="38747" y="124333"/>
                </a:lnTo>
                <a:lnTo>
                  <a:pt x="38747" y="118808"/>
                </a:lnTo>
                <a:lnTo>
                  <a:pt x="44780" y="84279"/>
                </a:lnTo>
                <a:lnTo>
                  <a:pt x="61458" y="54775"/>
                </a:lnTo>
                <a:lnTo>
                  <a:pt x="88103" y="34205"/>
                </a:lnTo>
                <a:lnTo>
                  <a:pt x="124040" y="26479"/>
                </a:lnTo>
                <a:lnTo>
                  <a:pt x="200831" y="26479"/>
                </a:lnTo>
                <a:lnTo>
                  <a:pt x="173268" y="8824"/>
                </a:lnTo>
                <a:lnTo>
                  <a:pt x="126072" y="0"/>
                </a:lnTo>
                <a:close/>
              </a:path>
              <a:path w="306705" h="308609">
                <a:moveTo>
                  <a:pt x="200831" y="26479"/>
                </a:moveTo>
                <a:lnTo>
                  <a:pt x="124040" y="26479"/>
                </a:lnTo>
                <a:lnTo>
                  <a:pt x="161349" y="35642"/>
                </a:lnTo>
                <a:lnTo>
                  <a:pt x="188250" y="59607"/>
                </a:lnTo>
                <a:lnTo>
                  <a:pt x="204624" y="93087"/>
                </a:lnTo>
                <a:lnTo>
                  <a:pt x="210323" y="130619"/>
                </a:lnTo>
                <a:lnTo>
                  <a:pt x="210350" y="136093"/>
                </a:lnTo>
                <a:lnTo>
                  <a:pt x="204296" y="173800"/>
                </a:lnTo>
                <a:lnTo>
                  <a:pt x="187155" y="204020"/>
                </a:lnTo>
                <a:lnTo>
                  <a:pt x="160452" y="224098"/>
                </a:lnTo>
                <a:lnTo>
                  <a:pt x="125717" y="231381"/>
                </a:lnTo>
                <a:lnTo>
                  <a:pt x="196967" y="231381"/>
                </a:lnTo>
                <a:lnTo>
                  <a:pt x="213816" y="218806"/>
                </a:lnTo>
                <a:lnTo>
                  <a:pt x="232862" y="192428"/>
                </a:lnTo>
                <a:lnTo>
                  <a:pt x="244900" y="161429"/>
                </a:lnTo>
                <a:lnTo>
                  <a:pt x="249097" y="128739"/>
                </a:lnTo>
                <a:lnTo>
                  <a:pt x="249085" y="123342"/>
                </a:lnTo>
                <a:lnTo>
                  <a:pt x="238937" y="72726"/>
                </a:lnTo>
                <a:lnTo>
                  <a:pt x="212277" y="33810"/>
                </a:lnTo>
                <a:lnTo>
                  <a:pt x="200831" y="264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" name="object 17"/>
          <p:cNvSpPr/>
          <p:nvPr/>
        </p:nvSpPr>
        <p:spPr>
          <a:xfrm>
            <a:off x="3066132" y="315468"/>
            <a:ext cx="113001" cy="692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" name="object 18"/>
          <p:cNvSpPr/>
          <p:nvPr/>
        </p:nvSpPr>
        <p:spPr>
          <a:xfrm>
            <a:off x="3212064" y="315468"/>
            <a:ext cx="113027" cy="6925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" name="object 19"/>
          <p:cNvSpPr/>
          <p:nvPr/>
        </p:nvSpPr>
        <p:spPr>
          <a:xfrm>
            <a:off x="3066132" y="417715"/>
            <a:ext cx="113001" cy="6924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" name="object 20"/>
          <p:cNvSpPr/>
          <p:nvPr/>
        </p:nvSpPr>
        <p:spPr>
          <a:xfrm>
            <a:off x="3212064" y="417715"/>
            <a:ext cx="113027" cy="6924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" name="object 21"/>
          <p:cNvSpPr/>
          <p:nvPr/>
        </p:nvSpPr>
        <p:spPr>
          <a:xfrm>
            <a:off x="4211190" y="2922659"/>
            <a:ext cx="710809" cy="71080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" name="object 22"/>
          <p:cNvSpPr txBox="1"/>
          <p:nvPr/>
        </p:nvSpPr>
        <p:spPr>
          <a:xfrm>
            <a:off x="3518041" y="543354"/>
            <a:ext cx="303934" cy="22457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11257" marR="3464" indent="-3031">
              <a:lnSpc>
                <a:spcPct val="147200"/>
              </a:lnSpc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MOSALLA  MEHDI</a:t>
            </a:r>
            <a:endParaRPr sz="477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588431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4046" y="1558636"/>
            <a:ext cx="4675909" cy="171450"/>
          </a:xfrm>
          <a:custGeom>
            <a:avLst/>
            <a:gdLst/>
            <a:ahLst/>
            <a:cxnLst/>
            <a:rect l="l" t="t" r="r" b="b"/>
            <a:pathLst>
              <a:path w="6858000" h="251460">
                <a:moveTo>
                  <a:pt x="0" y="251459"/>
                </a:moveTo>
                <a:lnTo>
                  <a:pt x="6858000" y="251459"/>
                </a:lnTo>
                <a:lnTo>
                  <a:pt x="6858000" y="0"/>
                </a:lnTo>
                <a:lnTo>
                  <a:pt x="0" y="0"/>
                </a:lnTo>
                <a:lnTo>
                  <a:pt x="0" y="251459"/>
                </a:lnTo>
                <a:close/>
              </a:path>
            </a:pathLst>
          </a:custGeom>
          <a:solidFill>
            <a:srgbClr val="414042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" name="object 3"/>
          <p:cNvSpPr/>
          <p:nvPr/>
        </p:nvSpPr>
        <p:spPr>
          <a:xfrm>
            <a:off x="3508473" y="213541"/>
            <a:ext cx="3401724" cy="350693"/>
          </a:xfrm>
          <a:custGeom>
            <a:avLst/>
            <a:gdLst/>
            <a:ahLst/>
            <a:cxnLst/>
            <a:rect l="l" t="t" r="r" b="b"/>
            <a:pathLst>
              <a:path w="4989195" h="514350">
                <a:moveTo>
                  <a:pt x="4988839" y="514350"/>
                </a:moveTo>
                <a:lnTo>
                  <a:pt x="0" y="514350"/>
                </a:lnTo>
                <a:lnTo>
                  <a:pt x="0" y="0"/>
                </a:lnTo>
                <a:lnTo>
                  <a:pt x="4988839" y="0"/>
                </a:lnTo>
                <a:lnTo>
                  <a:pt x="4988839" y="5143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" name="object 4"/>
          <p:cNvSpPr txBox="1"/>
          <p:nvPr/>
        </p:nvSpPr>
        <p:spPr>
          <a:xfrm>
            <a:off x="3586405" y="253878"/>
            <a:ext cx="937347" cy="260479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>
              <a:spcBef>
                <a:spcPts val="68"/>
              </a:spcBef>
            </a:pPr>
            <a:r>
              <a:rPr sz="818" b="1" dirty="0">
                <a:solidFill>
                  <a:srgbClr val="FFFFFF"/>
                </a:solidFill>
                <a:latin typeface="Calibri"/>
                <a:cs typeface="Calibri"/>
              </a:rPr>
              <a:t>2020-2021</a:t>
            </a:r>
            <a:endParaRPr sz="818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r>
              <a:rPr sz="818" b="1" spc="-10" dirty="0">
                <a:solidFill>
                  <a:srgbClr val="FFFFFF"/>
                </a:solidFill>
                <a:latin typeface="Calibri"/>
                <a:cs typeface="Calibri"/>
              </a:rPr>
              <a:t>Declaration </a:t>
            </a:r>
            <a:r>
              <a:rPr sz="818" b="1" spc="-17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818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18" b="1" spc="-10" dirty="0">
                <a:solidFill>
                  <a:srgbClr val="FFFFFF"/>
                </a:solidFill>
                <a:latin typeface="Calibri"/>
                <a:cs typeface="Calibri"/>
              </a:rPr>
              <a:t>Spouse</a:t>
            </a:r>
            <a:endParaRPr sz="818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238375" y="1562966"/>
            <a:ext cx="4675909" cy="4549053"/>
          </a:xfrm>
          <a:custGeom>
            <a:avLst/>
            <a:gdLst/>
            <a:ahLst/>
            <a:cxnLst/>
            <a:rect l="l" t="t" r="r" b="b"/>
            <a:pathLst>
              <a:path w="6858000" h="6671945">
                <a:moveTo>
                  <a:pt x="0" y="6671563"/>
                </a:moveTo>
                <a:lnTo>
                  <a:pt x="6858000" y="6671563"/>
                </a:lnTo>
                <a:lnTo>
                  <a:pt x="6858000" y="0"/>
                </a:lnTo>
                <a:lnTo>
                  <a:pt x="0" y="0"/>
                </a:lnTo>
                <a:lnTo>
                  <a:pt x="0" y="6671563"/>
                </a:lnTo>
                <a:close/>
              </a:path>
            </a:pathLst>
          </a:custGeom>
          <a:ln w="12700">
            <a:solidFill>
              <a:srgbClr val="414042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" name="object 6"/>
          <p:cNvSpPr/>
          <p:nvPr/>
        </p:nvSpPr>
        <p:spPr>
          <a:xfrm>
            <a:off x="2234046" y="4952186"/>
            <a:ext cx="4675909" cy="171450"/>
          </a:xfrm>
          <a:custGeom>
            <a:avLst/>
            <a:gdLst/>
            <a:ahLst/>
            <a:cxnLst/>
            <a:rect l="l" t="t" r="r" b="b"/>
            <a:pathLst>
              <a:path w="6858000" h="251459">
                <a:moveTo>
                  <a:pt x="0" y="251460"/>
                </a:moveTo>
                <a:lnTo>
                  <a:pt x="6858000" y="251460"/>
                </a:lnTo>
                <a:lnTo>
                  <a:pt x="6858000" y="0"/>
                </a:lnTo>
                <a:lnTo>
                  <a:pt x="0" y="0"/>
                </a:lnTo>
                <a:lnTo>
                  <a:pt x="0" y="251460"/>
                </a:lnTo>
                <a:close/>
              </a:path>
            </a:pathLst>
          </a:custGeom>
          <a:solidFill>
            <a:srgbClr val="414042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" name="object 7"/>
          <p:cNvSpPr txBox="1"/>
          <p:nvPr/>
        </p:nvSpPr>
        <p:spPr>
          <a:xfrm>
            <a:off x="2251883" y="4965243"/>
            <a:ext cx="1448666" cy="13461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b="1" spc="-14" dirty="0">
                <a:solidFill>
                  <a:srgbClr val="FFFFFF"/>
                </a:solidFill>
                <a:latin typeface="Calibri"/>
                <a:cs typeface="Calibri"/>
              </a:rPr>
              <a:t>Section </a:t>
            </a:r>
            <a:r>
              <a:rPr sz="818" b="1" dirty="0">
                <a:solidFill>
                  <a:srgbClr val="FFFFFF"/>
                </a:solidFill>
                <a:latin typeface="Calibri"/>
                <a:cs typeface="Calibri"/>
              </a:rPr>
              <a:t>3 – </a:t>
            </a:r>
            <a:r>
              <a:rPr sz="818" b="1" spc="-17" dirty="0">
                <a:solidFill>
                  <a:srgbClr val="FFFFFF"/>
                </a:solidFill>
                <a:latin typeface="Calibri"/>
                <a:cs typeface="Calibri"/>
              </a:rPr>
              <a:t>Income </a:t>
            </a:r>
            <a:r>
              <a:rPr sz="477" b="1" spc="-3" dirty="0">
                <a:solidFill>
                  <a:srgbClr val="FFFFFF"/>
                </a:solidFill>
                <a:latin typeface="Arial"/>
                <a:cs typeface="Arial"/>
              </a:rPr>
              <a:t>(See </a:t>
            </a:r>
            <a:r>
              <a:rPr sz="477" b="1" dirty="0">
                <a:solidFill>
                  <a:srgbClr val="FFFFFF"/>
                </a:solidFill>
                <a:latin typeface="Arial"/>
                <a:cs typeface="Arial"/>
              </a:rPr>
              <a:t>guide, page</a:t>
            </a:r>
            <a:r>
              <a:rPr sz="477" b="1" spc="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77" b="1" spc="-3" dirty="0">
                <a:solidFill>
                  <a:srgbClr val="FFFFFF"/>
                </a:solidFill>
                <a:latin typeface="Arial"/>
                <a:cs typeface="Arial"/>
              </a:rPr>
              <a:t>25.)</a:t>
            </a:r>
            <a:endParaRPr sz="477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99814" y="684181"/>
            <a:ext cx="1989426" cy="802038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marR="88753">
              <a:spcBef>
                <a:spcPts val="68"/>
              </a:spcBef>
            </a:pPr>
            <a:r>
              <a:rPr sz="545" b="1" dirty="0">
                <a:latin typeface="Arial"/>
                <a:cs typeface="Arial"/>
              </a:rPr>
              <a:t>The information </a:t>
            </a:r>
            <a:r>
              <a:rPr sz="545" b="1" spc="-3" dirty="0">
                <a:latin typeface="Arial"/>
                <a:cs typeface="Arial"/>
              </a:rPr>
              <a:t>you </a:t>
            </a:r>
            <a:r>
              <a:rPr sz="545" b="1" dirty="0">
                <a:latin typeface="Arial"/>
                <a:cs typeface="Arial"/>
              </a:rPr>
              <a:t>provide in </a:t>
            </a:r>
            <a:r>
              <a:rPr sz="545" b="1" spc="-3" dirty="0">
                <a:latin typeface="Arial"/>
                <a:cs typeface="Arial"/>
              </a:rPr>
              <a:t>this form </a:t>
            </a:r>
            <a:r>
              <a:rPr sz="545" b="1" dirty="0">
                <a:latin typeface="Arial"/>
                <a:cs typeface="Arial"/>
              </a:rPr>
              <a:t>will </a:t>
            </a:r>
            <a:r>
              <a:rPr sz="545" b="1" spc="-3" dirty="0">
                <a:latin typeface="Arial"/>
                <a:cs typeface="Arial"/>
              </a:rPr>
              <a:t>enable </a:t>
            </a:r>
            <a:r>
              <a:rPr sz="545" b="1" dirty="0">
                <a:latin typeface="Arial"/>
                <a:cs typeface="Arial"/>
              </a:rPr>
              <a:t>us </a:t>
            </a:r>
            <a:r>
              <a:rPr sz="545" b="1" spc="-3" dirty="0">
                <a:latin typeface="Arial"/>
                <a:cs typeface="Arial"/>
              </a:rPr>
              <a:t>to  </a:t>
            </a:r>
            <a:r>
              <a:rPr sz="545" b="1" dirty="0">
                <a:latin typeface="Arial"/>
                <a:cs typeface="Arial"/>
              </a:rPr>
              <a:t>determine </a:t>
            </a:r>
            <a:r>
              <a:rPr sz="545" b="1" spc="-3" dirty="0">
                <a:latin typeface="Arial"/>
                <a:cs typeface="Arial"/>
              </a:rPr>
              <a:t>the amount </a:t>
            </a:r>
            <a:r>
              <a:rPr sz="545" b="1" dirty="0">
                <a:latin typeface="Arial"/>
                <a:cs typeface="Arial"/>
              </a:rPr>
              <a:t>of </a:t>
            </a:r>
            <a:r>
              <a:rPr sz="545" b="1" spc="-3" dirty="0">
                <a:latin typeface="Arial"/>
                <a:cs typeface="Arial"/>
              </a:rPr>
              <a:t>the spousal contribution, </a:t>
            </a:r>
            <a:r>
              <a:rPr sz="545" b="1" dirty="0">
                <a:latin typeface="Arial"/>
                <a:cs typeface="Arial"/>
              </a:rPr>
              <a:t>which  is </a:t>
            </a:r>
            <a:r>
              <a:rPr sz="545" b="1" spc="-3" dirty="0">
                <a:latin typeface="Arial"/>
                <a:cs typeface="Arial"/>
              </a:rPr>
              <a:t>required for the assessment </a:t>
            </a:r>
            <a:r>
              <a:rPr sz="545" b="1" dirty="0">
                <a:latin typeface="Arial"/>
                <a:cs typeface="Arial"/>
              </a:rPr>
              <a:t>of financial </a:t>
            </a:r>
            <a:r>
              <a:rPr sz="545" b="1" spc="-3" dirty="0">
                <a:latin typeface="Arial"/>
                <a:cs typeface="Arial"/>
              </a:rPr>
              <a:t>assistance to  </a:t>
            </a:r>
            <a:r>
              <a:rPr sz="545" b="1" dirty="0">
                <a:latin typeface="Arial"/>
                <a:cs typeface="Arial"/>
              </a:rPr>
              <a:t>be </a:t>
            </a:r>
            <a:r>
              <a:rPr sz="545" b="1" spc="-3" dirty="0">
                <a:latin typeface="Arial"/>
                <a:cs typeface="Arial"/>
              </a:rPr>
              <a:t>awarded. </a:t>
            </a:r>
            <a:r>
              <a:rPr sz="545" b="1" dirty="0">
                <a:latin typeface="Arial"/>
                <a:cs typeface="Arial"/>
              </a:rPr>
              <a:t>Fill out </a:t>
            </a:r>
            <a:r>
              <a:rPr sz="545" b="1" spc="-3" dirty="0">
                <a:latin typeface="Arial"/>
                <a:cs typeface="Arial"/>
              </a:rPr>
              <a:t>this form </a:t>
            </a:r>
            <a:r>
              <a:rPr sz="545" b="1" dirty="0">
                <a:latin typeface="Arial"/>
                <a:cs typeface="Arial"/>
              </a:rPr>
              <a:t>if </a:t>
            </a:r>
            <a:r>
              <a:rPr sz="545" b="1" spc="-3" dirty="0">
                <a:latin typeface="Arial"/>
                <a:cs typeface="Arial"/>
              </a:rPr>
              <a:t>you are the spouse </a:t>
            </a:r>
            <a:r>
              <a:rPr sz="545" b="1" dirty="0">
                <a:latin typeface="Arial"/>
                <a:cs typeface="Arial"/>
              </a:rPr>
              <a:t>of </a:t>
            </a:r>
            <a:r>
              <a:rPr sz="545" b="1" spc="-3" dirty="0">
                <a:latin typeface="Arial"/>
                <a:cs typeface="Arial"/>
              </a:rPr>
              <a:t>the  student filing an application for financial assistance for  2020-2021 (see </a:t>
            </a:r>
            <a:r>
              <a:rPr sz="545" b="1" dirty="0">
                <a:latin typeface="Arial"/>
                <a:cs typeface="Arial"/>
              </a:rPr>
              <a:t>pages 24 </a:t>
            </a:r>
            <a:r>
              <a:rPr sz="545" b="1" spc="-3" dirty="0">
                <a:latin typeface="Arial"/>
                <a:cs typeface="Arial"/>
              </a:rPr>
              <a:t>and 25 </a:t>
            </a:r>
            <a:r>
              <a:rPr sz="545" b="1" dirty="0">
                <a:latin typeface="Arial"/>
                <a:cs typeface="Arial"/>
              </a:rPr>
              <a:t>of </a:t>
            </a:r>
            <a:r>
              <a:rPr sz="545" b="1" spc="-3" dirty="0">
                <a:latin typeface="Arial"/>
                <a:cs typeface="Arial"/>
              </a:rPr>
              <a:t>the</a:t>
            </a:r>
            <a:r>
              <a:rPr sz="545" b="1" spc="-10" dirty="0">
                <a:latin typeface="Arial"/>
                <a:cs typeface="Arial"/>
              </a:rPr>
              <a:t> </a:t>
            </a:r>
            <a:r>
              <a:rPr sz="545" b="1" dirty="0">
                <a:latin typeface="Arial"/>
                <a:cs typeface="Arial"/>
              </a:rPr>
              <a:t>guide).</a:t>
            </a:r>
            <a:endParaRPr sz="545">
              <a:latin typeface="Arial"/>
              <a:cs typeface="Arial"/>
            </a:endParaRPr>
          </a:p>
          <a:p>
            <a:pPr marL="8659" marR="3464">
              <a:spcBef>
                <a:spcPts val="307"/>
              </a:spcBef>
            </a:pPr>
            <a:r>
              <a:rPr sz="545" dirty="0">
                <a:latin typeface="Arial"/>
                <a:cs typeface="Arial"/>
              </a:rPr>
              <a:t>Save this form to your computer then </a:t>
            </a:r>
            <a:r>
              <a:rPr sz="545" spc="-3" dirty="0">
                <a:latin typeface="Arial"/>
                <a:cs typeface="Arial"/>
              </a:rPr>
              <a:t>use </a:t>
            </a:r>
            <a:r>
              <a:rPr sz="545" dirty="0">
                <a:latin typeface="Arial"/>
                <a:cs typeface="Arial"/>
              </a:rPr>
              <a:t>Adobe </a:t>
            </a:r>
            <a:r>
              <a:rPr sz="545" spc="-3" dirty="0">
                <a:latin typeface="Arial"/>
                <a:cs typeface="Arial"/>
              </a:rPr>
              <a:t>Reader</a:t>
            </a:r>
            <a:r>
              <a:rPr sz="545" spc="-92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version  8 </a:t>
            </a:r>
            <a:r>
              <a:rPr sz="545" spc="-3" dirty="0">
                <a:latin typeface="Arial"/>
                <a:cs typeface="Arial"/>
              </a:rPr>
              <a:t>or later </a:t>
            </a:r>
            <a:r>
              <a:rPr sz="545" dirty="0">
                <a:latin typeface="Arial"/>
                <a:cs typeface="Arial"/>
              </a:rPr>
              <a:t>to fill </a:t>
            </a:r>
            <a:r>
              <a:rPr sz="545" spc="-3" dirty="0">
                <a:latin typeface="Arial"/>
                <a:cs typeface="Arial"/>
              </a:rPr>
              <a:t>it out. </a:t>
            </a:r>
            <a:r>
              <a:rPr sz="545" dirty="0">
                <a:latin typeface="Arial"/>
                <a:cs typeface="Arial"/>
              </a:rPr>
              <a:t>Once you </a:t>
            </a:r>
            <a:r>
              <a:rPr sz="545" spc="-3" dirty="0">
                <a:latin typeface="Arial"/>
                <a:cs typeface="Arial"/>
              </a:rPr>
              <a:t>have </a:t>
            </a:r>
            <a:r>
              <a:rPr sz="545" dirty="0">
                <a:latin typeface="Arial"/>
                <a:cs typeface="Arial"/>
              </a:rPr>
              <a:t>finished, </a:t>
            </a:r>
            <a:r>
              <a:rPr sz="545" spc="-3" dirty="0">
                <a:latin typeface="Arial"/>
                <a:cs typeface="Arial"/>
              </a:rPr>
              <a:t>print it, </a:t>
            </a:r>
            <a:r>
              <a:rPr sz="545" dirty="0">
                <a:latin typeface="Arial"/>
                <a:cs typeface="Arial"/>
              </a:rPr>
              <a:t>sign </a:t>
            </a:r>
            <a:r>
              <a:rPr sz="545" spc="-3" dirty="0">
                <a:latin typeface="Arial"/>
                <a:cs typeface="Arial"/>
              </a:rPr>
              <a:t>it and  mail it </a:t>
            </a:r>
            <a:r>
              <a:rPr sz="545" dirty="0">
                <a:latin typeface="Arial"/>
                <a:cs typeface="Arial"/>
              </a:rPr>
              <a:t>to </a:t>
            </a:r>
            <a:r>
              <a:rPr sz="545" spc="-3" dirty="0">
                <a:latin typeface="Arial"/>
                <a:cs typeface="Arial"/>
              </a:rPr>
              <a:t>us.</a:t>
            </a:r>
            <a:endParaRPr sz="545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60640" y="564532"/>
            <a:ext cx="559377" cy="13461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b="1" dirty="0">
                <a:latin typeface="Calibri"/>
                <a:cs typeface="Calibri"/>
              </a:rPr>
              <a:t>1152 </a:t>
            </a:r>
            <a:r>
              <a:rPr sz="818" b="1" spc="-10" dirty="0">
                <a:latin typeface="Calibri"/>
                <a:cs typeface="Calibri"/>
              </a:rPr>
              <a:t>(1 </a:t>
            </a:r>
            <a:r>
              <a:rPr sz="818" b="1" spc="-17" dirty="0">
                <a:latin typeface="Calibri"/>
                <a:cs typeface="Calibri"/>
              </a:rPr>
              <a:t>of</a:t>
            </a:r>
            <a:r>
              <a:rPr sz="818" b="1" spc="20" dirty="0">
                <a:latin typeface="Calibri"/>
                <a:cs typeface="Calibri"/>
              </a:rPr>
              <a:t> </a:t>
            </a:r>
            <a:r>
              <a:rPr sz="818" b="1" spc="-10" dirty="0">
                <a:latin typeface="Calibri"/>
                <a:cs typeface="Calibri"/>
              </a:rPr>
              <a:t>2)</a:t>
            </a:r>
            <a:endParaRPr sz="818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234046" y="1144298"/>
            <a:ext cx="1210974" cy="0"/>
          </a:xfrm>
          <a:custGeom>
            <a:avLst/>
            <a:gdLst/>
            <a:ahLst/>
            <a:cxnLst/>
            <a:rect l="l" t="t" r="r" b="b"/>
            <a:pathLst>
              <a:path w="1776095">
                <a:moveTo>
                  <a:pt x="0" y="0"/>
                </a:moveTo>
                <a:lnTo>
                  <a:pt x="177601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" name="object 11"/>
          <p:cNvSpPr/>
          <p:nvPr/>
        </p:nvSpPr>
        <p:spPr>
          <a:xfrm>
            <a:off x="2236210" y="714375"/>
            <a:ext cx="0" cy="427759"/>
          </a:xfrm>
          <a:custGeom>
            <a:avLst/>
            <a:gdLst/>
            <a:ahLst/>
            <a:cxnLst/>
            <a:rect l="l" t="t" r="r" b="b"/>
            <a:pathLst>
              <a:path h="627380">
                <a:moveTo>
                  <a:pt x="0" y="0"/>
                </a:moveTo>
                <a:lnTo>
                  <a:pt x="0" y="627379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" name="object 12"/>
          <p:cNvSpPr/>
          <p:nvPr/>
        </p:nvSpPr>
        <p:spPr>
          <a:xfrm>
            <a:off x="2234046" y="712210"/>
            <a:ext cx="1210974" cy="0"/>
          </a:xfrm>
          <a:custGeom>
            <a:avLst/>
            <a:gdLst/>
            <a:ahLst/>
            <a:cxnLst/>
            <a:rect l="l" t="t" r="r" b="b"/>
            <a:pathLst>
              <a:path w="1776095">
                <a:moveTo>
                  <a:pt x="0" y="0"/>
                </a:moveTo>
                <a:lnTo>
                  <a:pt x="177601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" name="object 13"/>
          <p:cNvSpPr/>
          <p:nvPr/>
        </p:nvSpPr>
        <p:spPr>
          <a:xfrm>
            <a:off x="3442802" y="714488"/>
            <a:ext cx="0" cy="427759"/>
          </a:xfrm>
          <a:custGeom>
            <a:avLst/>
            <a:gdLst/>
            <a:ahLst/>
            <a:cxnLst/>
            <a:rect l="l" t="t" r="r" b="b"/>
            <a:pathLst>
              <a:path h="627380">
                <a:moveTo>
                  <a:pt x="0" y="0"/>
                </a:moveTo>
                <a:lnTo>
                  <a:pt x="0" y="62678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" name="object 14"/>
          <p:cNvSpPr txBox="1"/>
          <p:nvPr/>
        </p:nvSpPr>
        <p:spPr>
          <a:xfrm>
            <a:off x="2251883" y="1571694"/>
            <a:ext cx="1823605" cy="13461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b="1" spc="-14" dirty="0">
                <a:solidFill>
                  <a:srgbClr val="FFFFFF"/>
                </a:solidFill>
                <a:latin typeface="Calibri"/>
                <a:cs typeface="Calibri"/>
              </a:rPr>
              <a:t>Section </a:t>
            </a:r>
            <a:r>
              <a:rPr sz="818" b="1" dirty="0">
                <a:solidFill>
                  <a:srgbClr val="FFFFFF"/>
                </a:solidFill>
                <a:latin typeface="Calibri"/>
                <a:cs typeface="Calibri"/>
              </a:rPr>
              <a:t>1 – </a:t>
            </a:r>
            <a:r>
              <a:rPr sz="818" b="1" spc="-7" dirty="0">
                <a:solidFill>
                  <a:srgbClr val="FFFFFF"/>
                </a:solidFill>
                <a:latin typeface="Calibri"/>
                <a:cs typeface="Calibri"/>
              </a:rPr>
              <a:t>Spousal </a:t>
            </a:r>
            <a:r>
              <a:rPr sz="818" b="1" spc="-10" dirty="0">
                <a:solidFill>
                  <a:srgbClr val="FFFFFF"/>
                </a:solidFill>
                <a:latin typeface="Calibri"/>
                <a:cs typeface="Calibri"/>
              </a:rPr>
              <a:t>identity </a:t>
            </a:r>
            <a:r>
              <a:rPr sz="477" b="1" spc="-3" dirty="0">
                <a:solidFill>
                  <a:srgbClr val="FFFFFF"/>
                </a:solidFill>
                <a:latin typeface="Arial"/>
                <a:cs typeface="Arial"/>
              </a:rPr>
              <a:t>(See </a:t>
            </a:r>
            <a:r>
              <a:rPr sz="477" b="1" dirty="0">
                <a:solidFill>
                  <a:srgbClr val="FFFFFF"/>
                </a:solidFill>
                <a:latin typeface="Arial"/>
                <a:cs typeface="Arial"/>
              </a:rPr>
              <a:t>guide, page</a:t>
            </a:r>
            <a:r>
              <a:rPr sz="477" b="1" spc="11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77" b="1" spc="-3" dirty="0">
                <a:solidFill>
                  <a:srgbClr val="FFFFFF"/>
                </a:solidFill>
                <a:latin typeface="Arial"/>
                <a:cs typeface="Arial"/>
              </a:rPr>
              <a:t>24.)</a:t>
            </a:r>
            <a:endParaRPr sz="477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968905" y="274953"/>
            <a:ext cx="863744" cy="225662"/>
          </a:xfrm>
          <a:prstGeom prst="rect">
            <a:avLst/>
          </a:prstGeom>
        </p:spPr>
        <p:txBody>
          <a:bodyPr vert="horz" wrap="square" lIns="0" tIns="13422" rIns="0" bIns="0" rtlCol="0">
            <a:spAutoFit/>
          </a:bodyPr>
          <a:lstStyle/>
          <a:p>
            <a:pPr marR="3464" algn="ctr">
              <a:spcBef>
                <a:spcPts val="106"/>
              </a:spcBef>
            </a:pPr>
            <a:r>
              <a:rPr sz="477" b="1" spc="-27" dirty="0">
                <a:solidFill>
                  <a:srgbClr val="FFFFFF"/>
                </a:solidFill>
                <a:latin typeface="Arial"/>
                <a:cs typeface="Arial"/>
              </a:rPr>
              <a:t>This form </a:t>
            </a:r>
            <a:r>
              <a:rPr sz="477" b="1" spc="-20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477" b="1" spc="-27" dirty="0">
                <a:solidFill>
                  <a:srgbClr val="FFFFFF"/>
                </a:solidFill>
                <a:latin typeface="Arial"/>
                <a:cs typeface="Arial"/>
              </a:rPr>
              <a:t>also available</a:t>
            </a:r>
            <a:r>
              <a:rPr sz="477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77" b="1" spc="-24" dirty="0">
                <a:solidFill>
                  <a:srgbClr val="FFFFFF"/>
                </a:solidFill>
                <a:latin typeface="Arial"/>
                <a:cs typeface="Arial"/>
              </a:rPr>
              <a:t>online</a:t>
            </a:r>
            <a:endParaRPr sz="477">
              <a:latin typeface="Arial"/>
              <a:cs typeface="Arial"/>
            </a:endParaRPr>
          </a:p>
          <a:p>
            <a:pPr marL="71002" algn="ctr">
              <a:spcBef>
                <a:spcPts val="68"/>
              </a:spcBef>
            </a:pPr>
            <a:r>
              <a:rPr sz="818" b="1" spc="-51" dirty="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www.afe.gouv.qc.ca</a:t>
            </a:r>
            <a:endParaRPr sz="818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369750" y="3043030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" name="object 17"/>
          <p:cNvSpPr/>
          <p:nvPr/>
        </p:nvSpPr>
        <p:spPr>
          <a:xfrm>
            <a:off x="2471062" y="30856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" name="object 18"/>
          <p:cNvSpPr/>
          <p:nvPr/>
        </p:nvSpPr>
        <p:spPr>
          <a:xfrm>
            <a:off x="2369750" y="3139887"/>
            <a:ext cx="402648" cy="0"/>
          </a:xfrm>
          <a:custGeom>
            <a:avLst/>
            <a:gdLst/>
            <a:ahLst/>
            <a:cxnLst/>
            <a:rect l="l" t="t" r="r" b="b"/>
            <a:pathLst>
              <a:path w="590550">
                <a:moveTo>
                  <a:pt x="0" y="0"/>
                </a:moveTo>
                <a:lnTo>
                  <a:pt x="59055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" name="object 19"/>
          <p:cNvSpPr/>
          <p:nvPr/>
        </p:nvSpPr>
        <p:spPr>
          <a:xfrm>
            <a:off x="2572373" y="30856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" name="object 20"/>
          <p:cNvSpPr/>
          <p:nvPr/>
        </p:nvSpPr>
        <p:spPr>
          <a:xfrm>
            <a:off x="2673685" y="30856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" name="object 21"/>
          <p:cNvSpPr/>
          <p:nvPr/>
        </p:nvSpPr>
        <p:spPr>
          <a:xfrm>
            <a:off x="2774996" y="3043031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023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" name="object 22"/>
          <p:cNvSpPr txBox="1"/>
          <p:nvPr/>
        </p:nvSpPr>
        <p:spPr>
          <a:xfrm>
            <a:off x="6256020" y="2608132"/>
            <a:ext cx="522143" cy="136984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lnSpc>
                <a:spcPts val="558"/>
              </a:lnSpc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Direction</a:t>
            </a:r>
            <a:endParaRPr sz="477">
              <a:latin typeface="Arial"/>
              <a:cs typeface="Arial"/>
            </a:endParaRPr>
          </a:p>
          <a:p>
            <a:pPr marL="8659">
              <a:lnSpc>
                <a:spcPts val="395"/>
              </a:lnSpc>
            </a:pPr>
            <a:r>
              <a:rPr sz="341" dirty="0">
                <a:latin typeface="Arial"/>
                <a:cs typeface="Arial"/>
              </a:rPr>
              <a:t>(North, South, East,</a:t>
            </a:r>
            <a:r>
              <a:rPr sz="341" spc="-44" dirty="0">
                <a:latin typeface="Arial"/>
                <a:cs typeface="Arial"/>
              </a:rPr>
              <a:t> </a:t>
            </a:r>
            <a:r>
              <a:rPr sz="341" spc="-7" dirty="0">
                <a:latin typeface="Arial"/>
                <a:cs typeface="Arial"/>
              </a:rPr>
              <a:t>West)</a:t>
            </a:r>
            <a:endParaRPr sz="341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369750" y="2785470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" name="object 24"/>
          <p:cNvSpPr/>
          <p:nvPr/>
        </p:nvSpPr>
        <p:spPr>
          <a:xfrm>
            <a:off x="2471062" y="28280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" name="object 25"/>
          <p:cNvSpPr/>
          <p:nvPr/>
        </p:nvSpPr>
        <p:spPr>
          <a:xfrm>
            <a:off x="2369751" y="2882326"/>
            <a:ext cx="605270" cy="0"/>
          </a:xfrm>
          <a:custGeom>
            <a:avLst/>
            <a:gdLst/>
            <a:ahLst/>
            <a:cxnLst/>
            <a:rect l="l" t="t" r="r" b="b"/>
            <a:pathLst>
              <a:path w="887730">
                <a:moveTo>
                  <a:pt x="0" y="0"/>
                </a:moveTo>
                <a:lnTo>
                  <a:pt x="88773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" name="object 26"/>
          <p:cNvSpPr/>
          <p:nvPr/>
        </p:nvSpPr>
        <p:spPr>
          <a:xfrm>
            <a:off x="2572373" y="28280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" name="object 27"/>
          <p:cNvSpPr/>
          <p:nvPr/>
        </p:nvSpPr>
        <p:spPr>
          <a:xfrm>
            <a:off x="2673685" y="28280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" name="object 28"/>
          <p:cNvSpPr/>
          <p:nvPr/>
        </p:nvSpPr>
        <p:spPr>
          <a:xfrm>
            <a:off x="2774996" y="28280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9" name="object 29"/>
          <p:cNvSpPr/>
          <p:nvPr/>
        </p:nvSpPr>
        <p:spPr>
          <a:xfrm>
            <a:off x="2876307" y="28280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0" name="object 30"/>
          <p:cNvSpPr/>
          <p:nvPr/>
        </p:nvSpPr>
        <p:spPr>
          <a:xfrm>
            <a:off x="2977619" y="2785470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1" name="object 31"/>
          <p:cNvSpPr/>
          <p:nvPr/>
        </p:nvSpPr>
        <p:spPr>
          <a:xfrm>
            <a:off x="6267276" y="2785470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2" name="object 32"/>
          <p:cNvSpPr/>
          <p:nvPr/>
        </p:nvSpPr>
        <p:spPr>
          <a:xfrm>
            <a:off x="6368588" y="28280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3" name="object 33"/>
          <p:cNvSpPr/>
          <p:nvPr/>
        </p:nvSpPr>
        <p:spPr>
          <a:xfrm>
            <a:off x="6267276" y="2882326"/>
            <a:ext cx="503959" cy="0"/>
          </a:xfrm>
          <a:custGeom>
            <a:avLst/>
            <a:gdLst/>
            <a:ahLst/>
            <a:cxnLst/>
            <a:rect l="l" t="t" r="r" b="b"/>
            <a:pathLst>
              <a:path w="739140">
                <a:moveTo>
                  <a:pt x="0" y="0"/>
                </a:moveTo>
                <a:lnTo>
                  <a:pt x="73914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4" name="object 34"/>
          <p:cNvSpPr/>
          <p:nvPr/>
        </p:nvSpPr>
        <p:spPr>
          <a:xfrm>
            <a:off x="6469899" y="28280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5" name="object 35"/>
          <p:cNvSpPr/>
          <p:nvPr/>
        </p:nvSpPr>
        <p:spPr>
          <a:xfrm>
            <a:off x="6571211" y="28280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6" name="object 36"/>
          <p:cNvSpPr/>
          <p:nvPr/>
        </p:nvSpPr>
        <p:spPr>
          <a:xfrm>
            <a:off x="6672522" y="28280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7" name="object 37"/>
          <p:cNvSpPr/>
          <p:nvPr/>
        </p:nvSpPr>
        <p:spPr>
          <a:xfrm>
            <a:off x="6773834" y="2785470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8" name="object 38"/>
          <p:cNvSpPr/>
          <p:nvPr/>
        </p:nvSpPr>
        <p:spPr>
          <a:xfrm>
            <a:off x="3001062" y="2785470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9" name="object 39"/>
          <p:cNvSpPr/>
          <p:nvPr/>
        </p:nvSpPr>
        <p:spPr>
          <a:xfrm>
            <a:off x="3102374" y="28280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0" name="object 40"/>
          <p:cNvSpPr/>
          <p:nvPr/>
        </p:nvSpPr>
        <p:spPr>
          <a:xfrm>
            <a:off x="3001062" y="2882326"/>
            <a:ext cx="3239366" cy="0"/>
          </a:xfrm>
          <a:custGeom>
            <a:avLst/>
            <a:gdLst/>
            <a:ahLst/>
            <a:cxnLst/>
            <a:rect l="l" t="t" r="r" b="b"/>
            <a:pathLst>
              <a:path w="4751070">
                <a:moveTo>
                  <a:pt x="0" y="0"/>
                </a:moveTo>
                <a:lnTo>
                  <a:pt x="475107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1" name="object 41"/>
          <p:cNvSpPr/>
          <p:nvPr/>
        </p:nvSpPr>
        <p:spPr>
          <a:xfrm>
            <a:off x="3203685" y="28280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2" name="object 42"/>
          <p:cNvSpPr/>
          <p:nvPr/>
        </p:nvSpPr>
        <p:spPr>
          <a:xfrm>
            <a:off x="3304996" y="28280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3" name="object 43"/>
          <p:cNvSpPr/>
          <p:nvPr/>
        </p:nvSpPr>
        <p:spPr>
          <a:xfrm>
            <a:off x="3406308" y="28280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4" name="object 44"/>
          <p:cNvSpPr/>
          <p:nvPr/>
        </p:nvSpPr>
        <p:spPr>
          <a:xfrm>
            <a:off x="3507618" y="28280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5" name="object 45"/>
          <p:cNvSpPr/>
          <p:nvPr/>
        </p:nvSpPr>
        <p:spPr>
          <a:xfrm>
            <a:off x="3608930" y="28280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6" name="object 46"/>
          <p:cNvSpPr/>
          <p:nvPr/>
        </p:nvSpPr>
        <p:spPr>
          <a:xfrm>
            <a:off x="3710242" y="28280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7" name="object 47"/>
          <p:cNvSpPr/>
          <p:nvPr/>
        </p:nvSpPr>
        <p:spPr>
          <a:xfrm>
            <a:off x="3811553" y="28280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8" name="object 48"/>
          <p:cNvSpPr/>
          <p:nvPr/>
        </p:nvSpPr>
        <p:spPr>
          <a:xfrm>
            <a:off x="3912865" y="28280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9" name="object 49"/>
          <p:cNvSpPr/>
          <p:nvPr/>
        </p:nvSpPr>
        <p:spPr>
          <a:xfrm>
            <a:off x="4014175" y="28280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0" name="object 50"/>
          <p:cNvSpPr/>
          <p:nvPr/>
        </p:nvSpPr>
        <p:spPr>
          <a:xfrm>
            <a:off x="4115487" y="28280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1" name="object 51"/>
          <p:cNvSpPr/>
          <p:nvPr/>
        </p:nvSpPr>
        <p:spPr>
          <a:xfrm>
            <a:off x="4216799" y="28280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2" name="object 52"/>
          <p:cNvSpPr/>
          <p:nvPr/>
        </p:nvSpPr>
        <p:spPr>
          <a:xfrm>
            <a:off x="4318110" y="28280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3" name="object 53"/>
          <p:cNvSpPr/>
          <p:nvPr/>
        </p:nvSpPr>
        <p:spPr>
          <a:xfrm>
            <a:off x="4419421" y="28280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4" name="object 54"/>
          <p:cNvSpPr/>
          <p:nvPr/>
        </p:nvSpPr>
        <p:spPr>
          <a:xfrm>
            <a:off x="4520732" y="28280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5" name="object 55"/>
          <p:cNvSpPr/>
          <p:nvPr/>
        </p:nvSpPr>
        <p:spPr>
          <a:xfrm>
            <a:off x="4622044" y="28280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6" name="object 56"/>
          <p:cNvSpPr/>
          <p:nvPr/>
        </p:nvSpPr>
        <p:spPr>
          <a:xfrm>
            <a:off x="4723355" y="28280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7" name="object 57"/>
          <p:cNvSpPr/>
          <p:nvPr/>
        </p:nvSpPr>
        <p:spPr>
          <a:xfrm>
            <a:off x="4824667" y="28280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8" name="object 58"/>
          <p:cNvSpPr/>
          <p:nvPr/>
        </p:nvSpPr>
        <p:spPr>
          <a:xfrm>
            <a:off x="4925978" y="28280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9" name="object 59"/>
          <p:cNvSpPr/>
          <p:nvPr/>
        </p:nvSpPr>
        <p:spPr>
          <a:xfrm>
            <a:off x="5027289" y="28280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0" name="object 60"/>
          <p:cNvSpPr/>
          <p:nvPr/>
        </p:nvSpPr>
        <p:spPr>
          <a:xfrm>
            <a:off x="5128601" y="28280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1" name="object 61"/>
          <p:cNvSpPr/>
          <p:nvPr/>
        </p:nvSpPr>
        <p:spPr>
          <a:xfrm>
            <a:off x="5229912" y="28280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2" name="object 62"/>
          <p:cNvSpPr/>
          <p:nvPr/>
        </p:nvSpPr>
        <p:spPr>
          <a:xfrm>
            <a:off x="5331224" y="28280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3" name="object 63"/>
          <p:cNvSpPr/>
          <p:nvPr/>
        </p:nvSpPr>
        <p:spPr>
          <a:xfrm>
            <a:off x="5432535" y="28280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4" name="object 64"/>
          <p:cNvSpPr/>
          <p:nvPr/>
        </p:nvSpPr>
        <p:spPr>
          <a:xfrm>
            <a:off x="5533846" y="28280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5" name="object 65"/>
          <p:cNvSpPr/>
          <p:nvPr/>
        </p:nvSpPr>
        <p:spPr>
          <a:xfrm>
            <a:off x="5635158" y="28280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6" name="object 66"/>
          <p:cNvSpPr/>
          <p:nvPr/>
        </p:nvSpPr>
        <p:spPr>
          <a:xfrm>
            <a:off x="5736469" y="28280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7" name="object 67"/>
          <p:cNvSpPr/>
          <p:nvPr/>
        </p:nvSpPr>
        <p:spPr>
          <a:xfrm>
            <a:off x="5837780" y="28280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8" name="object 68"/>
          <p:cNvSpPr/>
          <p:nvPr/>
        </p:nvSpPr>
        <p:spPr>
          <a:xfrm>
            <a:off x="5939092" y="28280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9" name="object 69"/>
          <p:cNvSpPr/>
          <p:nvPr/>
        </p:nvSpPr>
        <p:spPr>
          <a:xfrm>
            <a:off x="6040403" y="28280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0" name="object 70"/>
          <p:cNvSpPr/>
          <p:nvPr/>
        </p:nvSpPr>
        <p:spPr>
          <a:xfrm>
            <a:off x="6141715" y="2828085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1" name="object 71"/>
          <p:cNvSpPr/>
          <p:nvPr/>
        </p:nvSpPr>
        <p:spPr>
          <a:xfrm>
            <a:off x="6243026" y="2785470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2" name="object 72"/>
          <p:cNvSpPr/>
          <p:nvPr/>
        </p:nvSpPr>
        <p:spPr>
          <a:xfrm>
            <a:off x="2823106" y="3043030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3" name="object 73"/>
          <p:cNvSpPr/>
          <p:nvPr/>
        </p:nvSpPr>
        <p:spPr>
          <a:xfrm>
            <a:off x="2924417" y="30856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4" name="object 74"/>
          <p:cNvSpPr/>
          <p:nvPr/>
        </p:nvSpPr>
        <p:spPr>
          <a:xfrm>
            <a:off x="2823106" y="3139887"/>
            <a:ext cx="3948545" cy="0"/>
          </a:xfrm>
          <a:custGeom>
            <a:avLst/>
            <a:gdLst/>
            <a:ahLst/>
            <a:cxnLst/>
            <a:rect l="l" t="t" r="r" b="b"/>
            <a:pathLst>
              <a:path w="5791200">
                <a:moveTo>
                  <a:pt x="0" y="0"/>
                </a:moveTo>
                <a:lnTo>
                  <a:pt x="579120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5" name="object 75"/>
          <p:cNvSpPr/>
          <p:nvPr/>
        </p:nvSpPr>
        <p:spPr>
          <a:xfrm>
            <a:off x="3025728" y="30856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6" name="object 76"/>
          <p:cNvSpPr/>
          <p:nvPr/>
        </p:nvSpPr>
        <p:spPr>
          <a:xfrm>
            <a:off x="3127040" y="30856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7" name="object 77"/>
          <p:cNvSpPr/>
          <p:nvPr/>
        </p:nvSpPr>
        <p:spPr>
          <a:xfrm>
            <a:off x="3228351" y="30856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8" name="object 78"/>
          <p:cNvSpPr/>
          <p:nvPr/>
        </p:nvSpPr>
        <p:spPr>
          <a:xfrm>
            <a:off x="3329663" y="30856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9" name="object 79"/>
          <p:cNvSpPr/>
          <p:nvPr/>
        </p:nvSpPr>
        <p:spPr>
          <a:xfrm>
            <a:off x="3430974" y="30856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0" name="object 80"/>
          <p:cNvSpPr/>
          <p:nvPr/>
        </p:nvSpPr>
        <p:spPr>
          <a:xfrm>
            <a:off x="3532285" y="30856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1" name="object 81"/>
          <p:cNvSpPr/>
          <p:nvPr/>
        </p:nvSpPr>
        <p:spPr>
          <a:xfrm>
            <a:off x="3633597" y="30856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2" name="object 82"/>
          <p:cNvSpPr/>
          <p:nvPr/>
        </p:nvSpPr>
        <p:spPr>
          <a:xfrm>
            <a:off x="3734908" y="30856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3" name="object 83"/>
          <p:cNvSpPr/>
          <p:nvPr/>
        </p:nvSpPr>
        <p:spPr>
          <a:xfrm>
            <a:off x="3836219" y="30856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4" name="object 84"/>
          <p:cNvSpPr/>
          <p:nvPr/>
        </p:nvSpPr>
        <p:spPr>
          <a:xfrm>
            <a:off x="3937531" y="30856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5" name="object 85"/>
          <p:cNvSpPr/>
          <p:nvPr/>
        </p:nvSpPr>
        <p:spPr>
          <a:xfrm>
            <a:off x="4038842" y="30856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6" name="object 86"/>
          <p:cNvSpPr/>
          <p:nvPr/>
        </p:nvSpPr>
        <p:spPr>
          <a:xfrm>
            <a:off x="4140153" y="30856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7" name="object 87"/>
          <p:cNvSpPr/>
          <p:nvPr/>
        </p:nvSpPr>
        <p:spPr>
          <a:xfrm>
            <a:off x="4241465" y="30856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8" name="object 88"/>
          <p:cNvSpPr/>
          <p:nvPr/>
        </p:nvSpPr>
        <p:spPr>
          <a:xfrm>
            <a:off x="4342776" y="30856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9" name="object 89"/>
          <p:cNvSpPr/>
          <p:nvPr/>
        </p:nvSpPr>
        <p:spPr>
          <a:xfrm>
            <a:off x="4444088" y="30856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0" name="object 90"/>
          <p:cNvSpPr/>
          <p:nvPr/>
        </p:nvSpPr>
        <p:spPr>
          <a:xfrm>
            <a:off x="4545399" y="30856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1" name="object 91"/>
          <p:cNvSpPr/>
          <p:nvPr/>
        </p:nvSpPr>
        <p:spPr>
          <a:xfrm>
            <a:off x="4646710" y="30856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2" name="object 92"/>
          <p:cNvSpPr/>
          <p:nvPr/>
        </p:nvSpPr>
        <p:spPr>
          <a:xfrm>
            <a:off x="4748022" y="30856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3" name="object 93"/>
          <p:cNvSpPr/>
          <p:nvPr/>
        </p:nvSpPr>
        <p:spPr>
          <a:xfrm>
            <a:off x="4849333" y="30856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4" name="object 94"/>
          <p:cNvSpPr/>
          <p:nvPr/>
        </p:nvSpPr>
        <p:spPr>
          <a:xfrm>
            <a:off x="4950644" y="30856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5" name="object 95"/>
          <p:cNvSpPr/>
          <p:nvPr/>
        </p:nvSpPr>
        <p:spPr>
          <a:xfrm>
            <a:off x="5051956" y="30856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6" name="object 96"/>
          <p:cNvSpPr/>
          <p:nvPr/>
        </p:nvSpPr>
        <p:spPr>
          <a:xfrm>
            <a:off x="5153267" y="30856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7" name="object 97"/>
          <p:cNvSpPr/>
          <p:nvPr/>
        </p:nvSpPr>
        <p:spPr>
          <a:xfrm>
            <a:off x="5254578" y="30856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8" name="object 98"/>
          <p:cNvSpPr/>
          <p:nvPr/>
        </p:nvSpPr>
        <p:spPr>
          <a:xfrm>
            <a:off x="5355890" y="30856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9" name="object 99"/>
          <p:cNvSpPr/>
          <p:nvPr/>
        </p:nvSpPr>
        <p:spPr>
          <a:xfrm>
            <a:off x="5457201" y="30856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0" name="object 100"/>
          <p:cNvSpPr/>
          <p:nvPr/>
        </p:nvSpPr>
        <p:spPr>
          <a:xfrm>
            <a:off x="5558513" y="30856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1" name="object 101"/>
          <p:cNvSpPr/>
          <p:nvPr/>
        </p:nvSpPr>
        <p:spPr>
          <a:xfrm>
            <a:off x="5659824" y="30856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2" name="object 102"/>
          <p:cNvSpPr/>
          <p:nvPr/>
        </p:nvSpPr>
        <p:spPr>
          <a:xfrm>
            <a:off x="5761135" y="30856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3" name="object 103"/>
          <p:cNvSpPr/>
          <p:nvPr/>
        </p:nvSpPr>
        <p:spPr>
          <a:xfrm>
            <a:off x="5862447" y="30856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4" name="object 104"/>
          <p:cNvSpPr/>
          <p:nvPr/>
        </p:nvSpPr>
        <p:spPr>
          <a:xfrm>
            <a:off x="5963758" y="30856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5" name="object 105"/>
          <p:cNvSpPr/>
          <p:nvPr/>
        </p:nvSpPr>
        <p:spPr>
          <a:xfrm>
            <a:off x="6065069" y="30856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6" name="object 106"/>
          <p:cNvSpPr/>
          <p:nvPr/>
        </p:nvSpPr>
        <p:spPr>
          <a:xfrm>
            <a:off x="6166381" y="30856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7" name="object 107"/>
          <p:cNvSpPr/>
          <p:nvPr/>
        </p:nvSpPr>
        <p:spPr>
          <a:xfrm>
            <a:off x="6267692" y="30856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8" name="object 108"/>
          <p:cNvSpPr/>
          <p:nvPr/>
        </p:nvSpPr>
        <p:spPr>
          <a:xfrm>
            <a:off x="6369003" y="30856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9" name="object 109"/>
          <p:cNvSpPr/>
          <p:nvPr/>
        </p:nvSpPr>
        <p:spPr>
          <a:xfrm>
            <a:off x="6470315" y="30856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0" name="object 110"/>
          <p:cNvSpPr/>
          <p:nvPr/>
        </p:nvSpPr>
        <p:spPr>
          <a:xfrm>
            <a:off x="6571626" y="30856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1" name="object 111"/>
          <p:cNvSpPr/>
          <p:nvPr/>
        </p:nvSpPr>
        <p:spPr>
          <a:xfrm>
            <a:off x="6672938" y="308564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2" name="object 112"/>
          <p:cNvSpPr/>
          <p:nvPr/>
        </p:nvSpPr>
        <p:spPr>
          <a:xfrm>
            <a:off x="6774249" y="3043024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3" name="object 113"/>
          <p:cNvSpPr txBox="1"/>
          <p:nvPr/>
        </p:nvSpPr>
        <p:spPr>
          <a:xfrm>
            <a:off x="2358494" y="3175201"/>
            <a:ext cx="523009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Municipality</a:t>
            </a:r>
            <a:r>
              <a:rPr sz="477" spc="-37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(cont.)</a:t>
            </a:r>
            <a:endParaRPr sz="477">
              <a:latin typeface="Arial"/>
              <a:cs typeface="Arial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2369750" y="3300593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5" name="object 115"/>
          <p:cNvSpPr/>
          <p:nvPr/>
        </p:nvSpPr>
        <p:spPr>
          <a:xfrm>
            <a:off x="2471062" y="334320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6" name="object 116"/>
          <p:cNvSpPr/>
          <p:nvPr/>
        </p:nvSpPr>
        <p:spPr>
          <a:xfrm>
            <a:off x="2369750" y="3397448"/>
            <a:ext cx="1821007" cy="0"/>
          </a:xfrm>
          <a:custGeom>
            <a:avLst/>
            <a:gdLst/>
            <a:ahLst/>
            <a:cxnLst/>
            <a:rect l="l" t="t" r="r" b="b"/>
            <a:pathLst>
              <a:path w="2670810">
                <a:moveTo>
                  <a:pt x="0" y="0"/>
                </a:moveTo>
                <a:lnTo>
                  <a:pt x="267081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7" name="object 117"/>
          <p:cNvSpPr/>
          <p:nvPr/>
        </p:nvSpPr>
        <p:spPr>
          <a:xfrm>
            <a:off x="2572373" y="334320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8" name="object 118"/>
          <p:cNvSpPr/>
          <p:nvPr/>
        </p:nvSpPr>
        <p:spPr>
          <a:xfrm>
            <a:off x="2673685" y="334320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9" name="object 119"/>
          <p:cNvSpPr/>
          <p:nvPr/>
        </p:nvSpPr>
        <p:spPr>
          <a:xfrm>
            <a:off x="2774996" y="334320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0" name="object 120"/>
          <p:cNvSpPr/>
          <p:nvPr/>
        </p:nvSpPr>
        <p:spPr>
          <a:xfrm>
            <a:off x="2876307" y="334320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1" name="object 121"/>
          <p:cNvSpPr/>
          <p:nvPr/>
        </p:nvSpPr>
        <p:spPr>
          <a:xfrm>
            <a:off x="2977619" y="334320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2" name="object 122"/>
          <p:cNvSpPr/>
          <p:nvPr/>
        </p:nvSpPr>
        <p:spPr>
          <a:xfrm>
            <a:off x="3078930" y="334320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3" name="object 123"/>
          <p:cNvSpPr/>
          <p:nvPr/>
        </p:nvSpPr>
        <p:spPr>
          <a:xfrm>
            <a:off x="3180241" y="334320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4" name="object 124"/>
          <p:cNvSpPr/>
          <p:nvPr/>
        </p:nvSpPr>
        <p:spPr>
          <a:xfrm>
            <a:off x="3281553" y="334320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5" name="object 125"/>
          <p:cNvSpPr/>
          <p:nvPr/>
        </p:nvSpPr>
        <p:spPr>
          <a:xfrm>
            <a:off x="3382864" y="334320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6" name="object 126"/>
          <p:cNvSpPr/>
          <p:nvPr/>
        </p:nvSpPr>
        <p:spPr>
          <a:xfrm>
            <a:off x="3484175" y="334320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7" name="object 127"/>
          <p:cNvSpPr/>
          <p:nvPr/>
        </p:nvSpPr>
        <p:spPr>
          <a:xfrm>
            <a:off x="3585487" y="334320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8" name="object 128"/>
          <p:cNvSpPr/>
          <p:nvPr/>
        </p:nvSpPr>
        <p:spPr>
          <a:xfrm>
            <a:off x="3686798" y="334320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9" name="object 129"/>
          <p:cNvSpPr/>
          <p:nvPr/>
        </p:nvSpPr>
        <p:spPr>
          <a:xfrm>
            <a:off x="3788110" y="334320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0" name="object 130"/>
          <p:cNvSpPr/>
          <p:nvPr/>
        </p:nvSpPr>
        <p:spPr>
          <a:xfrm>
            <a:off x="3889421" y="334320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1" name="object 131"/>
          <p:cNvSpPr/>
          <p:nvPr/>
        </p:nvSpPr>
        <p:spPr>
          <a:xfrm>
            <a:off x="3990732" y="334320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2" name="object 132"/>
          <p:cNvSpPr/>
          <p:nvPr/>
        </p:nvSpPr>
        <p:spPr>
          <a:xfrm>
            <a:off x="4092044" y="334320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3" name="object 133"/>
          <p:cNvSpPr/>
          <p:nvPr/>
        </p:nvSpPr>
        <p:spPr>
          <a:xfrm>
            <a:off x="4193355" y="3300593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4" name="object 134"/>
          <p:cNvSpPr/>
          <p:nvPr/>
        </p:nvSpPr>
        <p:spPr>
          <a:xfrm>
            <a:off x="4410525" y="3300593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5" name="object 135"/>
          <p:cNvSpPr/>
          <p:nvPr/>
        </p:nvSpPr>
        <p:spPr>
          <a:xfrm>
            <a:off x="4511836" y="334320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6" name="object 136"/>
          <p:cNvSpPr/>
          <p:nvPr/>
        </p:nvSpPr>
        <p:spPr>
          <a:xfrm>
            <a:off x="4410525" y="3397448"/>
            <a:ext cx="302635" cy="0"/>
          </a:xfrm>
          <a:custGeom>
            <a:avLst/>
            <a:gdLst/>
            <a:ahLst/>
            <a:cxnLst/>
            <a:rect l="l" t="t" r="r" b="b"/>
            <a:pathLst>
              <a:path w="443864">
                <a:moveTo>
                  <a:pt x="0" y="0"/>
                </a:moveTo>
                <a:lnTo>
                  <a:pt x="443738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7" name="object 137"/>
          <p:cNvSpPr/>
          <p:nvPr/>
        </p:nvSpPr>
        <p:spPr>
          <a:xfrm>
            <a:off x="4613148" y="334320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8" name="object 138"/>
          <p:cNvSpPr/>
          <p:nvPr/>
        </p:nvSpPr>
        <p:spPr>
          <a:xfrm>
            <a:off x="4714459" y="3300593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9" name="object 139"/>
          <p:cNvSpPr/>
          <p:nvPr/>
        </p:nvSpPr>
        <p:spPr>
          <a:xfrm>
            <a:off x="4931629" y="3300593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0" name="object 140"/>
          <p:cNvSpPr/>
          <p:nvPr/>
        </p:nvSpPr>
        <p:spPr>
          <a:xfrm>
            <a:off x="5032940" y="334320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1" name="object 141"/>
          <p:cNvSpPr/>
          <p:nvPr/>
        </p:nvSpPr>
        <p:spPr>
          <a:xfrm>
            <a:off x="4931629" y="3397448"/>
            <a:ext cx="605270" cy="0"/>
          </a:xfrm>
          <a:custGeom>
            <a:avLst/>
            <a:gdLst/>
            <a:ahLst/>
            <a:cxnLst/>
            <a:rect l="l" t="t" r="r" b="b"/>
            <a:pathLst>
              <a:path w="887729">
                <a:moveTo>
                  <a:pt x="0" y="0"/>
                </a:moveTo>
                <a:lnTo>
                  <a:pt x="88773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2" name="object 142"/>
          <p:cNvSpPr/>
          <p:nvPr/>
        </p:nvSpPr>
        <p:spPr>
          <a:xfrm>
            <a:off x="5134252" y="334320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3" name="object 143"/>
          <p:cNvSpPr/>
          <p:nvPr/>
        </p:nvSpPr>
        <p:spPr>
          <a:xfrm>
            <a:off x="5235563" y="3300593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4" name="object 144"/>
          <p:cNvSpPr/>
          <p:nvPr/>
        </p:nvSpPr>
        <p:spPr>
          <a:xfrm>
            <a:off x="5336875" y="334320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5" name="object 145"/>
          <p:cNvSpPr/>
          <p:nvPr/>
        </p:nvSpPr>
        <p:spPr>
          <a:xfrm>
            <a:off x="5438186" y="334320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6" name="object 146"/>
          <p:cNvSpPr/>
          <p:nvPr/>
        </p:nvSpPr>
        <p:spPr>
          <a:xfrm>
            <a:off x="5539497" y="3300593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7" name="object 147"/>
          <p:cNvSpPr/>
          <p:nvPr/>
        </p:nvSpPr>
        <p:spPr>
          <a:xfrm>
            <a:off x="5761135" y="3300593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8" name="object 148"/>
          <p:cNvSpPr/>
          <p:nvPr/>
        </p:nvSpPr>
        <p:spPr>
          <a:xfrm>
            <a:off x="5862447" y="334320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9" name="object 149"/>
          <p:cNvSpPr/>
          <p:nvPr/>
        </p:nvSpPr>
        <p:spPr>
          <a:xfrm>
            <a:off x="5761135" y="3397448"/>
            <a:ext cx="1010516" cy="0"/>
          </a:xfrm>
          <a:custGeom>
            <a:avLst/>
            <a:gdLst/>
            <a:ahLst/>
            <a:cxnLst/>
            <a:rect l="l" t="t" r="r" b="b"/>
            <a:pathLst>
              <a:path w="1482090">
                <a:moveTo>
                  <a:pt x="0" y="0"/>
                </a:moveTo>
                <a:lnTo>
                  <a:pt x="148148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0" name="object 150"/>
          <p:cNvSpPr/>
          <p:nvPr/>
        </p:nvSpPr>
        <p:spPr>
          <a:xfrm>
            <a:off x="5963758" y="334320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1" name="object 151"/>
          <p:cNvSpPr/>
          <p:nvPr/>
        </p:nvSpPr>
        <p:spPr>
          <a:xfrm>
            <a:off x="6065069" y="3300593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2" name="object 152"/>
          <p:cNvSpPr/>
          <p:nvPr/>
        </p:nvSpPr>
        <p:spPr>
          <a:xfrm>
            <a:off x="6166381" y="334320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3" name="object 153"/>
          <p:cNvSpPr/>
          <p:nvPr/>
        </p:nvSpPr>
        <p:spPr>
          <a:xfrm>
            <a:off x="6267692" y="334320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4" name="object 154"/>
          <p:cNvSpPr/>
          <p:nvPr/>
        </p:nvSpPr>
        <p:spPr>
          <a:xfrm>
            <a:off x="6369003" y="3300584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5" name="object 155"/>
          <p:cNvSpPr/>
          <p:nvPr/>
        </p:nvSpPr>
        <p:spPr>
          <a:xfrm>
            <a:off x="6470315" y="334320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6" name="object 156"/>
          <p:cNvSpPr/>
          <p:nvPr/>
        </p:nvSpPr>
        <p:spPr>
          <a:xfrm>
            <a:off x="6571626" y="334320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7" name="object 157"/>
          <p:cNvSpPr/>
          <p:nvPr/>
        </p:nvSpPr>
        <p:spPr>
          <a:xfrm>
            <a:off x="6672938" y="334320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8" name="object 158"/>
          <p:cNvSpPr/>
          <p:nvPr/>
        </p:nvSpPr>
        <p:spPr>
          <a:xfrm>
            <a:off x="6774249" y="3300584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9" name="object 159"/>
          <p:cNvSpPr/>
          <p:nvPr/>
        </p:nvSpPr>
        <p:spPr>
          <a:xfrm>
            <a:off x="2369750" y="3558153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0" name="object 160"/>
          <p:cNvSpPr/>
          <p:nvPr/>
        </p:nvSpPr>
        <p:spPr>
          <a:xfrm>
            <a:off x="2471062" y="36007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1" name="object 161"/>
          <p:cNvSpPr/>
          <p:nvPr/>
        </p:nvSpPr>
        <p:spPr>
          <a:xfrm>
            <a:off x="2369751" y="3655010"/>
            <a:ext cx="2836718" cy="0"/>
          </a:xfrm>
          <a:custGeom>
            <a:avLst/>
            <a:gdLst/>
            <a:ahLst/>
            <a:cxnLst/>
            <a:rect l="l" t="t" r="r" b="b"/>
            <a:pathLst>
              <a:path w="4160520">
                <a:moveTo>
                  <a:pt x="0" y="0"/>
                </a:moveTo>
                <a:lnTo>
                  <a:pt x="416052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2" name="object 162"/>
          <p:cNvSpPr/>
          <p:nvPr/>
        </p:nvSpPr>
        <p:spPr>
          <a:xfrm>
            <a:off x="2572373" y="36007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3" name="object 163"/>
          <p:cNvSpPr/>
          <p:nvPr/>
        </p:nvSpPr>
        <p:spPr>
          <a:xfrm>
            <a:off x="2673685" y="36007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4" name="object 164"/>
          <p:cNvSpPr/>
          <p:nvPr/>
        </p:nvSpPr>
        <p:spPr>
          <a:xfrm>
            <a:off x="2774996" y="36007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5" name="object 165"/>
          <p:cNvSpPr/>
          <p:nvPr/>
        </p:nvSpPr>
        <p:spPr>
          <a:xfrm>
            <a:off x="2876307" y="36007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6" name="object 166"/>
          <p:cNvSpPr/>
          <p:nvPr/>
        </p:nvSpPr>
        <p:spPr>
          <a:xfrm>
            <a:off x="2977619" y="36007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7" name="object 167"/>
          <p:cNvSpPr/>
          <p:nvPr/>
        </p:nvSpPr>
        <p:spPr>
          <a:xfrm>
            <a:off x="3078930" y="36007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8" name="object 168"/>
          <p:cNvSpPr/>
          <p:nvPr/>
        </p:nvSpPr>
        <p:spPr>
          <a:xfrm>
            <a:off x="3180241" y="36007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9" name="object 169"/>
          <p:cNvSpPr/>
          <p:nvPr/>
        </p:nvSpPr>
        <p:spPr>
          <a:xfrm>
            <a:off x="3281553" y="36007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0" name="object 170"/>
          <p:cNvSpPr/>
          <p:nvPr/>
        </p:nvSpPr>
        <p:spPr>
          <a:xfrm>
            <a:off x="3382864" y="36007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1" name="object 171"/>
          <p:cNvSpPr/>
          <p:nvPr/>
        </p:nvSpPr>
        <p:spPr>
          <a:xfrm>
            <a:off x="3484175" y="36007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2" name="object 172"/>
          <p:cNvSpPr/>
          <p:nvPr/>
        </p:nvSpPr>
        <p:spPr>
          <a:xfrm>
            <a:off x="3585487" y="36007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3" name="object 173"/>
          <p:cNvSpPr/>
          <p:nvPr/>
        </p:nvSpPr>
        <p:spPr>
          <a:xfrm>
            <a:off x="3686798" y="36007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4" name="object 174"/>
          <p:cNvSpPr/>
          <p:nvPr/>
        </p:nvSpPr>
        <p:spPr>
          <a:xfrm>
            <a:off x="3788110" y="36007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5" name="object 175"/>
          <p:cNvSpPr/>
          <p:nvPr/>
        </p:nvSpPr>
        <p:spPr>
          <a:xfrm>
            <a:off x="3889421" y="36007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6" name="object 176"/>
          <p:cNvSpPr/>
          <p:nvPr/>
        </p:nvSpPr>
        <p:spPr>
          <a:xfrm>
            <a:off x="3990732" y="36007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7" name="object 177"/>
          <p:cNvSpPr/>
          <p:nvPr/>
        </p:nvSpPr>
        <p:spPr>
          <a:xfrm>
            <a:off x="4092044" y="36007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8" name="object 178"/>
          <p:cNvSpPr/>
          <p:nvPr/>
        </p:nvSpPr>
        <p:spPr>
          <a:xfrm>
            <a:off x="4193355" y="36007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9" name="object 179"/>
          <p:cNvSpPr/>
          <p:nvPr/>
        </p:nvSpPr>
        <p:spPr>
          <a:xfrm>
            <a:off x="4294666" y="36007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0" name="object 180"/>
          <p:cNvSpPr/>
          <p:nvPr/>
        </p:nvSpPr>
        <p:spPr>
          <a:xfrm>
            <a:off x="4395978" y="36007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1" name="object 181"/>
          <p:cNvSpPr/>
          <p:nvPr/>
        </p:nvSpPr>
        <p:spPr>
          <a:xfrm>
            <a:off x="4497289" y="36007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2" name="object 182"/>
          <p:cNvSpPr/>
          <p:nvPr/>
        </p:nvSpPr>
        <p:spPr>
          <a:xfrm>
            <a:off x="4598600" y="36007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3" name="object 183"/>
          <p:cNvSpPr/>
          <p:nvPr/>
        </p:nvSpPr>
        <p:spPr>
          <a:xfrm>
            <a:off x="4699912" y="36007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4" name="object 184"/>
          <p:cNvSpPr/>
          <p:nvPr/>
        </p:nvSpPr>
        <p:spPr>
          <a:xfrm>
            <a:off x="4801223" y="36007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5" name="object 185"/>
          <p:cNvSpPr/>
          <p:nvPr/>
        </p:nvSpPr>
        <p:spPr>
          <a:xfrm>
            <a:off x="4902535" y="36007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6" name="object 186"/>
          <p:cNvSpPr/>
          <p:nvPr/>
        </p:nvSpPr>
        <p:spPr>
          <a:xfrm>
            <a:off x="5003846" y="36007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7" name="object 187"/>
          <p:cNvSpPr/>
          <p:nvPr/>
        </p:nvSpPr>
        <p:spPr>
          <a:xfrm>
            <a:off x="5105157" y="36007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8" name="object 188"/>
          <p:cNvSpPr/>
          <p:nvPr/>
        </p:nvSpPr>
        <p:spPr>
          <a:xfrm>
            <a:off x="5206469" y="355814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9" name="object 189"/>
          <p:cNvSpPr txBox="1"/>
          <p:nvPr/>
        </p:nvSpPr>
        <p:spPr>
          <a:xfrm>
            <a:off x="5243322" y="3394938"/>
            <a:ext cx="674976" cy="136984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lnSpc>
                <a:spcPts val="558"/>
              </a:lnSpc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Other telephone</a:t>
            </a:r>
            <a:r>
              <a:rPr sz="477" spc="-51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number</a:t>
            </a:r>
            <a:endParaRPr sz="477">
              <a:latin typeface="Arial"/>
              <a:cs typeface="Arial"/>
            </a:endParaRPr>
          </a:p>
          <a:p>
            <a:pPr marL="8659">
              <a:lnSpc>
                <a:spcPts val="395"/>
              </a:lnSpc>
            </a:pPr>
            <a:r>
              <a:rPr sz="341" dirty="0">
                <a:latin typeface="Arial"/>
                <a:cs typeface="Arial"/>
              </a:rPr>
              <a:t>Area</a:t>
            </a:r>
            <a:r>
              <a:rPr sz="341" spc="-3" dirty="0">
                <a:latin typeface="Arial"/>
                <a:cs typeface="Arial"/>
              </a:rPr>
              <a:t> </a:t>
            </a:r>
            <a:r>
              <a:rPr sz="341" dirty="0">
                <a:latin typeface="Arial"/>
                <a:cs typeface="Arial"/>
              </a:rPr>
              <a:t>code</a:t>
            </a:r>
            <a:endParaRPr sz="341">
              <a:latin typeface="Arial"/>
              <a:cs typeface="Arial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6360344" y="3464210"/>
            <a:ext cx="207818" cy="61194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341" dirty="0">
                <a:latin typeface="Arial"/>
                <a:cs typeface="Arial"/>
              </a:rPr>
              <a:t>Extension</a:t>
            </a:r>
            <a:endParaRPr sz="341">
              <a:latin typeface="Arial"/>
              <a:cs typeface="Arial"/>
            </a:endParaRPr>
          </a:p>
        </p:txBody>
      </p:sp>
      <p:sp>
        <p:nvSpPr>
          <p:cNvPr id="191" name="object 191"/>
          <p:cNvSpPr/>
          <p:nvPr/>
        </p:nvSpPr>
        <p:spPr>
          <a:xfrm>
            <a:off x="2948420" y="3719854"/>
            <a:ext cx="0" cy="99580"/>
          </a:xfrm>
          <a:custGeom>
            <a:avLst/>
            <a:gdLst/>
            <a:ahLst/>
            <a:cxnLst/>
            <a:rect l="l" t="t" r="r" b="b"/>
            <a:pathLst>
              <a:path h="146050">
                <a:moveTo>
                  <a:pt x="0" y="0"/>
                </a:moveTo>
                <a:lnTo>
                  <a:pt x="0" y="145859"/>
                </a:lnTo>
              </a:path>
            </a:pathLst>
          </a:custGeom>
          <a:ln w="7620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2" name="object 192"/>
          <p:cNvSpPr/>
          <p:nvPr/>
        </p:nvSpPr>
        <p:spPr>
          <a:xfrm>
            <a:off x="2951018" y="3816710"/>
            <a:ext cx="3820824" cy="0"/>
          </a:xfrm>
          <a:custGeom>
            <a:avLst/>
            <a:gdLst/>
            <a:ahLst/>
            <a:cxnLst/>
            <a:rect l="l" t="t" r="r" b="b"/>
            <a:pathLst>
              <a:path w="5603875">
                <a:moveTo>
                  <a:pt x="0" y="0"/>
                </a:moveTo>
                <a:lnTo>
                  <a:pt x="5603595" y="0"/>
                </a:lnTo>
              </a:path>
            </a:pathLst>
          </a:custGeom>
          <a:ln w="7620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3" name="object 193"/>
          <p:cNvSpPr/>
          <p:nvPr/>
        </p:nvSpPr>
        <p:spPr>
          <a:xfrm>
            <a:off x="6774249" y="3719854"/>
            <a:ext cx="0" cy="99580"/>
          </a:xfrm>
          <a:custGeom>
            <a:avLst/>
            <a:gdLst/>
            <a:ahLst/>
            <a:cxnLst/>
            <a:rect l="l" t="t" r="r" b="b"/>
            <a:pathLst>
              <a:path h="146050">
                <a:moveTo>
                  <a:pt x="0" y="0"/>
                </a:moveTo>
                <a:lnTo>
                  <a:pt x="0" y="145859"/>
                </a:lnTo>
              </a:path>
            </a:pathLst>
          </a:custGeom>
          <a:ln w="7620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4" name="object 194"/>
          <p:cNvSpPr txBox="1"/>
          <p:nvPr/>
        </p:nvSpPr>
        <p:spPr>
          <a:xfrm>
            <a:off x="2358494" y="3725495"/>
            <a:ext cx="421698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E-mail</a:t>
            </a:r>
            <a:r>
              <a:rPr sz="477" spc="-41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address</a:t>
            </a:r>
            <a:endParaRPr sz="477">
              <a:latin typeface="Arial"/>
              <a:cs typeface="Arial"/>
            </a:endParaRPr>
          </a:p>
        </p:txBody>
      </p:sp>
      <p:sp>
        <p:nvSpPr>
          <p:cNvPr id="195" name="object 195"/>
          <p:cNvSpPr/>
          <p:nvPr/>
        </p:nvSpPr>
        <p:spPr>
          <a:xfrm>
            <a:off x="2344700" y="763723"/>
            <a:ext cx="103043" cy="268865"/>
          </a:xfrm>
          <a:custGeom>
            <a:avLst/>
            <a:gdLst/>
            <a:ahLst/>
            <a:cxnLst/>
            <a:rect l="l" t="t" r="r" b="b"/>
            <a:pathLst>
              <a:path w="151129" h="394334">
                <a:moveTo>
                  <a:pt x="8737" y="0"/>
                </a:moveTo>
                <a:lnTo>
                  <a:pt x="0" y="0"/>
                </a:lnTo>
                <a:lnTo>
                  <a:pt x="0" y="303377"/>
                </a:lnTo>
                <a:lnTo>
                  <a:pt x="8737" y="303377"/>
                </a:lnTo>
                <a:lnTo>
                  <a:pt x="8737" y="0"/>
                </a:lnTo>
                <a:close/>
              </a:path>
              <a:path w="151129" h="394334">
                <a:moveTo>
                  <a:pt x="25196" y="356412"/>
                </a:moveTo>
                <a:lnTo>
                  <a:pt x="20586" y="356412"/>
                </a:lnTo>
                <a:lnTo>
                  <a:pt x="19150" y="358241"/>
                </a:lnTo>
                <a:lnTo>
                  <a:pt x="19100" y="364820"/>
                </a:lnTo>
                <a:lnTo>
                  <a:pt x="21704" y="366674"/>
                </a:lnTo>
                <a:lnTo>
                  <a:pt x="32131" y="368706"/>
                </a:lnTo>
                <a:lnTo>
                  <a:pt x="34747" y="370700"/>
                </a:lnTo>
                <a:lnTo>
                  <a:pt x="34671" y="374700"/>
                </a:lnTo>
                <a:lnTo>
                  <a:pt x="34531" y="375513"/>
                </a:lnTo>
                <a:lnTo>
                  <a:pt x="26822" y="387096"/>
                </a:lnTo>
                <a:lnTo>
                  <a:pt x="26822" y="392645"/>
                </a:lnTo>
                <a:lnTo>
                  <a:pt x="28371" y="394208"/>
                </a:lnTo>
                <a:lnTo>
                  <a:pt x="34340" y="394208"/>
                </a:lnTo>
                <a:lnTo>
                  <a:pt x="37084" y="391807"/>
                </a:lnTo>
                <a:lnTo>
                  <a:pt x="42367" y="382181"/>
                </a:lnTo>
                <a:lnTo>
                  <a:pt x="44831" y="379780"/>
                </a:lnTo>
                <a:lnTo>
                  <a:pt x="62797" y="379780"/>
                </a:lnTo>
                <a:lnTo>
                  <a:pt x="61366" y="378294"/>
                </a:lnTo>
                <a:lnTo>
                  <a:pt x="57912" y="373824"/>
                </a:lnTo>
                <a:lnTo>
                  <a:pt x="57912" y="370293"/>
                </a:lnTo>
                <a:lnTo>
                  <a:pt x="60515" y="368833"/>
                </a:lnTo>
                <a:lnTo>
                  <a:pt x="70942" y="366534"/>
                </a:lnTo>
                <a:lnTo>
                  <a:pt x="73558" y="364604"/>
                </a:lnTo>
                <a:lnTo>
                  <a:pt x="73558" y="359664"/>
                </a:lnTo>
                <a:lnTo>
                  <a:pt x="35763" y="359664"/>
                </a:lnTo>
                <a:lnTo>
                  <a:pt x="33451" y="359117"/>
                </a:lnTo>
                <a:lnTo>
                  <a:pt x="27495" y="356946"/>
                </a:lnTo>
                <a:lnTo>
                  <a:pt x="25196" y="356412"/>
                </a:lnTo>
                <a:close/>
              </a:path>
              <a:path w="151129" h="394334">
                <a:moveTo>
                  <a:pt x="62797" y="379780"/>
                </a:moveTo>
                <a:lnTo>
                  <a:pt x="47142" y="379780"/>
                </a:lnTo>
                <a:lnTo>
                  <a:pt x="48158" y="379984"/>
                </a:lnTo>
                <a:lnTo>
                  <a:pt x="62585" y="394004"/>
                </a:lnTo>
                <a:lnTo>
                  <a:pt x="64211" y="394208"/>
                </a:lnTo>
                <a:lnTo>
                  <a:pt x="67183" y="394208"/>
                </a:lnTo>
                <a:lnTo>
                  <a:pt x="68681" y="392315"/>
                </a:lnTo>
                <a:lnTo>
                  <a:pt x="68644" y="388518"/>
                </a:lnTo>
                <a:lnTo>
                  <a:pt x="68275" y="385470"/>
                </a:lnTo>
                <a:lnTo>
                  <a:pt x="62797" y="379780"/>
                </a:lnTo>
                <a:close/>
              </a:path>
              <a:path w="151129" h="394334">
                <a:moveTo>
                  <a:pt x="50457" y="337108"/>
                </a:moveTo>
                <a:lnTo>
                  <a:pt x="43281" y="337108"/>
                </a:lnTo>
                <a:lnTo>
                  <a:pt x="41452" y="337858"/>
                </a:lnTo>
                <a:lnTo>
                  <a:pt x="41452" y="358914"/>
                </a:lnTo>
                <a:lnTo>
                  <a:pt x="40093" y="359664"/>
                </a:lnTo>
                <a:lnTo>
                  <a:pt x="53441" y="359664"/>
                </a:lnTo>
                <a:lnTo>
                  <a:pt x="52222" y="358914"/>
                </a:lnTo>
                <a:lnTo>
                  <a:pt x="52222" y="337858"/>
                </a:lnTo>
                <a:lnTo>
                  <a:pt x="50457" y="337108"/>
                </a:lnTo>
                <a:close/>
              </a:path>
              <a:path w="151129" h="394334">
                <a:moveTo>
                  <a:pt x="71932" y="356412"/>
                </a:moveTo>
                <a:lnTo>
                  <a:pt x="67183" y="356412"/>
                </a:lnTo>
                <a:lnTo>
                  <a:pt x="65049" y="356946"/>
                </a:lnTo>
                <a:lnTo>
                  <a:pt x="59499" y="359117"/>
                </a:lnTo>
                <a:lnTo>
                  <a:pt x="57365" y="359664"/>
                </a:lnTo>
                <a:lnTo>
                  <a:pt x="73558" y="359664"/>
                </a:lnTo>
                <a:lnTo>
                  <a:pt x="73558" y="358241"/>
                </a:lnTo>
                <a:lnTo>
                  <a:pt x="71932" y="356412"/>
                </a:lnTo>
                <a:close/>
              </a:path>
              <a:path w="151129" h="394334">
                <a:moveTo>
                  <a:pt x="49364" y="0"/>
                </a:moveTo>
                <a:lnTo>
                  <a:pt x="40640" y="0"/>
                </a:lnTo>
                <a:lnTo>
                  <a:pt x="40640" y="303377"/>
                </a:lnTo>
                <a:lnTo>
                  <a:pt x="49364" y="303377"/>
                </a:lnTo>
                <a:lnTo>
                  <a:pt x="49364" y="0"/>
                </a:lnTo>
                <a:close/>
              </a:path>
              <a:path w="151129" h="394334">
                <a:moveTo>
                  <a:pt x="90017" y="0"/>
                </a:moveTo>
                <a:lnTo>
                  <a:pt x="60960" y="0"/>
                </a:lnTo>
                <a:lnTo>
                  <a:pt x="60960" y="303377"/>
                </a:lnTo>
                <a:lnTo>
                  <a:pt x="90017" y="303377"/>
                </a:lnTo>
                <a:lnTo>
                  <a:pt x="90017" y="0"/>
                </a:lnTo>
                <a:close/>
              </a:path>
              <a:path w="151129" h="394334">
                <a:moveTo>
                  <a:pt x="130657" y="0"/>
                </a:moveTo>
                <a:lnTo>
                  <a:pt x="101600" y="0"/>
                </a:lnTo>
                <a:lnTo>
                  <a:pt x="101600" y="303377"/>
                </a:lnTo>
                <a:lnTo>
                  <a:pt x="130657" y="303377"/>
                </a:lnTo>
                <a:lnTo>
                  <a:pt x="130657" y="0"/>
                </a:lnTo>
                <a:close/>
              </a:path>
              <a:path w="151129" h="394334">
                <a:moveTo>
                  <a:pt x="150964" y="0"/>
                </a:moveTo>
                <a:lnTo>
                  <a:pt x="142240" y="0"/>
                </a:lnTo>
                <a:lnTo>
                  <a:pt x="142240" y="303377"/>
                </a:lnTo>
                <a:lnTo>
                  <a:pt x="150964" y="303377"/>
                </a:lnTo>
                <a:lnTo>
                  <a:pt x="1509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6" name="object 196"/>
          <p:cNvSpPr/>
          <p:nvPr/>
        </p:nvSpPr>
        <p:spPr>
          <a:xfrm>
            <a:off x="2455536" y="763723"/>
            <a:ext cx="103043" cy="277091"/>
          </a:xfrm>
          <a:custGeom>
            <a:avLst/>
            <a:gdLst/>
            <a:ahLst/>
            <a:cxnLst/>
            <a:rect l="l" t="t" r="r" b="b"/>
            <a:pathLst>
              <a:path w="151130" h="406400">
                <a:moveTo>
                  <a:pt x="8737" y="0"/>
                </a:moveTo>
                <a:lnTo>
                  <a:pt x="0" y="0"/>
                </a:lnTo>
                <a:lnTo>
                  <a:pt x="0" y="303377"/>
                </a:lnTo>
                <a:lnTo>
                  <a:pt x="8737" y="303377"/>
                </a:lnTo>
                <a:lnTo>
                  <a:pt x="8737" y="0"/>
                </a:lnTo>
                <a:close/>
              </a:path>
              <a:path w="151130" h="406400">
                <a:moveTo>
                  <a:pt x="49364" y="0"/>
                </a:moveTo>
                <a:lnTo>
                  <a:pt x="20307" y="0"/>
                </a:lnTo>
                <a:lnTo>
                  <a:pt x="20307" y="303377"/>
                </a:lnTo>
                <a:lnTo>
                  <a:pt x="49364" y="303377"/>
                </a:lnTo>
                <a:lnTo>
                  <a:pt x="49364" y="0"/>
                </a:lnTo>
                <a:close/>
              </a:path>
              <a:path w="151130" h="406400">
                <a:moveTo>
                  <a:pt x="69088" y="326136"/>
                </a:moveTo>
                <a:lnTo>
                  <a:pt x="31076" y="326136"/>
                </a:lnTo>
                <a:lnTo>
                  <a:pt x="31076" y="403745"/>
                </a:lnTo>
                <a:lnTo>
                  <a:pt x="32029" y="404977"/>
                </a:lnTo>
                <a:lnTo>
                  <a:pt x="32778" y="405726"/>
                </a:lnTo>
                <a:lnTo>
                  <a:pt x="33324" y="405993"/>
                </a:lnTo>
                <a:lnTo>
                  <a:pt x="35826" y="406196"/>
                </a:lnTo>
                <a:lnTo>
                  <a:pt x="39623" y="406196"/>
                </a:lnTo>
                <a:lnTo>
                  <a:pt x="41452" y="405384"/>
                </a:lnTo>
                <a:lnTo>
                  <a:pt x="41452" y="371652"/>
                </a:lnTo>
                <a:lnTo>
                  <a:pt x="43268" y="369620"/>
                </a:lnTo>
                <a:lnTo>
                  <a:pt x="64007" y="369620"/>
                </a:lnTo>
                <a:lnTo>
                  <a:pt x="65557" y="367131"/>
                </a:lnTo>
                <a:lnTo>
                  <a:pt x="65836" y="366725"/>
                </a:lnTo>
                <a:lnTo>
                  <a:pt x="65836" y="361543"/>
                </a:lnTo>
                <a:lnTo>
                  <a:pt x="64007" y="358648"/>
                </a:lnTo>
                <a:lnTo>
                  <a:pt x="41452" y="358648"/>
                </a:lnTo>
                <a:lnTo>
                  <a:pt x="41452" y="336296"/>
                </a:lnTo>
                <a:lnTo>
                  <a:pt x="69088" y="336296"/>
                </a:lnTo>
                <a:lnTo>
                  <a:pt x="70573" y="334645"/>
                </a:lnTo>
                <a:lnTo>
                  <a:pt x="71310" y="332778"/>
                </a:lnTo>
                <a:lnTo>
                  <a:pt x="71310" y="328904"/>
                </a:lnTo>
                <a:lnTo>
                  <a:pt x="70573" y="327380"/>
                </a:lnTo>
                <a:lnTo>
                  <a:pt x="69088" y="326136"/>
                </a:lnTo>
                <a:close/>
              </a:path>
              <a:path w="151130" h="406400">
                <a:moveTo>
                  <a:pt x="90004" y="0"/>
                </a:moveTo>
                <a:lnTo>
                  <a:pt x="60947" y="0"/>
                </a:lnTo>
                <a:lnTo>
                  <a:pt x="60947" y="303377"/>
                </a:lnTo>
                <a:lnTo>
                  <a:pt x="90004" y="303377"/>
                </a:lnTo>
                <a:lnTo>
                  <a:pt x="90004" y="0"/>
                </a:lnTo>
                <a:close/>
              </a:path>
              <a:path w="151130" h="406400">
                <a:moveTo>
                  <a:pt x="130657" y="0"/>
                </a:moveTo>
                <a:lnTo>
                  <a:pt x="121920" y="0"/>
                </a:lnTo>
                <a:lnTo>
                  <a:pt x="121920" y="303377"/>
                </a:lnTo>
                <a:lnTo>
                  <a:pt x="130657" y="303377"/>
                </a:lnTo>
                <a:lnTo>
                  <a:pt x="130657" y="0"/>
                </a:lnTo>
                <a:close/>
              </a:path>
              <a:path w="151130" h="406400">
                <a:moveTo>
                  <a:pt x="150964" y="0"/>
                </a:moveTo>
                <a:lnTo>
                  <a:pt x="142227" y="0"/>
                </a:lnTo>
                <a:lnTo>
                  <a:pt x="142227" y="303377"/>
                </a:lnTo>
                <a:lnTo>
                  <a:pt x="150964" y="303377"/>
                </a:lnTo>
                <a:lnTo>
                  <a:pt x="1509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7" name="object 197"/>
          <p:cNvSpPr/>
          <p:nvPr/>
        </p:nvSpPr>
        <p:spPr>
          <a:xfrm>
            <a:off x="2566364" y="763723"/>
            <a:ext cx="103043" cy="277523"/>
          </a:xfrm>
          <a:custGeom>
            <a:avLst/>
            <a:gdLst/>
            <a:ahLst/>
            <a:cxnLst/>
            <a:rect l="l" t="t" r="r" b="b"/>
            <a:pathLst>
              <a:path w="151130" h="407034">
                <a:moveTo>
                  <a:pt x="8737" y="0"/>
                </a:moveTo>
                <a:lnTo>
                  <a:pt x="0" y="0"/>
                </a:lnTo>
                <a:lnTo>
                  <a:pt x="0" y="303377"/>
                </a:lnTo>
                <a:lnTo>
                  <a:pt x="8737" y="303377"/>
                </a:lnTo>
                <a:lnTo>
                  <a:pt x="8737" y="0"/>
                </a:lnTo>
                <a:close/>
              </a:path>
              <a:path w="151130" h="407034">
                <a:moveTo>
                  <a:pt x="29057" y="0"/>
                </a:moveTo>
                <a:lnTo>
                  <a:pt x="20332" y="0"/>
                </a:lnTo>
                <a:lnTo>
                  <a:pt x="20332" y="303377"/>
                </a:lnTo>
                <a:lnTo>
                  <a:pt x="29057" y="303377"/>
                </a:lnTo>
                <a:lnTo>
                  <a:pt x="29057" y="0"/>
                </a:lnTo>
                <a:close/>
              </a:path>
              <a:path w="151130" h="407034">
                <a:moveTo>
                  <a:pt x="48056" y="319836"/>
                </a:moveTo>
                <a:lnTo>
                  <a:pt x="37261" y="319836"/>
                </a:lnTo>
                <a:lnTo>
                  <a:pt x="29768" y="322884"/>
                </a:lnTo>
                <a:lnTo>
                  <a:pt x="25590" y="328980"/>
                </a:lnTo>
                <a:lnTo>
                  <a:pt x="22072" y="333997"/>
                </a:lnTo>
                <a:lnTo>
                  <a:pt x="20332" y="342188"/>
                </a:lnTo>
                <a:lnTo>
                  <a:pt x="20409" y="365150"/>
                </a:lnTo>
                <a:lnTo>
                  <a:pt x="20581" y="373175"/>
                </a:lnTo>
                <a:lnTo>
                  <a:pt x="38950" y="406603"/>
                </a:lnTo>
                <a:lnTo>
                  <a:pt x="44018" y="406806"/>
                </a:lnTo>
                <a:lnTo>
                  <a:pt x="60337" y="406806"/>
                </a:lnTo>
                <a:lnTo>
                  <a:pt x="65811" y="405053"/>
                </a:lnTo>
                <a:lnTo>
                  <a:pt x="68503" y="401523"/>
                </a:lnTo>
                <a:lnTo>
                  <a:pt x="71881" y="395427"/>
                </a:lnTo>
                <a:lnTo>
                  <a:pt x="40792" y="395427"/>
                </a:lnTo>
                <a:lnTo>
                  <a:pt x="36460" y="393534"/>
                </a:lnTo>
                <a:lnTo>
                  <a:pt x="33369" y="387856"/>
                </a:lnTo>
                <a:lnTo>
                  <a:pt x="31516" y="378394"/>
                </a:lnTo>
                <a:lnTo>
                  <a:pt x="30899" y="365150"/>
                </a:lnTo>
                <a:lnTo>
                  <a:pt x="30952" y="361086"/>
                </a:lnTo>
                <a:lnTo>
                  <a:pt x="31255" y="353568"/>
                </a:lnTo>
                <a:lnTo>
                  <a:pt x="31292" y="342925"/>
                </a:lnTo>
                <a:lnTo>
                  <a:pt x="32232" y="337515"/>
                </a:lnTo>
                <a:lnTo>
                  <a:pt x="36537" y="331012"/>
                </a:lnTo>
                <a:lnTo>
                  <a:pt x="41592" y="329184"/>
                </a:lnTo>
                <a:lnTo>
                  <a:pt x="70165" y="329184"/>
                </a:lnTo>
                <a:lnTo>
                  <a:pt x="69014" y="327380"/>
                </a:lnTo>
                <a:lnTo>
                  <a:pt x="63650" y="323189"/>
                </a:lnTo>
                <a:lnTo>
                  <a:pt x="56665" y="320675"/>
                </a:lnTo>
                <a:lnTo>
                  <a:pt x="48056" y="319836"/>
                </a:lnTo>
                <a:close/>
              </a:path>
              <a:path w="151130" h="407034">
                <a:moveTo>
                  <a:pt x="70165" y="329184"/>
                </a:moveTo>
                <a:lnTo>
                  <a:pt x="55867" y="329184"/>
                </a:lnTo>
                <a:lnTo>
                  <a:pt x="60452" y="331419"/>
                </a:lnTo>
                <a:lnTo>
                  <a:pt x="63004" y="335889"/>
                </a:lnTo>
                <a:lnTo>
                  <a:pt x="64896" y="339001"/>
                </a:lnTo>
                <a:lnTo>
                  <a:pt x="65849" y="344017"/>
                </a:lnTo>
                <a:lnTo>
                  <a:pt x="65772" y="358038"/>
                </a:lnTo>
                <a:lnTo>
                  <a:pt x="65633" y="361086"/>
                </a:lnTo>
                <a:lnTo>
                  <a:pt x="65517" y="365150"/>
                </a:lnTo>
                <a:lnTo>
                  <a:pt x="65040" y="376798"/>
                </a:lnTo>
                <a:lnTo>
                  <a:pt x="63261" y="387148"/>
                </a:lnTo>
                <a:lnTo>
                  <a:pt x="60297" y="393357"/>
                </a:lnTo>
                <a:lnTo>
                  <a:pt x="56146" y="395427"/>
                </a:lnTo>
                <a:lnTo>
                  <a:pt x="71881" y="395427"/>
                </a:lnTo>
                <a:lnTo>
                  <a:pt x="74275" y="387045"/>
                </a:lnTo>
                <a:lnTo>
                  <a:pt x="75718" y="376262"/>
                </a:lnTo>
                <a:lnTo>
                  <a:pt x="76125" y="365150"/>
                </a:lnTo>
                <a:lnTo>
                  <a:pt x="76061" y="356616"/>
                </a:lnTo>
                <a:lnTo>
                  <a:pt x="75949" y="352551"/>
                </a:lnTo>
                <a:lnTo>
                  <a:pt x="75341" y="344678"/>
                </a:lnTo>
                <a:lnTo>
                  <a:pt x="74265" y="338086"/>
                </a:lnTo>
                <a:lnTo>
                  <a:pt x="72758" y="333248"/>
                </a:lnTo>
                <a:lnTo>
                  <a:pt x="70165" y="329184"/>
                </a:lnTo>
                <a:close/>
              </a:path>
              <a:path w="151130" h="407034">
                <a:moveTo>
                  <a:pt x="90017" y="0"/>
                </a:moveTo>
                <a:lnTo>
                  <a:pt x="60959" y="0"/>
                </a:lnTo>
                <a:lnTo>
                  <a:pt x="60959" y="303377"/>
                </a:lnTo>
                <a:lnTo>
                  <a:pt x="90017" y="303377"/>
                </a:lnTo>
                <a:lnTo>
                  <a:pt x="90017" y="0"/>
                </a:lnTo>
                <a:close/>
              </a:path>
              <a:path w="151130" h="407034">
                <a:moveTo>
                  <a:pt x="130657" y="0"/>
                </a:moveTo>
                <a:lnTo>
                  <a:pt x="101600" y="0"/>
                </a:lnTo>
                <a:lnTo>
                  <a:pt x="101600" y="303377"/>
                </a:lnTo>
                <a:lnTo>
                  <a:pt x="130657" y="303377"/>
                </a:lnTo>
                <a:lnTo>
                  <a:pt x="130657" y="0"/>
                </a:lnTo>
                <a:close/>
              </a:path>
              <a:path w="151130" h="407034">
                <a:moveTo>
                  <a:pt x="150977" y="0"/>
                </a:moveTo>
                <a:lnTo>
                  <a:pt x="142240" y="0"/>
                </a:lnTo>
                <a:lnTo>
                  <a:pt x="142240" y="303377"/>
                </a:lnTo>
                <a:lnTo>
                  <a:pt x="150977" y="303377"/>
                </a:lnTo>
                <a:lnTo>
                  <a:pt x="1509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8" name="object 198"/>
          <p:cNvSpPr/>
          <p:nvPr/>
        </p:nvSpPr>
        <p:spPr>
          <a:xfrm>
            <a:off x="2677200" y="763723"/>
            <a:ext cx="103043" cy="277523"/>
          </a:xfrm>
          <a:custGeom>
            <a:avLst/>
            <a:gdLst/>
            <a:ahLst/>
            <a:cxnLst/>
            <a:rect l="l" t="t" r="r" b="b"/>
            <a:pathLst>
              <a:path w="151130" h="407034">
                <a:moveTo>
                  <a:pt x="8737" y="0"/>
                </a:moveTo>
                <a:lnTo>
                  <a:pt x="0" y="0"/>
                </a:lnTo>
                <a:lnTo>
                  <a:pt x="0" y="303377"/>
                </a:lnTo>
                <a:lnTo>
                  <a:pt x="8737" y="303377"/>
                </a:lnTo>
                <a:lnTo>
                  <a:pt x="8737" y="0"/>
                </a:lnTo>
                <a:close/>
              </a:path>
              <a:path w="151130" h="407034">
                <a:moveTo>
                  <a:pt x="29057" y="0"/>
                </a:moveTo>
                <a:lnTo>
                  <a:pt x="20319" y="0"/>
                </a:lnTo>
                <a:lnTo>
                  <a:pt x="20319" y="303377"/>
                </a:lnTo>
                <a:lnTo>
                  <a:pt x="29057" y="303377"/>
                </a:lnTo>
                <a:lnTo>
                  <a:pt x="29057" y="0"/>
                </a:lnTo>
                <a:close/>
              </a:path>
              <a:path w="151130" h="407034">
                <a:moveTo>
                  <a:pt x="48056" y="319836"/>
                </a:moveTo>
                <a:lnTo>
                  <a:pt x="37261" y="319836"/>
                </a:lnTo>
                <a:lnTo>
                  <a:pt x="29768" y="322884"/>
                </a:lnTo>
                <a:lnTo>
                  <a:pt x="25590" y="328980"/>
                </a:lnTo>
                <a:lnTo>
                  <a:pt x="22072" y="333997"/>
                </a:lnTo>
                <a:lnTo>
                  <a:pt x="20320" y="342188"/>
                </a:lnTo>
                <a:lnTo>
                  <a:pt x="20399" y="365150"/>
                </a:lnTo>
                <a:lnTo>
                  <a:pt x="20575" y="373175"/>
                </a:lnTo>
                <a:lnTo>
                  <a:pt x="38950" y="406603"/>
                </a:lnTo>
                <a:lnTo>
                  <a:pt x="44018" y="406806"/>
                </a:lnTo>
                <a:lnTo>
                  <a:pt x="60337" y="406806"/>
                </a:lnTo>
                <a:lnTo>
                  <a:pt x="65811" y="405053"/>
                </a:lnTo>
                <a:lnTo>
                  <a:pt x="68503" y="401523"/>
                </a:lnTo>
                <a:lnTo>
                  <a:pt x="71881" y="395427"/>
                </a:lnTo>
                <a:lnTo>
                  <a:pt x="40792" y="395427"/>
                </a:lnTo>
                <a:lnTo>
                  <a:pt x="36458" y="393534"/>
                </a:lnTo>
                <a:lnTo>
                  <a:pt x="33362" y="387856"/>
                </a:lnTo>
                <a:lnTo>
                  <a:pt x="31505" y="378394"/>
                </a:lnTo>
                <a:lnTo>
                  <a:pt x="30886" y="365150"/>
                </a:lnTo>
                <a:lnTo>
                  <a:pt x="30952" y="361086"/>
                </a:lnTo>
                <a:lnTo>
                  <a:pt x="31255" y="353568"/>
                </a:lnTo>
                <a:lnTo>
                  <a:pt x="31292" y="342925"/>
                </a:lnTo>
                <a:lnTo>
                  <a:pt x="32232" y="337515"/>
                </a:lnTo>
                <a:lnTo>
                  <a:pt x="36537" y="331012"/>
                </a:lnTo>
                <a:lnTo>
                  <a:pt x="41592" y="329184"/>
                </a:lnTo>
                <a:lnTo>
                  <a:pt x="70165" y="329184"/>
                </a:lnTo>
                <a:lnTo>
                  <a:pt x="69014" y="327380"/>
                </a:lnTo>
                <a:lnTo>
                  <a:pt x="63650" y="323189"/>
                </a:lnTo>
                <a:lnTo>
                  <a:pt x="56665" y="320675"/>
                </a:lnTo>
                <a:lnTo>
                  <a:pt x="48056" y="319836"/>
                </a:lnTo>
                <a:close/>
              </a:path>
              <a:path w="151130" h="407034">
                <a:moveTo>
                  <a:pt x="70165" y="329184"/>
                </a:moveTo>
                <a:lnTo>
                  <a:pt x="55867" y="329184"/>
                </a:lnTo>
                <a:lnTo>
                  <a:pt x="60452" y="331419"/>
                </a:lnTo>
                <a:lnTo>
                  <a:pt x="63004" y="335889"/>
                </a:lnTo>
                <a:lnTo>
                  <a:pt x="64896" y="339001"/>
                </a:lnTo>
                <a:lnTo>
                  <a:pt x="65836" y="344017"/>
                </a:lnTo>
                <a:lnTo>
                  <a:pt x="65772" y="358038"/>
                </a:lnTo>
                <a:lnTo>
                  <a:pt x="65633" y="361086"/>
                </a:lnTo>
                <a:lnTo>
                  <a:pt x="65517" y="365150"/>
                </a:lnTo>
                <a:lnTo>
                  <a:pt x="65040" y="376798"/>
                </a:lnTo>
                <a:lnTo>
                  <a:pt x="63261" y="387148"/>
                </a:lnTo>
                <a:lnTo>
                  <a:pt x="60297" y="393357"/>
                </a:lnTo>
                <a:lnTo>
                  <a:pt x="56146" y="395427"/>
                </a:lnTo>
                <a:lnTo>
                  <a:pt x="71881" y="395427"/>
                </a:lnTo>
                <a:lnTo>
                  <a:pt x="74275" y="387045"/>
                </a:lnTo>
                <a:lnTo>
                  <a:pt x="75718" y="376262"/>
                </a:lnTo>
                <a:lnTo>
                  <a:pt x="76125" y="365150"/>
                </a:lnTo>
                <a:lnTo>
                  <a:pt x="76060" y="356616"/>
                </a:lnTo>
                <a:lnTo>
                  <a:pt x="75947" y="352551"/>
                </a:lnTo>
                <a:lnTo>
                  <a:pt x="75336" y="344678"/>
                </a:lnTo>
                <a:lnTo>
                  <a:pt x="74260" y="338086"/>
                </a:lnTo>
                <a:lnTo>
                  <a:pt x="72758" y="333248"/>
                </a:lnTo>
                <a:lnTo>
                  <a:pt x="70165" y="329184"/>
                </a:lnTo>
                <a:close/>
              </a:path>
              <a:path w="151130" h="407034">
                <a:moveTo>
                  <a:pt x="90017" y="0"/>
                </a:moveTo>
                <a:lnTo>
                  <a:pt x="60960" y="0"/>
                </a:lnTo>
                <a:lnTo>
                  <a:pt x="60960" y="303377"/>
                </a:lnTo>
                <a:lnTo>
                  <a:pt x="90017" y="303377"/>
                </a:lnTo>
                <a:lnTo>
                  <a:pt x="90017" y="0"/>
                </a:lnTo>
                <a:close/>
              </a:path>
              <a:path w="151130" h="407034">
                <a:moveTo>
                  <a:pt x="130657" y="0"/>
                </a:moveTo>
                <a:lnTo>
                  <a:pt x="101600" y="0"/>
                </a:lnTo>
                <a:lnTo>
                  <a:pt x="101600" y="303377"/>
                </a:lnTo>
                <a:lnTo>
                  <a:pt x="130657" y="303377"/>
                </a:lnTo>
                <a:lnTo>
                  <a:pt x="130657" y="0"/>
                </a:lnTo>
                <a:close/>
              </a:path>
              <a:path w="151130" h="407034">
                <a:moveTo>
                  <a:pt x="150977" y="0"/>
                </a:moveTo>
                <a:lnTo>
                  <a:pt x="142240" y="0"/>
                </a:lnTo>
                <a:lnTo>
                  <a:pt x="142240" y="303377"/>
                </a:lnTo>
                <a:lnTo>
                  <a:pt x="150977" y="303377"/>
                </a:lnTo>
                <a:lnTo>
                  <a:pt x="1509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9" name="object 199"/>
          <p:cNvSpPr/>
          <p:nvPr/>
        </p:nvSpPr>
        <p:spPr>
          <a:xfrm>
            <a:off x="2788036" y="763723"/>
            <a:ext cx="103043" cy="277091"/>
          </a:xfrm>
          <a:custGeom>
            <a:avLst/>
            <a:gdLst/>
            <a:ahLst/>
            <a:cxnLst/>
            <a:rect l="l" t="t" r="r" b="b"/>
            <a:pathLst>
              <a:path w="151130" h="406400">
                <a:moveTo>
                  <a:pt x="29057" y="0"/>
                </a:moveTo>
                <a:lnTo>
                  <a:pt x="0" y="0"/>
                </a:lnTo>
                <a:lnTo>
                  <a:pt x="0" y="303377"/>
                </a:lnTo>
                <a:lnTo>
                  <a:pt x="29057" y="303377"/>
                </a:lnTo>
                <a:lnTo>
                  <a:pt x="29057" y="0"/>
                </a:lnTo>
                <a:close/>
              </a:path>
              <a:path w="151130" h="406400">
                <a:moveTo>
                  <a:pt x="57911" y="336702"/>
                </a:moveTo>
                <a:lnTo>
                  <a:pt x="44830" y="336702"/>
                </a:lnTo>
                <a:lnTo>
                  <a:pt x="45580" y="336804"/>
                </a:lnTo>
                <a:lnTo>
                  <a:pt x="47472" y="337210"/>
                </a:lnTo>
                <a:lnTo>
                  <a:pt x="48094" y="337312"/>
                </a:lnTo>
                <a:lnTo>
                  <a:pt x="48361" y="337312"/>
                </a:lnTo>
                <a:lnTo>
                  <a:pt x="48361" y="403758"/>
                </a:lnTo>
                <a:lnTo>
                  <a:pt x="49720" y="405384"/>
                </a:lnTo>
                <a:lnTo>
                  <a:pt x="51066" y="406196"/>
                </a:lnTo>
                <a:lnTo>
                  <a:pt x="54863" y="406196"/>
                </a:lnTo>
                <a:lnTo>
                  <a:pt x="56692" y="405384"/>
                </a:lnTo>
                <a:lnTo>
                  <a:pt x="57911" y="403758"/>
                </a:lnTo>
                <a:lnTo>
                  <a:pt x="57911" y="336702"/>
                </a:lnTo>
                <a:close/>
              </a:path>
              <a:path w="151130" h="406400">
                <a:moveTo>
                  <a:pt x="55676" y="319836"/>
                </a:moveTo>
                <a:lnTo>
                  <a:pt x="46126" y="319836"/>
                </a:lnTo>
                <a:lnTo>
                  <a:pt x="42392" y="322884"/>
                </a:lnTo>
                <a:lnTo>
                  <a:pt x="35763" y="328980"/>
                </a:lnTo>
                <a:lnTo>
                  <a:pt x="30340" y="333857"/>
                </a:lnTo>
                <a:lnTo>
                  <a:pt x="26415" y="337515"/>
                </a:lnTo>
                <a:lnTo>
                  <a:pt x="23977" y="339953"/>
                </a:lnTo>
                <a:lnTo>
                  <a:pt x="23977" y="343890"/>
                </a:lnTo>
                <a:lnTo>
                  <a:pt x="25666" y="345846"/>
                </a:lnTo>
                <a:lnTo>
                  <a:pt x="31356" y="345846"/>
                </a:lnTo>
                <a:lnTo>
                  <a:pt x="34099" y="344322"/>
                </a:lnTo>
                <a:lnTo>
                  <a:pt x="40474" y="338226"/>
                </a:lnTo>
                <a:lnTo>
                  <a:pt x="42811" y="336702"/>
                </a:lnTo>
                <a:lnTo>
                  <a:pt x="57911" y="336702"/>
                </a:lnTo>
                <a:lnTo>
                  <a:pt x="57911" y="322072"/>
                </a:lnTo>
                <a:lnTo>
                  <a:pt x="55676" y="319836"/>
                </a:lnTo>
                <a:close/>
              </a:path>
              <a:path w="151130" h="406400">
                <a:moveTo>
                  <a:pt x="49377" y="0"/>
                </a:moveTo>
                <a:lnTo>
                  <a:pt x="40639" y="0"/>
                </a:lnTo>
                <a:lnTo>
                  <a:pt x="40639" y="303377"/>
                </a:lnTo>
                <a:lnTo>
                  <a:pt x="49377" y="303377"/>
                </a:lnTo>
                <a:lnTo>
                  <a:pt x="49377" y="0"/>
                </a:lnTo>
                <a:close/>
              </a:path>
              <a:path w="151130" h="406400">
                <a:moveTo>
                  <a:pt x="90017" y="0"/>
                </a:moveTo>
                <a:lnTo>
                  <a:pt x="81279" y="0"/>
                </a:lnTo>
                <a:lnTo>
                  <a:pt x="81279" y="303377"/>
                </a:lnTo>
                <a:lnTo>
                  <a:pt x="90017" y="303377"/>
                </a:lnTo>
                <a:lnTo>
                  <a:pt x="90017" y="0"/>
                </a:lnTo>
                <a:close/>
              </a:path>
              <a:path w="151130" h="406400">
                <a:moveTo>
                  <a:pt x="110337" y="0"/>
                </a:moveTo>
                <a:lnTo>
                  <a:pt x="101599" y="0"/>
                </a:lnTo>
                <a:lnTo>
                  <a:pt x="101599" y="303377"/>
                </a:lnTo>
                <a:lnTo>
                  <a:pt x="110337" y="303377"/>
                </a:lnTo>
                <a:lnTo>
                  <a:pt x="110337" y="0"/>
                </a:lnTo>
                <a:close/>
              </a:path>
              <a:path w="151130" h="406400">
                <a:moveTo>
                  <a:pt x="150977" y="0"/>
                </a:moveTo>
                <a:lnTo>
                  <a:pt x="121919" y="0"/>
                </a:lnTo>
                <a:lnTo>
                  <a:pt x="121919" y="303377"/>
                </a:lnTo>
                <a:lnTo>
                  <a:pt x="150977" y="303377"/>
                </a:lnTo>
                <a:lnTo>
                  <a:pt x="1509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0" name="object 200"/>
          <p:cNvSpPr/>
          <p:nvPr/>
        </p:nvSpPr>
        <p:spPr>
          <a:xfrm>
            <a:off x="2898873" y="763723"/>
            <a:ext cx="103043" cy="277091"/>
          </a:xfrm>
          <a:custGeom>
            <a:avLst/>
            <a:gdLst/>
            <a:ahLst/>
            <a:cxnLst/>
            <a:rect l="l" t="t" r="r" b="b"/>
            <a:pathLst>
              <a:path w="151130" h="406400">
                <a:moveTo>
                  <a:pt x="29057" y="0"/>
                </a:moveTo>
                <a:lnTo>
                  <a:pt x="0" y="0"/>
                </a:lnTo>
                <a:lnTo>
                  <a:pt x="0" y="303377"/>
                </a:lnTo>
                <a:lnTo>
                  <a:pt x="29057" y="303377"/>
                </a:lnTo>
                <a:lnTo>
                  <a:pt x="29057" y="0"/>
                </a:lnTo>
                <a:close/>
              </a:path>
              <a:path w="151130" h="406400">
                <a:moveTo>
                  <a:pt x="57911" y="336702"/>
                </a:moveTo>
                <a:lnTo>
                  <a:pt x="44831" y="336702"/>
                </a:lnTo>
                <a:lnTo>
                  <a:pt x="45580" y="336804"/>
                </a:lnTo>
                <a:lnTo>
                  <a:pt x="47472" y="337210"/>
                </a:lnTo>
                <a:lnTo>
                  <a:pt x="48082" y="337312"/>
                </a:lnTo>
                <a:lnTo>
                  <a:pt x="48361" y="337312"/>
                </a:lnTo>
                <a:lnTo>
                  <a:pt x="48361" y="403758"/>
                </a:lnTo>
                <a:lnTo>
                  <a:pt x="49707" y="405384"/>
                </a:lnTo>
                <a:lnTo>
                  <a:pt x="51066" y="406196"/>
                </a:lnTo>
                <a:lnTo>
                  <a:pt x="54863" y="406196"/>
                </a:lnTo>
                <a:lnTo>
                  <a:pt x="56692" y="405384"/>
                </a:lnTo>
                <a:lnTo>
                  <a:pt x="57911" y="403758"/>
                </a:lnTo>
                <a:lnTo>
                  <a:pt x="57911" y="336702"/>
                </a:lnTo>
                <a:close/>
              </a:path>
              <a:path w="151130" h="406400">
                <a:moveTo>
                  <a:pt x="55676" y="319836"/>
                </a:moveTo>
                <a:lnTo>
                  <a:pt x="46126" y="319836"/>
                </a:lnTo>
                <a:lnTo>
                  <a:pt x="42392" y="322884"/>
                </a:lnTo>
                <a:lnTo>
                  <a:pt x="35763" y="328980"/>
                </a:lnTo>
                <a:lnTo>
                  <a:pt x="30340" y="333857"/>
                </a:lnTo>
                <a:lnTo>
                  <a:pt x="26415" y="337515"/>
                </a:lnTo>
                <a:lnTo>
                  <a:pt x="23964" y="339953"/>
                </a:lnTo>
                <a:lnTo>
                  <a:pt x="23964" y="343890"/>
                </a:lnTo>
                <a:lnTo>
                  <a:pt x="25666" y="345846"/>
                </a:lnTo>
                <a:lnTo>
                  <a:pt x="31356" y="345846"/>
                </a:lnTo>
                <a:lnTo>
                  <a:pt x="34099" y="344322"/>
                </a:lnTo>
                <a:lnTo>
                  <a:pt x="40462" y="338226"/>
                </a:lnTo>
                <a:lnTo>
                  <a:pt x="42798" y="336702"/>
                </a:lnTo>
                <a:lnTo>
                  <a:pt x="57911" y="336702"/>
                </a:lnTo>
                <a:lnTo>
                  <a:pt x="57911" y="322072"/>
                </a:lnTo>
                <a:lnTo>
                  <a:pt x="55676" y="319836"/>
                </a:lnTo>
                <a:close/>
              </a:path>
              <a:path w="151130" h="406400">
                <a:moveTo>
                  <a:pt x="49364" y="0"/>
                </a:moveTo>
                <a:lnTo>
                  <a:pt x="40640" y="0"/>
                </a:lnTo>
                <a:lnTo>
                  <a:pt x="40640" y="303377"/>
                </a:lnTo>
                <a:lnTo>
                  <a:pt x="49364" y="303377"/>
                </a:lnTo>
                <a:lnTo>
                  <a:pt x="49364" y="0"/>
                </a:lnTo>
                <a:close/>
              </a:path>
              <a:path w="151130" h="406400">
                <a:moveTo>
                  <a:pt x="90017" y="0"/>
                </a:moveTo>
                <a:lnTo>
                  <a:pt x="81279" y="0"/>
                </a:lnTo>
                <a:lnTo>
                  <a:pt x="81279" y="303377"/>
                </a:lnTo>
                <a:lnTo>
                  <a:pt x="90017" y="303377"/>
                </a:lnTo>
                <a:lnTo>
                  <a:pt x="90017" y="0"/>
                </a:lnTo>
                <a:close/>
              </a:path>
              <a:path w="151130" h="406400">
                <a:moveTo>
                  <a:pt x="110337" y="0"/>
                </a:moveTo>
                <a:lnTo>
                  <a:pt x="101599" y="0"/>
                </a:lnTo>
                <a:lnTo>
                  <a:pt x="101599" y="303377"/>
                </a:lnTo>
                <a:lnTo>
                  <a:pt x="110337" y="303377"/>
                </a:lnTo>
                <a:lnTo>
                  <a:pt x="110337" y="0"/>
                </a:lnTo>
                <a:close/>
              </a:path>
              <a:path w="151130" h="406400">
                <a:moveTo>
                  <a:pt x="150964" y="0"/>
                </a:moveTo>
                <a:lnTo>
                  <a:pt x="121919" y="0"/>
                </a:lnTo>
                <a:lnTo>
                  <a:pt x="121919" y="303377"/>
                </a:lnTo>
                <a:lnTo>
                  <a:pt x="150964" y="303377"/>
                </a:lnTo>
                <a:lnTo>
                  <a:pt x="1509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1" name="object 201"/>
          <p:cNvSpPr/>
          <p:nvPr/>
        </p:nvSpPr>
        <p:spPr>
          <a:xfrm>
            <a:off x="3009709" y="763723"/>
            <a:ext cx="103043" cy="277091"/>
          </a:xfrm>
          <a:custGeom>
            <a:avLst/>
            <a:gdLst/>
            <a:ahLst/>
            <a:cxnLst/>
            <a:rect l="l" t="t" r="r" b="b"/>
            <a:pathLst>
              <a:path w="151130" h="406400">
                <a:moveTo>
                  <a:pt x="29057" y="0"/>
                </a:moveTo>
                <a:lnTo>
                  <a:pt x="0" y="0"/>
                </a:lnTo>
                <a:lnTo>
                  <a:pt x="0" y="303377"/>
                </a:lnTo>
                <a:lnTo>
                  <a:pt x="29057" y="303377"/>
                </a:lnTo>
                <a:lnTo>
                  <a:pt x="29057" y="0"/>
                </a:lnTo>
                <a:close/>
              </a:path>
              <a:path w="151130" h="406400">
                <a:moveTo>
                  <a:pt x="69964" y="319633"/>
                </a:moveTo>
                <a:lnTo>
                  <a:pt x="29870" y="319633"/>
                </a:lnTo>
                <a:lnTo>
                  <a:pt x="28041" y="322491"/>
                </a:lnTo>
                <a:lnTo>
                  <a:pt x="26924" y="334810"/>
                </a:lnTo>
                <a:lnTo>
                  <a:pt x="26415" y="342442"/>
                </a:lnTo>
                <a:lnTo>
                  <a:pt x="26456" y="351942"/>
                </a:lnTo>
                <a:lnTo>
                  <a:pt x="26606" y="356095"/>
                </a:lnTo>
                <a:lnTo>
                  <a:pt x="29057" y="358533"/>
                </a:lnTo>
                <a:lnTo>
                  <a:pt x="39624" y="358940"/>
                </a:lnTo>
                <a:lnTo>
                  <a:pt x="46329" y="359613"/>
                </a:lnTo>
                <a:lnTo>
                  <a:pt x="49174" y="360578"/>
                </a:lnTo>
                <a:lnTo>
                  <a:pt x="56349" y="362877"/>
                </a:lnTo>
                <a:lnTo>
                  <a:pt x="59931" y="367842"/>
                </a:lnTo>
                <a:lnTo>
                  <a:pt x="31216" y="396214"/>
                </a:lnTo>
                <a:lnTo>
                  <a:pt x="26212" y="396621"/>
                </a:lnTo>
                <a:lnTo>
                  <a:pt x="24714" y="397306"/>
                </a:lnTo>
                <a:lnTo>
                  <a:pt x="23964" y="398792"/>
                </a:lnTo>
                <a:lnTo>
                  <a:pt x="23980" y="404520"/>
                </a:lnTo>
                <a:lnTo>
                  <a:pt x="26073" y="406196"/>
                </a:lnTo>
                <a:lnTo>
                  <a:pt x="30264" y="406196"/>
                </a:lnTo>
                <a:lnTo>
                  <a:pt x="38229" y="405777"/>
                </a:lnTo>
                <a:lnTo>
                  <a:pt x="69899" y="383067"/>
                </a:lnTo>
                <a:lnTo>
                  <a:pt x="70713" y="375716"/>
                </a:lnTo>
                <a:lnTo>
                  <a:pt x="70713" y="366369"/>
                </a:lnTo>
                <a:lnTo>
                  <a:pt x="67525" y="359537"/>
                </a:lnTo>
                <a:lnTo>
                  <a:pt x="61163" y="355193"/>
                </a:lnTo>
                <a:lnTo>
                  <a:pt x="56680" y="351942"/>
                </a:lnTo>
                <a:lnTo>
                  <a:pt x="49237" y="349567"/>
                </a:lnTo>
                <a:lnTo>
                  <a:pt x="38811" y="348081"/>
                </a:lnTo>
                <a:lnTo>
                  <a:pt x="37718" y="347535"/>
                </a:lnTo>
                <a:lnTo>
                  <a:pt x="37172" y="346456"/>
                </a:lnTo>
                <a:lnTo>
                  <a:pt x="37260" y="334429"/>
                </a:lnTo>
                <a:lnTo>
                  <a:pt x="38328" y="329793"/>
                </a:lnTo>
                <a:lnTo>
                  <a:pt x="69964" y="329793"/>
                </a:lnTo>
                <a:lnTo>
                  <a:pt x="70713" y="328002"/>
                </a:lnTo>
                <a:lnTo>
                  <a:pt x="70713" y="321221"/>
                </a:lnTo>
                <a:lnTo>
                  <a:pt x="69964" y="319633"/>
                </a:lnTo>
                <a:close/>
              </a:path>
              <a:path w="151130" h="406400">
                <a:moveTo>
                  <a:pt x="49364" y="0"/>
                </a:moveTo>
                <a:lnTo>
                  <a:pt x="40627" y="0"/>
                </a:lnTo>
                <a:lnTo>
                  <a:pt x="40627" y="303377"/>
                </a:lnTo>
                <a:lnTo>
                  <a:pt x="49364" y="303377"/>
                </a:lnTo>
                <a:lnTo>
                  <a:pt x="49364" y="0"/>
                </a:lnTo>
                <a:close/>
              </a:path>
              <a:path w="151130" h="406400">
                <a:moveTo>
                  <a:pt x="110337" y="0"/>
                </a:moveTo>
                <a:lnTo>
                  <a:pt x="81279" y="0"/>
                </a:lnTo>
                <a:lnTo>
                  <a:pt x="81279" y="303377"/>
                </a:lnTo>
                <a:lnTo>
                  <a:pt x="110337" y="303377"/>
                </a:lnTo>
                <a:lnTo>
                  <a:pt x="110337" y="0"/>
                </a:lnTo>
                <a:close/>
              </a:path>
              <a:path w="151130" h="406400">
                <a:moveTo>
                  <a:pt x="130657" y="0"/>
                </a:moveTo>
                <a:lnTo>
                  <a:pt x="121920" y="0"/>
                </a:lnTo>
                <a:lnTo>
                  <a:pt x="121920" y="303377"/>
                </a:lnTo>
                <a:lnTo>
                  <a:pt x="130657" y="303377"/>
                </a:lnTo>
                <a:lnTo>
                  <a:pt x="130657" y="0"/>
                </a:lnTo>
                <a:close/>
              </a:path>
              <a:path w="151130" h="406400">
                <a:moveTo>
                  <a:pt x="150964" y="0"/>
                </a:moveTo>
                <a:lnTo>
                  <a:pt x="142227" y="0"/>
                </a:lnTo>
                <a:lnTo>
                  <a:pt x="142227" y="303377"/>
                </a:lnTo>
                <a:lnTo>
                  <a:pt x="150964" y="303377"/>
                </a:lnTo>
                <a:lnTo>
                  <a:pt x="1509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2" name="object 202"/>
          <p:cNvSpPr/>
          <p:nvPr/>
        </p:nvSpPr>
        <p:spPr>
          <a:xfrm>
            <a:off x="3120537" y="763723"/>
            <a:ext cx="103043" cy="277091"/>
          </a:xfrm>
          <a:custGeom>
            <a:avLst/>
            <a:gdLst/>
            <a:ahLst/>
            <a:cxnLst/>
            <a:rect l="l" t="t" r="r" b="b"/>
            <a:pathLst>
              <a:path w="151130" h="406400">
                <a:moveTo>
                  <a:pt x="8737" y="0"/>
                </a:moveTo>
                <a:lnTo>
                  <a:pt x="0" y="0"/>
                </a:lnTo>
                <a:lnTo>
                  <a:pt x="0" y="303377"/>
                </a:lnTo>
                <a:lnTo>
                  <a:pt x="8737" y="303377"/>
                </a:lnTo>
                <a:lnTo>
                  <a:pt x="8737" y="0"/>
                </a:lnTo>
                <a:close/>
              </a:path>
              <a:path w="151130" h="406400">
                <a:moveTo>
                  <a:pt x="49377" y="0"/>
                </a:moveTo>
                <a:lnTo>
                  <a:pt x="20319" y="0"/>
                </a:lnTo>
                <a:lnTo>
                  <a:pt x="20319" y="303377"/>
                </a:lnTo>
                <a:lnTo>
                  <a:pt x="49377" y="303377"/>
                </a:lnTo>
                <a:lnTo>
                  <a:pt x="49377" y="0"/>
                </a:lnTo>
                <a:close/>
              </a:path>
              <a:path w="151130" h="406400">
                <a:moveTo>
                  <a:pt x="69088" y="331825"/>
                </a:moveTo>
                <a:lnTo>
                  <a:pt x="55752" y="331825"/>
                </a:lnTo>
                <a:lnTo>
                  <a:pt x="60566" y="335889"/>
                </a:lnTo>
                <a:lnTo>
                  <a:pt x="60566" y="349846"/>
                </a:lnTo>
                <a:lnTo>
                  <a:pt x="57302" y="355053"/>
                </a:lnTo>
                <a:lnTo>
                  <a:pt x="50800" y="359664"/>
                </a:lnTo>
                <a:lnTo>
                  <a:pt x="33197" y="372325"/>
                </a:lnTo>
                <a:lnTo>
                  <a:pt x="22758" y="398678"/>
                </a:lnTo>
                <a:lnTo>
                  <a:pt x="22772" y="399935"/>
                </a:lnTo>
                <a:lnTo>
                  <a:pt x="22898" y="401459"/>
                </a:lnTo>
                <a:lnTo>
                  <a:pt x="23164" y="403758"/>
                </a:lnTo>
                <a:lnTo>
                  <a:pt x="25615" y="406196"/>
                </a:lnTo>
                <a:lnTo>
                  <a:pt x="70650" y="406196"/>
                </a:lnTo>
                <a:lnTo>
                  <a:pt x="71158" y="405612"/>
                </a:lnTo>
                <a:lnTo>
                  <a:pt x="72110" y="403313"/>
                </a:lnTo>
                <a:lnTo>
                  <a:pt x="72339" y="402399"/>
                </a:lnTo>
                <a:lnTo>
                  <a:pt x="72339" y="401053"/>
                </a:lnTo>
                <a:lnTo>
                  <a:pt x="72110" y="399935"/>
                </a:lnTo>
                <a:lnTo>
                  <a:pt x="71158" y="396824"/>
                </a:lnTo>
                <a:lnTo>
                  <a:pt x="70650" y="396036"/>
                </a:lnTo>
                <a:lnTo>
                  <a:pt x="35852" y="396036"/>
                </a:lnTo>
                <a:lnTo>
                  <a:pt x="33769" y="393966"/>
                </a:lnTo>
                <a:lnTo>
                  <a:pt x="34048" y="386905"/>
                </a:lnTo>
                <a:lnTo>
                  <a:pt x="37426" y="380796"/>
                </a:lnTo>
                <a:lnTo>
                  <a:pt x="43916" y="375640"/>
                </a:lnTo>
                <a:lnTo>
                  <a:pt x="61785" y="363004"/>
                </a:lnTo>
                <a:lnTo>
                  <a:pt x="68008" y="357314"/>
                </a:lnTo>
                <a:lnTo>
                  <a:pt x="71132" y="350316"/>
                </a:lnTo>
                <a:lnTo>
                  <a:pt x="71132" y="338226"/>
                </a:lnTo>
                <a:lnTo>
                  <a:pt x="70789" y="335508"/>
                </a:lnTo>
                <a:lnTo>
                  <a:pt x="69430" y="332257"/>
                </a:lnTo>
                <a:lnTo>
                  <a:pt x="69088" y="331825"/>
                </a:lnTo>
                <a:close/>
              </a:path>
              <a:path w="151130" h="406400">
                <a:moveTo>
                  <a:pt x="53378" y="320852"/>
                </a:moveTo>
                <a:lnTo>
                  <a:pt x="49580" y="320852"/>
                </a:lnTo>
                <a:lnTo>
                  <a:pt x="43892" y="321264"/>
                </a:lnTo>
                <a:lnTo>
                  <a:pt x="21945" y="329844"/>
                </a:lnTo>
                <a:lnTo>
                  <a:pt x="21945" y="334518"/>
                </a:lnTo>
                <a:lnTo>
                  <a:pt x="23240" y="335889"/>
                </a:lnTo>
                <a:lnTo>
                  <a:pt x="28257" y="335889"/>
                </a:lnTo>
                <a:lnTo>
                  <a:pt x="31673" y="335203"/>
                </a:lnTo>
                <a:lnTo>
                  <a:pt x="40474" y="332511"/>
                </a:lnTo>
                <a:lnTo>
                  <a:pt x="43827" y="331825"/>
                </a:lnTo>
                <a:lnTo>
                  <a:pt x="69088" y="331825"/>
                </a:lnTo>
                <a:lnTo>
                  <a:pt x="67678" y="330047"/>
                </a:lnTo>
                <a:lnTo>
                  <a:pt x="61975" y="324485"/>
                </a:lnTo>
                <a:lnTo>
                  <a:pt x="59677" y="322719"/>
                </a:lnTo>
                <a:lnTo>
                  <a:pt x="56159" y="321221"/>
                </a:lnTo>
                <a:lnTo>
                  <a:pt x="53378" y="320852"/>
                </a:lnTo>
                <a:close/>
              </a:path>
              <a:path w="151130" h="406400">
                <a:moveTo>
                  <a:pt x="90017" y="0"/>
                </a:moveTo>
                <a:lnTo>
                  <a:pt x="81280" y="0"/>
                </a:lnTo>
                <a:lnTo>
                  <a:pt x="81280" y="303377"/>
                </a:lnTo>
                <a:lnTo>
                  <a:pt x="90017" y="303377"/>
                </a:lnTo>
                <a:lnTo>
                  <a:pt x="90017" y="0"/>
                </a:lnTo>
                <a:close/>
              </a:path>
              <a:path w="151130" h="406400">
                <a:moveTo>
                  <a:pt x="110337" y="0"/>
                </a:moveTo>
                <a:lnTo>
                  <a:pt x="101600" y="0"/>
                </a:lnTo>
                <a:lnTo>
                  <a:pt x="101600" y="303377"/>
                </a:lnTo>
                <a:lnTo>
                  <a:pt x="110337" y="303377"/>
                </a:lnTo>
                <a:lnTo>
                  <a:pt x="110337" y="0"/>
                </a:lnTo>
                <a:close/>
              </a:path>
              <a:path w="151130" h="406400">
                <a:moveTo>
                  <a:pt x="150977" y="0"/>
                </a:moveTo>
                <a:lnTo>
                  <a:pt x="121919" y="0"/>
                </a:lnTo>
                <a:lnTo>
                  <a:pt x="121919" y="303377"/>
                </a:lnTo>
                <a:lnTo>
                  <a:pt x="150977" y="303377"/>
                </a:lnTo>
                <a:lnTo>
                  <a:pt x="1509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3" name="object 203"/>
          <p:cNvSpPr/>
          <p:nvPr/>
        </p:nvSpPr>
        <p:spPr>
          <a:xfrm>
            <a:off x="3231373" y="763723"/>
            <a:ext cx="103043" cy="268865"/>
          </a:xfrm>
          <a:custGeom>
            <a:avLst/>
            <a:gdLst/>
            <a:ahLst/>
            <a:cxnLst/>
            <a:rect l="l" t="t" r="r" b="b"/>
            <a:pathLst>
              <a:path w="151130" h="394334">
                <a:moveTo>
                  <a:pt x="8737" y="0"/>
                </a:moveTo>
                <a:lnTo>
                  <a:pt x="0" y="0"/>
                </a:lnTo>
                <a:lnTo>
                  <a:pt x="0" y="303377"/>
                </a:lnTo>
                <a:lnTo>
                  <a:pt x="8737" y="303377"/>
                </a:lnTo>
                <a:lnTo>
                  <a:pt x="8737" y="0"/>
                </a:lnTo>
                <a:close/>
              </a:path>
              <a:path w="151130" h="394334">
                <a:moveTo>
                  <a:pt x="25196" y="356412"/>
                </a:moveTo>
                <a:lnTo>
                  <a:pt x="20586" y="356412"/>
                </a:lnTo>
                <a:lnTo>
                  <a:pt x="19150" y="358241"/>
                </a:lnTo>
                <a:lnTo>
                  <a:pt x="19100" y="364820"/>
                </a:lnTo>
                <a:lnTo>
                  <a:pt x="21704" y="366674"/>
                </a:lnTo>
                <a:lnTo>
                  <a:pt x="32130" y="368706"/>
                </a:lnTo>
                <a:lnTo>
                  <a:pt x="34747" y="370700"/>
                </a:lnTo>
                <a:lnTo>
                  <a:pt x="34683" y="374700"/>
                </a:lnTo>
                <a:lnTo>
                  <a:pt x="34543" y="375513"/>
                </a:lnTo>
                <a:lnTo>
                  <a:pt x="26822" y="387096"/>
                </a:lnTo>
                <a:lnTo>
                  <a:pt x="26822" y="392645"/>
                </a:lnTo>
                <a:lnTo>
                  <a:pt x="28384" y="394208"/>
                </a:lnTo>
                <a:lnTo>
                  <a:pt x="34340" y="394208"/>
                </a:lnTo>
                <a:lnTo>
                  <a:pt x="37083" y="391807"/>
                </a:lnTo>
                <a:lnTo>
                  <a:pt x="42367" y="382181"/>
                </a:lnTo>
                <a:lnTo>
                  <a:pt x="44830" y="379780"/>
                </a:lnTo>
                <a:lnTo>
                  <a:pt x="62797" y="379780"/>
                </a:lnTo>
                <a:lnTo>
                  <a:pt x="61366" y="378294"/>
                </a:lnTo>
                <a:lnTo>
                  <a:pt x="57911" y="373824"/>
                </a:lnTo>
                <a:lnTo>
                  <a:pt x="57911" y="370293"/>
                </a:lnTo>
                <a:lnTo>
                  <a:pt x="60515" y="368833"/>
                </a:lnTo>
                <a:lnTo>
                  <a:pt x="70954" y="366534"/>
                </a:lnTo>
                <a:lnTo>
                  <a:pt x="73558" y="364604"/>
                </a:lnTo>
                <a:lnTo>
                  <a:pt x="73558" y="359664"/>
                </a:lnTo>
                <a:lnTo>
                  <a:pt x="35763" y="359664"/>
                </a:lnTo>
                <a:lnTo>
                  <a:pt x="33464" y="359117"/>
                </a:lnTo>
                <a:lnTo>
                  <a:pt x="27495" y="356946"/>
                </a:lnTo>
                <a:lnTo>
                  <a:pt x="25196" y="356412"/>
                </a:lnTo>
                <a:close/>
              </a:path>
              <a:path w="151130" h="394334">
                <a:moveTo>
                  <a:pt x="62797" y="379780"/>
                </a:moveTo>
                <a:lnTo>
                  <a:pt x="47142" y="379780"/>
                </a:lnTo>
                <a:lnTo>
                  <a:pt x="48158" y="379984"/>
                </a:lnTo>
                <a:lnTo>
                  <a:pt x="62585" y="394004"/>
                </a:lnTo>
                <a:lnTo>
                  <a:pt x="64211" y="394208"/>
                </a:lnTo>
                <a:lnTo>
                  <a:pt x="67195" y="394208"/>
                </a:lnTo>
                <a:lnTo>
                  <a:pt x="68681" y="392315"/>
                </a:lnTo>
                <a:lnTo>
                  <a:pt x="68644" y="388518"/>
                </a:lnTo>
                <a:lnTo>
                  <a:pt x="68275" y="385470"/>
                </a:lnTo>
                <a:lnTo>
                  <a:pt x="62797" y="379780"/>
                </a:lnTo>
                <a:close/>
              </a:path>
              <a:path w="151130" h="394334">
                <a:moveTo>
                  <a:pt x="50457" y="337108"/>
                </a:moveTo>
                <a:lnTo>
                  <a:pt x="43281" y="337108"/>
                </a:lnTo>
                <a:lnTo>
                  <a:pt x="41452" y="337858"/>
                </a:lnTo>
                <a:lnTo>
                  <a:pt x="41452" y="358914"/>
                </a:lnTo>
                <a:lnTo>
                  <a:pt x="40093" y="359664"/>
                </a:lnTo>
                <a:lnTo>
                  <a:pt x="53441" y="359664"/>
                </a:lnTo>
                <a:lnTo>
                  <a:pt x="52222" y="358914"/>
                </a:lnTo>
                <a:lnTo>
                  <a:pt x="52222" y="337858"/>
                </a:lnTo>
                <a:lnTo>
                  <a:pt x="50457" y="337108"/>
                </a:lnTo>
                <a:close/>
              </a:path>
              <a:path w="151130" h="394334">
                <a:moveTo>
                  <a:pt x="71932" y="356412"/>
                </a:moveTo>
                <a:lnTo>
                  <a:pt x="67195" y="356412"/>
                </a:lnTo>
                <a:lnTo>
                  <a:pt x="65062" y="356946"/>
                </a:lnTo>
                <a:lnTo>
                  <a:pt x="59499" y="359117"/>
                </a:lnTo>
                <a:lnTo>
                  <a:pt x="57365" y="359664"/>
                </a:lnTo>
                <a:lnTo>
                  <a:pt x="73558" y="359664"/>
                </a:lnTo>
                <a:lnTo>
                  <a:pt x="73558" y="358241"/>
                </a:lnTo>
                <a:lnTo>
                  <a:pt x="71932" y="356412"/>
                </a:lnTo>
                <a:close/>
              </a:path>
              <a:path w="151130" h="394334">
                <a:moveTo>
                  <a:pt x="49377" y="0"/>
                </a:moveTo>
                <a:lnTo>
                  <a:pt x="40639" y="0"/>
                </a:lnTo>
                <a:lnTo>
                  <a:pt x="40639" y="303377"/>
                </a:lnTo>
                <a:lnTo>
                  <a:pt x="49377" y="303377"/>
                </a:lnTo>
                <a:lnTo>
                  <a:pt x="49377" y="0"/>
                </a:lnTo>
                <a:close/>
              </a:path>
              <a:path w="151130" h="394334">
                <a:moveTo>
                  <a:pt x="90017" y="0"/>
                </a:moveTo>
                <a:lnTo>
                  <a:pt x="60959" y="0"/>
                </a:lnTo>
                <a:lnTo>
                  <a:pt x="60959" y="303377"/>
                </a:lnTo>
                <a:lnTo>
                  <a:pt x="90017" y="303377"/>
                </a:lnTo>
                <a:lnTo>
                  <a:pt x="90017" y="0"/>
                </a:lnTo>
                <a:close/>
              </a:path>
              <a:path w="151130" h="394334">
                <a:moveTo>
                  <a:pt x="130657" y="0"/>
                </a:moveTo>
                <a:lnTo>
                  <a:pt x="101599" y="0"/>
                </a:lnTo>
                <a:lnTo>
                  <a:pt x="101599" y="303377"/>
                </a:lnTo>
                <a:lnTo>
                  <a:pt x="130657" y="303377"/>
                </a:lnTo>
                <a:lnTo>
                  <a:pt x="130657" y="0"/>
                </a:lnTo>
                <a:close/>
              </a:path>
              <a:path w="151130" h="394334">
                <a:moveTo>
                  <a:pt x="150977" y="0"/>
                </a:moveTo>
                <a:lnTo>
                  <a:pt x="142239" y="0"/>
                </a:lnTo>
                <a:lnTo>
                  <a:pt x="142239" y="303377"/>
                </a:lnTo>
                <a:lnTo>
                  <a:pt x="150977" y="303377"/>
                </a:lnTo>
                <a:lnTo>
                  <a:pt x="1509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4" name="object 204"/>
          <p:cNvSpPr/>
          <p:nvPr/>
        </p:nvSpPr>
        <p:spPr>
          <a:xfrm>
            <a:off x="2606984" y="2365318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4"/>
                </a:moveTo>
                <a:lnTo>
                  <a:pt x="111125" y="111124"/>
                </a:lnTo>
                <a:lnTo>
                  <a:pt x="111125" y="0"/>
                </a:lnTo>
                <a:lnTo>
                  <a:pt x="0" y="0"/>
                </a:lnTo>
                <a:lnTo>
                  <a:pt x="0" y="111124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5" name="object 205"/>
          <p:cNvSpPr/>
          <p:nvPr/>
        </p:nvSpPr>
        <p:spPr>
          <a:xfrm>
            <a:off x="3034119" y="2365318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4"/>
                </a:moveTo>
                <a:lnTo>
                  <a:pt x="111125" y="111124"/>
                </a:lnTo>
                <a:lnTo>
                  <a:pt x="111125" y="0"/>
                </a:lnTo>
                <a:lnTo>
                  <a:pt x="0" y="0"/>
                </a:lnTo>
                <a:lnTo>
                  <a:pt x="0" y="111124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6" name="object 206"/>
          <p:cNvSpPr/>
          <p:nvPr/>
        </p:nvSpPr>
        <p:spPr>
          <a:xfrm>
            <a:off x="2374080" y="1960765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7" name="object 207"/>
          <p:cNvSpPr/>
          <p:nvPr/>
        </p:nvSpPr>
        <p:spPr>
          <a:xfrm>
            <a:off x="2475391" y="200337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8" name="object 208"/>
          <p:cNvSpPr/>
          <p:nvPr/>
        </p:nvSpPr>
        <p:spPr>
          <a:xfrm>
            <a:off x="2374080" y="2057620"/>
            <a:ext cx="3041939" cy="0"/>
          </a:xfrm>
          <a:custGeom>
            <a:avLst/>
            <a:gdLst/>
            <a:ahLst/>
            <a:cxnLst/>
            <a:rect l="l" t="t" r="r" b="b"/>
            <a:pathLst>
              <a:path w="4461510">
                <a:moveTo>
                  <a:pt x="0" y="0"/>
                </a:moveTo>
                <a:lnTo>
                  <a:pt x="446151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9" name="object 209"/>
          <p:cNvSpPr/>
          <p:nvPr/>
        </p:nvSpPr>
        <p:spPr>
          <a:xfrm>
            <a:off x="2576703" y="200337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0" name="object 210"/>
          <p:cNvSpPr/>
          <p:nvPr/>
        </p:nvSpPr>
        <p:spPr>
          <a:xfrm>
            <a:off x="2678014" y="200337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1" name="object 211"/>
          <p:cNvSpPr/>
          <p:nvPr/>
        </p:nvSpPr>
        <p:spPr>
          <a:xfrm>
            <a:off x="2779325" y="200337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2" name="object 212"/>
          <p:cNvSpPr/>
          <p:nvPr/>
        </p:nvSpPr>
        <p:spPr>
          <a:xfrm>
            <a:off x="2880637" y="200337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3" name="object 213"/>
          <p:cNvSpPr/>
          <p:nvPr/>
        </p:nvSpPr>
        <p:spPr>
          <a:xfrm>
            <a:off x="2981948" y="200337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4" name="object 214"/>
          <p:cNvSpPr/>
          <p:nvPr/>
        </p:nvSpPr>
        <p:spPr>
          <a:xfrm>
            <a:off x="3083260" y="200337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5" name="object 215"/>
          <p:cNvSpPr/>
          <p:nvPr/>
        </p:nvSpPr>
        <p:spPr>
          <a:xfrm>
            <a:off x="3184571" y="200337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6" name="object 216"/>
          <p:cNvSpPr/>
          <p:nvPr/>
        </p:nvSpPr>
        <p:spPr>
          <a:xfrm>
            <a:off x="3285882" y="200337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7" name="object 217"/>
          <p:cNvSpPr/>
          <p:nvPr/>
        </p:nvSpPr>
        <p:spPr>
          <a:xfrm>
            <a:off x="3387194" y="200337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8" name="object 218"/>
          <p:cNvSpPr/>
          <p:nvPr/>
        </p:nvSpPr>
        <p:spPr>
          <a:xfrm>
            <a:off x="3488505" y="200337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9" name="object 219"/>
          <p:cNvSpPr/>
          <p:nvPr/>
        </p:nvSpPr>
        <p:spPr>
          <a:xfrm>
            <a:off x="3589816" y="200337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0" name="object 220"/>
          <p:cNvSpPr/>
          <p:nvPr/>
        </p:nvSpPr>
        <p:spPr>
          <a:xfrm>
            <a:off x="3691128" y="200337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1" name="object 221"/>
          <p:cNvSpPr/>
          <p:nvPr/>
        </p:nvSpPr>
        <p:spPr>
          <a:xfrm>
            <a:off x="3792439" y="200337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2" name="object 222"/>
          <p:cNvSpPr/>
          <p:nvPr/>
        </p:nvSpPr>
        <p:spPr>
          <a:xfrm>
            <a:off x="3893750" y="200337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3" name="object 223"/>
          <p:cNvSpPr/>
          <p:nvPr/>
        </p:nvSpPr>
        <p:spPr>
          <a:xfrm>
            <a:off x="3995062" y="200337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4" name="object 224"/>
          <p:cNvSpPr/>
          <p:nvPr/>
        </p:nvSpPr>
        <p:spPr>
          <a:xfrm>
            <a:off x="4096373" y="200337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5" name="object 225"/>
          <p:cNvSpPr/>
          <p:nvPr/>
        </p:nvSpPr>
        <p:spPr>
          <a:xfrm>
            <a:off x="4197685" y="200337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6" name="object 226"/>
          <p:cNvSpPr/>
          <p:nvPr/>
        </p:nvSpPr>
        <p:spPr>
          <a:xfrm>
            <a:off x="4298996" y="200337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7" name="object 227"/>
          <p:cNvSpPr/>
          <p:nvPr/>
        </p:nvSpPr>
        <p:spPr>
          <a:xfrm>
            <a:off x="4400307" y="200337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8" name="object 228"/>
          <p:cNvSpPr/>
          <p:nvPr/>
        </p:nvSpPr>
        <p:spPr>
          <a:xfrm>
            <a:off x="4501619" y="200337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9" name="object 229"/>
          <p:cNvSpPr/>
          <p:nvPr/>
        </p:nvSpPr>
        <p:spPr>
          <a:xfrm>
            <a:off x="4602930" y="200337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0" name="object 230"/>
          <p:cNvSpPr/>
          <p:nvPr/>
        </p:nvSpPr>
        <p:spPr>
          <a:xfrm>
            <a:off x="4704241" y="200337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1" name="object 231"/>
          <p:cNvSpPr/>
          <p:nvPr/>
        </p:nvSpPr>
        <p:spPr>
          <a:xfrm>
            <a:off x="4805553" y="200337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2" name="object 232"/>
          <p:cNvSpPr/>
          <p:nvPr/>
        </p:nvSpPr>
        <p:spPr>
          <a:xfrm>
            <a:off x="4906864" y="200337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3" name="object 233"/>
          <p:cNvSpPr/>
          <p:nvPr/>
        </p:nvSpPr>
        <p:spPr>
          <a:xfrm>
            <a:off x="5008175" y="200337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4" name="object 234"/>
          <p:cNvSpPr/>
          <p:nvPr/>
        </p:nvSpPr>
        <p:spPr>
          <a:xfrm>
            <a:off x="5109487" y="200337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5" name="object 235"/>
          <p:cNvSpPr/>
          <p:nvPr/>
        </p:nvSpPr>
        <p:spPr>
          <a:xfrm>
            <a:off x="5210798" y="200337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6" name="object 236"/>
          <p:cNvSpPr/>
          <p:nvPr/>
        </p:nvSpPr>
        <p:spPr>
          <a:xfrm>
            <a:off x="5312110" y="200337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7" name="object 237"/>
          <p:cNvSpPr/>
          <p:nvPr/>
        </p:nvSpPr>
        <p:spPr>
          <a:xfrm>
            <a:off x="5413421" y="1960765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8" name="object 238"/>
          <p:cNvSpPr/>
          <p:nvPr/>
        </p:nvSpPr>
        <p:spPr>
          <a:xfrm>
            <a:off x="2374080" y="221832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9" name="object 239"/>
          <p:cNvSpPr/>
          <p:nvPr/>
        </p:nvSpPr>
        <p:spPr>
          <a:xfrm>
            <a:off x="2475391" y="226094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0" name="object 240"/>
          <p:cNvSpPr/>
          <p:nvPr/>
        </p:nvSpPr>
        <p:spPr>
          <a:xfrm>
            <a:off x="2374080" y="2315182"/>
            <a:ext cx="2026227" cy="0"/>
          </a:xfrm>
          <a:custGeom>
            <a:avLst/>
            <a:gdLst/>
            <a:ahLst/>
            <a:cxnLst/>
            <a:rect l="l" t="t" r="r" b="b"/>
            <a:pathLst>
              <a:path w="2971800">
                <a:moveTo>
                  <a:pt x="0" y="0"/>
                </a:moveTo>
                <a:lnTo>
                  <a:pt x="297180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1" name="object 241"/>
          <p:cNvSpPr/>
          <p:nvPr/>
        </p:nvSpPr>
        <p:spPr>
          <a:xfrm>
            <a:off x="2576703" y="226094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2" name="object 242"/>
          <p:cNvSpPr/>
          <p:nvPr/>
        </p:nvSpPr>
        <p:spPr>
          <a:xfrm>
            <a:off x="2678014" y="226094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3" name="object 243"/>
          <p:cNvSpPr/>
          <p:nvPr/>
        </p:nvSpPr>
        <p:spPr>
          <a:xfrm>
            <a:off x="2779325" y="226094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4" name="object 244"/>
          <p:cNvSpPr/>
          <p:nvPr/>
        </p:nvSpPr>
        <p:spPr>
          <a:xfrm>
            <a:off x="2880637" y="226094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5" name="object 245"/>
          <p:cNvSpPr/>
          <p:nvPr/>
        </p:nvSpPr>
        <p:spPr>
          <a:xfrm>
            <a:off x="2981948" y="226094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6" name="object 246"/>
          <p:cNvSpPr/>
          <p:nvPr/>
        </p:nvSpPr>
        <p:spPr>
          <a:xfrm>
            <a:off x="3083260" y="226094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7" name="object 247"/>
          <p:cNvSpPr/>
          <p:nvPr/>
        </p:nvSpPr>
        <p:spPr>
          <a:xfrm>
            <a:off x="3184571" y="226094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8" name="object 248"/>
          <p:cNvSpPr/>
          <p:nvPr/>
        </p:nvSpPr>
        <p:spPr>
          <a:xfrm>
            <a:off x="3285882" y="226094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9" name="object 249"/>
          <p:cNvSpPr/>
          <p:nvPr/>
        </p:nvSpPr>
        <p:spPr>
          <a:xfrm>
            <a:off x="3387194" y="226094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0" name="object 250"/>
          <p:cNvSpPr/>
          <p:nvPr/>
        </p:nvSpPr>
        <p:spPr>
          <a:xfrm>
            <a:off x="3488505" y="226094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1" name="object 251"/>
          <p:cNvSpPr/>
          <p:nvPr/>
        </p:nvSpPr>
        <p:spPr>
          <a:xfrm>
            <a:off x="3589816" y="226094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2" name="object 252"/>
          <p:cNvSpPr/>
          <p:nvPr/>
        </p:nvSpPr>
        <p:spPr>
          <a:xfrm>
            <a:off x="3691128" y="226094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3" name="object 253"/>
          <p:cNvSpPr/>
          <p:nvPr/>
        </p:nvSpPr>
        <p:spPr>
          <a:xfrm>
            <a:off x="3792439" y="226094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4" name="object 254"/>
          <p:cNvSpPr/>
          <p:nvPr/>
        </p:nvSpPr>
        <p:spPr>
          <a:xfrm>
            <a:off x="3893750" y="226094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5" name="object 255"/>
          <p:cNvSpPr/>
          <p:nvPr/>
        </p:nvSpPr>
        <p:spPr>
          <a:xfrm>
            <a:off x="3995062" y="226094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6" name="object 256"/>
          <p:cNvSpPr/>
          <p:nvPr/>
        </p:nvSpPr>
        <p:spPr>
          <a:xfrm>
            <a:off x="4096373" y="226094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7" name="object 257"/>
          <p:cNvSpPr/>
          <p:nvPr/>
        </p:nvSpPr>
        <p:spPr>
          <a:xfrm>
            <a:off x="4197685" y="226094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8" name="object 258"/>
          <p:cNvSpPr/>
          <p:nvPr/>
        </p:nvSpPr>
        <p:spPr>
          <a:xfrm>
            <a:off x="4298996" y="226094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9" name="object 259"/>
          <p:cNvSpPr/>
          <p:nvPr/>
        </p:nvSpPr>
        <p:spPr>
          <a:xfrm>
            <a:off x="4400307" y="221832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0" name="object 260"/>
          <p:cNvSpPr txBox="1"/>
          <p:nvPr/>
        </p:nvSpPr>
        <p:spPr>
          <a:xfrm>
            <a:off x="5551586" y="1773034"/>
            <a:ext cx="1166379" cy="149808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lnSpc>
                <a:spcPts val="566"/>
              </a:lnSpc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Permanent code </a:t>
            </a:r>
            <a:r>
              <a:rPr sz="477" spc="-3" dirty="0">
                <a:latin typeface="Arial"/>
                <a:cs typeface="Arial"/>
              </a:rPr>
              <a:t>assigned by </a:t>
            </a:r>
            <a:r>
              <a:rPr sz="477" dirty="0">
                <a:latin typeface="Arial"/>
                <a:cs typeface="Arial"/>
              </a:rPr>
              <a:t>the</a:t>
            </a:r>
            <a:r>
              <a:rPr sz="477" spc="-51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Ministère</a:t>
            </a:r>
            <a:endParaRPr sz="477">
              <a:latin typeface="Arial"/>
              <a:cs typeface="Arial"/>
            </a:endParaRPr>
          </a:p>
          <a:p>
            <a:pPr marL="8659">
              <a:lnSpc>
                <a:spcPts val="484"/>
              </a:lnSpc>
            </a:pPr>
            <a:r>
              <a:rPr sz="409" spc="-7" dirty="0">
                <a:latin typeface="Arial"/>
                <a:cs typeface="Arial"/>
              </a:rPr>
              <a:t>(if</a:t>
            </a:r>
            <a:r>
              <a:rPr sz="409" spc="-24" dirty="0">
                <a:latin typeface="Arial"/>
                <a:cs typeface="Arial"/>
              </a:rPr>
              <a:t> </a:t>
            </a:r>
            <a:r>
              <a:rPr sz="409" spc="-14" dirty="0">
                <a:latin typeface="Arial"/>
                <a:cs typeface="Arial"/>
              </a:rPr>
              <a:t>applicable)</a:t>
            </a:r>
            <a:endParaRPr sz="409">
              <a:latin typeface="Arial"/>
              <a:cs typeface="Arial"/>
            </a:endParaRPr>
          </a:p>
        </p:txBody>
      </p:sp>
      <p:sp>
        <p:nvSpPr>
          <p:cNvPr id="261" name="object 261"/>
          <p:cNvSpPr/>
          <p:nvPr/>
        </p:nvSpPr>
        <p:spPr>
          <a:xfrm>
            <a:off x="5562842" y="1960765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2" name="object 262"/>
          <p:cNvSpPr/>
          <p:nvPr/>
        </p:nvSpPr>
        <p:spPr>
          <a:xfrm>
            <a:off x="5664153" y="200337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3" name="object 263"/>
          <p:cNvSpPr/>
          <p:nvPr/>
        </p:nvSpPr>
        <p:spPr>
          <a:xfrm>
            <a:off x="5562842" y="2057620"/>
            <a:ext cx="1213139" cy="0"/>
          </a:xfrm>
          <a:custGeom>
            <a:avLst/>
            <a:gdLst/>
            <a:ahLst/>
            <a:cxnLst/>
            <a:rect l="l" t="t" r="r" b="b"/>
            <a:pathLst>
              <a:path w="1779270">
                <a:moveTo>
                  <a:pt x="0" y="0"/>
                </a:moveTo>
                <a:lnTo>
                  <a:pt x="177927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4" name="object 264"/>
          <p:cNvSpPr/>
          <p:nvPr/>
        </p:nvSpPr>
        <p:spPr>
          <a:xfrm>
            <a:off x="5765465" y="200337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5" name="object 265"/>
          <p:cNvSpPr/>
          <p:nvPr/>
        </p:nvSpPr>
        <p:spPr>
          <a:xfrm>
            <a:off x="5866776" y="200337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6" name="object 266"/>
          <p:cNvSpPr/>
          <p:nvPr/>
        </p:nvSpPr>
        <p:spPr>
          <a:xfrm>
            <a:off x="5968088" y="1960765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7" name="object 267"/>
          <p:cNvSpPr/>
          <p:nvPr/>
        </p:nvSpPr>
        <p:spPr>
          <a:xfrm>
            <a:off x="6069399" y="200337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8" name="object 268"/>
          <p:cNvSpPr/>
          <p:nvPr/>
        </p:nvSpPr>
        <p:spPr>
          <a:xfrm>
            <a:off x="6170710" y="200337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9" name="object 269"/>
          <p:cNvSpPr/>
          <p:nvPr/>
        </p:nvSpPr>
        <p:spPr>
          <a:xfrm>
            <a:off x="6272022" y="200337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0" name="object 270"/>
          <p:cNvSpPr/>
          <p:nvPr/>
        </p:nvSpPr>
        <p:spPr>
          <a:xfrm>
            <a:off x="6373333" y="200337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1" name="object 271"/>
          <p:cNvSpPr/>
          <p:nvPr/>
        </p:nvSpPr>
        <p:spPr>
          <a:xfrm>
            <a:off x="6474644" y="200337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2" name="object 272"/>
          <p:cNvSpPr/>
          <p:nvPr/>
        </p:nvSpPr>
        <p:spPr>
          <a:xfrm>
            <a:off x="6575956" y="200337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3" name="object 273"/>
          <p:cNvSpPr/>
          <p:nvPr/>
        </p:nvSpPr>
        <p:spPr>
          <a:xfrm>
            <a:off x="6677268" y="200337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4" name="object 274"/>
          <p:cNvSpPr/>
          <p:nvPr/>
        </p:nvSpPr>
        <p:spPr>
          <a:xfrm>
            <a:off x="6778578" y="1960765"/>
            <a:ext cx="0" cy="94384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5" name="object 275"/>
          <p:cNvSpPr/>
          <p:nvPr/>
        </p:nvSpPr>
        <p:spPr>
          <a:xfrm>
            <a:off x="5866776" y="221832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6" name="object 276"/>
          <p:cNvSpPr/>
          <p:nvPr/>
        </p:nvSpPr>
        <p:spPr>
          <a:xfrm>
            <a:off x="5968088" y="226094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7" name="object 277"/>
          <p:cNvSpPr/>
          <p:nvPr/>
        </p:nvSpPr>
        <p:spPr>
          <a:xfrm>
            <a:off x="5866776" y="2315182"/>
            <a:ext cx="911802" cy="0"/>
          </a:xfrm>
          <a:custGeom>
            <a:avLst/>
            <a:gdLst/>
            <a:ahLst/>
            <a:cxnLst/>
            <a:rect l="l" t="t" r="r" b="b"/>
            <a:pathLst>
              <a:path w="1337309">
                <a:moveTo>
                  <a:pt x="0" y="0"/>
                </a:moveTo>
                <a:lnTo>
                  <a:pt x="133731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8" name="object 278"/>
          <p:cNvSpPr/>
          <p:nvPr/>
        </p:nvSpPr>
        <p:spPr>
          <a:xfrm>
            <a:off x="6069399" y="226094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9" name="object 279"/>
          <p:cNvSpPr/>
          <p:nvPr/>
        </p:nvSpPr>
        <p:spPr>
          <a:xfrm>
            <a:off x="6170710" y="221832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0" name="object 280"/>
          <p:cNvSpPr/>
          <p:nvPr/>
        </p:nvSpPr>
        <p:spPr>
          <a:xfrm>
            <a:off x="6272022" y="226094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1" name="object 281"/>
          <p:cNvSpPr/>
          <p:nvPr/>
        </p:nvSpPr>
        <p:spPr>
          <a:xfrm>
            <a:off x="6373333" y="226094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2" name="object 282"/>
          <p:cNvSpPr/>
          <p:nvPr/>
        </p:nvSpPr>
        <p:spPr>
          <a:xfrm>
            <a:off x="6474644" y="221832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3" name="object 283"/>
          <p:cNvSpPr/>
          <p:nvPr/>
        </p:nvSpPr>
        <p:spPr>
          <a:xfrm>
            <a:off x="6575956" y="226094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4" name="object 284"/>
          <p:cNvSpPr/>
          <p:nvPr/>
        </p:nvSpPr>
        <p:spPr>
          <a:xfrm>
            <a:off x="6677267" y="226094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5" name="object 285"/>
          <p:cNvSpPr/>
          <p:nvPr/>
        </p:nvSpPr>
        <p:spPr>
          <a:xfrm>
            <a:off x="6778578" y="221832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6" name="object 286"/>
          <p:cNvSpPr txBox="1"/>
          <p:nvPr/>
        </p:nvSpPr>
        <p:spPr>
          <a:xfrm>
            <a:off x="3117896" y="2372591"/>
            <a:ext cx="219508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Female</a:t>
            </a:r>
            <a:endParaRPr sz="477">
              <a:latin typeface="Arial"/>
              <a:cs typeface="Arial"/>
            </a:endParaRPr>
          </a:p>
        </p:txBody>
      </p:sp>
      <p:sp>
        <p:nvSpPr>
          <p:cNvPr id="287" name="object 287"/>
          <p:cNvSpPr txBox="1"/>
          <p:nvPr/>
        </p:nvSpPr>
        <p:spPr>
          <a:xfrm>
            <a:off x="3560376" y="2372591"/>
            <a:ext cx="806161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Language of</a:t>
            </a:r>
            <a:r>
              <a:rPr sz="477" spc="-48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correspondence</a:t>
            </a:r>
            <a:endParaRPr sz="477">
              <a:latin typeface="Arial"/>
              <a:cs typeface="Arial"/>
            </a:endParaRPr>
          </a:p>
        </p:txBody>
      </p:sp>
      <p:sp>
        <p:nvSpPr>
          <p:cNvPr id="288" name="object 288"/>
          <p:cNvSpPr txBox="1"/>
          <p:nvPr/>
        </p:nvSpPr>
        <p:spPr>
          <a:xfrm>
            <a:off x="4570866" y="2372591"/>
            <a:ext cx="206086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French</a:t>
            </a:r>
            <a:endParaRPr sz="477">
              <a:latin typeface="Arial"/>
              <a:cs typeface="Arial"/>
            </a:endParaRPr>
          </a:p>
        </p:txBody>
      </p:sp>
      <p:sp>
        <p:nvSpPr>
          <p:cNvPr id="289" name="object 289"/>
          <p:cNvSpPr/>
          <p:nvPr/>
        </p:nvSpPr>
        <p:spPr>
          <a:xfrm>
            <a:off x="4487098" y="2365318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4"/>
                </a:moveTo>
                <a:lnTo>
                  <a:pt x="111125" y="111124"/>
                </a:lnTo>
                <a:lnTo>
                  <a:pt x="111125" y="0"/>
                </a:lnTo>
                <a:lnTo>
                  <a:pt x="0" y="0"/>
                </a:lnTo>
                <a:lnTo>
                  <a:pt x="0" y="111124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90" name="object 290"/>
          <p:cNvSpPr txBox="1"/>
          <p:nvPr/>
        </p:nvSpPr>
        <p:spPr>
          <a:xfrm>
            <a:off x="4990456" y="2372591"/>
            <a:ext cx="216477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English</a:t>
            </a:r>
            <a:endParaRPr sz="477">
              <a:latin typeface="Arial"/>
              <a:cs typeface="Arial"/>
            </a:endParaRPr>
          </a:p>
        </p:txBody>
      </p:sp>
      <p:sp>
        <p:nvSpPr>
          <p:cNvPr id="291" name="object 291"/>
          <p:cNvSpPr/>
          <p:nvPr/>
        </p:nvSpPr>
        <p:spPr>
          <a:xfrm>
            <a:off x="4906682" y="2365318"/>
            <a:ext cx="75767" cy="75767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0" y="111124"/>
                </a:moveTo>
                <a:lnTo>
                  <a:pt x="111125" y="111124"/>
                </a:lnTo>
                <a:lnTo>
                  <a:pt x="111125" y="0"/>
                </a:lnTo>
                <a:lnTo>
                  <a:pt x="0" y="0"/>
                </a:lnTo>
                <a:lnTo>
                  <a:pt x="0" y="111124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92" name="object 292"/>
          <p:cNvSpPr/>
          <p:nvPr/>
        </p:nvSpPr>
        <p:spPr>
          <a:xfrm>
            <a:off x="2234046" y="3949818"/>
            <a:ext cx="4675909" cy="171450"/>
          </a:xfrm>
          <a:custGeom>
            <a:avLst/>
            <a:gdLst/>
            <a:ahLst/>
            <a:cxnLst/>
            <a:rect l="l" t="t" r="r" b="b"/>
            <a:pathLst>
              <a:path w="6858000" h="251460">
                <a:moveTo>
                  <a:pt x="0" y="251460"/>
                </a:moveTo>
                <a:lnTo>
                  <a:pt x="6858000" y="251460"/>
                </a:lnTo>
                <a:lnTo>
                  <a:pt x="6858000" y="0"/>
                </a:lnTo>
                <a:lnTo>
                  <a:pt x="0" y="0"/>
                </a:lnTo>
                <a:lnTo>
                  <a:pt x="0" y="251460"/>
                </a:lnTo>
                <a:close/>
              </a:path>
            </a:pathLst>
          </a:custGeom>
          <a:solidFill>
            <a:srgbClr val="414042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93" name="object 293"/>
          <p:cNvSpPr txBox="1"/>
          <p:nvPr/>
        </p:nvSpPr>
        <p:spPr>
          <a:xfrm>
            <a:off x="2251883" y="3811714"/>
            <a:ext cx="3729470" cy="286640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1497550"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If you </a:t>
            </a:r>
            <a:r>
              <a:rPr sz="477" spc="-3" dirty="0">
                <a:latin typeface="Arial"/>
                <a:cs typeface="Arial"/>
              </a:rPr>
              <a:t>provide </a:t>
            </a:r>
            <a:r>
              <a:rPr sz="477" dirty="0">
                <a:latin typeface="Arial"/>
                <a:cs typeface="Arial"/>
              </a:rPr>
              <a:t>your </a:t>
            </a:r>
            <a:r>
              <a:rPr sz="477" spc="-3" dirty="0">
                <a:latin typeface="Arial"/>
                <a:cs typeface="Arial"/>
              </a:rPr>
              <a:t>e-mail address, </a:t>
            </a:r>
            <a:r>
              <a:rPr sz="477" dirty="0">
                <a:latin typeface="Arial"/>
                <a:cs typeface="Arial"/>
              </a:rPr>
              <a:t>you </a:t>
            </a:r>
            <a:r>
              <a:rPr sz="477" spc="-3" dirty="0">
                <a:latin typeface="Arial"/>
                <a:cs typeface="Arial"/>
              </a:rPr>
              <a:t>will receive </a:t>
            </a:r>
            <a:r>
              <a:rPr sz="477" dirty="0">
                <a:latin typeface="Arial"/>
                <a:cs typeface="Arial"/>
              </a:rPr>
              <a:t>your correspondence </a:t>
            </a:r>
            <a:r>
              <a:rPr sz="477" spc="-3" dirty="0">
                <a:latin typeface="Arial"/>
                <a:cs typeface="Arial"/>
              </a:rPr>
              <a:t>by</a:t>
            </a:r>
            <a:r>
              <a:rPr sz="477" spc="-44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e-mail.</a:t>
            </a:r>
            <a:endParaRPr sz="477" dirty="0">
              <a:latin typeface="Arial"/>
              <a:cs typeface="Arial"/>
            </a:endParaRPr>
          </a:p>
          <a:p>
            <a:pPr>
              <a:spcBef>
                <a:spcPts val="7"/>
              </a:spcBef>
            </a:pPr>
            <a:endParaRPr sz="511" dirty="0">
              <a:latin typeface="Times New Roman"/>
              <a:cs typeface="Times New Roman"/>
            </a:endParaRPr>
          </a:p>
          <a:p>
            <a:pPr marL="8659">
              <a:spcBef>
                <a:spcPts val="3"/>
              </a:spcBef>
            </a:pPr>
            <a:r>
              <a:rPr sz="818" b="1" spc="-14" dirty="0">
                <a:solidFill>
                  <a:srgbClr val="FFFFFF"/>
                </a:solidFill>
                <a:latin typeface="Calibri"/>
                <a:cs typeface="Calibri"/>
              </a:rPr>
              <a:t>Section </a:t>
            </a:r>
            <a:r>
              <a:rPr sz="818" b="1" dirty="0">
                <a:solidFill>
                  <a:srgbClr val="FFFFFF"/>
                </a:solidFill>
                <a:latin typeface="Calibri"/>
                <a:cs typeface="Calibri"/>
              </a:rPr>
              <a:t>2 – </a:t>
            </a:r>
            <a:r>
              <a:rPr sz="818" b="1" spc="-14" dirty="0">
                <a:solidFill>
                  <a:srgbClr val="FFFFFF"/>
                </a:solidFill>
                <a:latin typeface="Calibri"/>
                <a:cs typeface="Calibri"/>
              </a:rPr>
              <a:t>Student’s Personal Information</a:t>
            </a:r>
            <a:r>
              <a:rPr sz="818" b="1" spc="-3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77" b="1" spc="-3" dirty="0">
                <a:solidFill>
                  <a:srgbClr val="FFFFFF"/>
                </a:solidFill>
                <a:latin typeface="Arial"/>
                <a:cs typeface="Arial"/>
              </a:rPr>
              <a:t>(See </a:t>
            </a:r>
            <a:r>
              <a:rPr sz="477" b="1" dirty="0">
                <a:solidFill>
                  <a:srgbClr val="FFFFFF"/>
                </a:solidFill>
                <a:latin typeface="Arial"/>
                <a:cs typeface="Arial"/>
              </a:rPr>
              <a:t>guide, page </a:t>
            </a:r>
            <a:r>
              <a:rPr sz="477" b="1" spc="-3" dirty="0">
                <a:solidFill>
                  <a:srgbClr val="FFFFFF"/>
                </a:solidFill>
                <a:latin typeface="Arial"/>
                <a:cs typeface="Arial"/>
              </a:rPr>
              <a:t>25.)</a:t>
            </a:r>
            <a:endParaRPr sz="477" dirty="0">
              <a:latin typeface="Arial"/>
              <a:cs typeface="Arial"/>
            </a:endParaRPr>
          </a:p>
        </p:txBody>
      </p:sp>
      <p:sp>
        <p:nvSpPr>
          <p:cNvPr id="294" name="object 294"/>
          <p:cNvSpPr/>
          <p:nvPr/>
        </p:nvSpPr>
        <p:spPr>
          <a:xfrm>
            <a:off x="2374080" y="435194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95" name="object 295"/>
          <p:cNvSpPr/>
          <p:nvPr/>
        </p:nvSpPr>
        <p:spPr>
          <a:xfrm>
            <a:off x="2475391" y="43945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96" name="object 296"/>
          <p:cNvSpPr/>
          <p:nvPr/>
        </p:nvSpPr>
        <p:spPr>
          <a:xfrm>
            <a:off x="2374080" y="4448803"/>
            <a:ext cx="3041939" cy="0"/>
          </a:xfrm>
          <a:custGeom>
            <a:avLst/>
            <a:gdLst/>
            <a:ahLst/>
            <a:cxnLst/>
            <a:rect l="l" t="t" r="r" b="b"/>
            <a:pathLst>
              <a:path w="4461510">
                <a:moveTo>
                  <a:pt x="0" y="0"/>
                </a:moveTo>
                <a:lnTo>
                  <a:pt x="446151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97" name="object 297"/>
          <p:cNvSpPr/>
          <p:nvPr/>
        </p:nvSpPr>
        <p:spPr>
          <a:xfrm>
            <a:off x="2576703" y="43945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98" name="object 298"/>
          <p:cNvSpPr/>
          <p:nvPr/>
        </p:nvSpPr>
        <p:spPr>
          <a:xfrm>
            <a:off x="2678014" y="43945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99" name="object 299"/>
          <p:cNvSpPr/>
          <p:nvPr/>
        </p:nvSpPr>
        <p:spPr>
          <a:xfrm>
            <a:off x="2779325" y="43945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00" name="object 300"/>
          <p:cNvSpPr/>
          <p:nvPr/>
        </p:nvSpPr>
        <p:spPr>
          <a:xfrm>
            <a:off x="2880637" y="43945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01" name="object 301"/>
          <p:cNvSpPr/>
          <p:nvPr/>
        </p:nvSpPr>
        <p:spPr>
          <a:xfrm>
            <a:off x="2981948" y="43945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02" name="object 302"/>
          <p:cNvSpPr/>
          <p:nvPr/>
        </p:nvSpPr>
        <p:spPr>
          <a:xfrm>
            <a:off x="3083260" y="43945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03" name="object 303"/>
          <p:cNvSpPr/>
          <p:nvPr/>
        </p:nvSpPr>
        <p:spPr>
          <a:xfrm>
            <a:off x="3184571" y="43945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04" name="object 304"/>
          <p:cNvSpPr/>
          <p:nvPr/>
        </p:nvSpPr>
        <p:spPr>
          <a:xfrm>
            <a:off x="3285882" y="43945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05" name="object 305"/>
          <p:cNvSpPr/>
          <p:nvPr/>
        </p:nvSpPr>
        <p:spPr>
          <a:xfrm>
            <a:off x="3387194" y="43945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06" name="object 306"/>
          <p:cNvSpPr/>
          <p:nvPr/>
        </p:nvSpPr>
        <p:spPr>
          <a:xfrm>
            <a:off x="3488505" y="43945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07" name="object 307"/>
          <p:cNvSpPr/>
          <p:nvPr/>
        </p:nvSpPr>
        <p:spPr>
          <a:xfrm>
            <a:off x="3589816" y="43945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08" name="object 308"/>
          <p:cNvSpPr/>
          <p:nvPr/>
        </p:nvSpPr>
        <p:spPr>
          <a:xfrm>
            <a:off x="3691128" y="43945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09" name="object 309"/>
          <p:cNvSpPr/>
          <p:nvPr/>
        </p:nvSpPr>
        <p:spPr>
          <a:xfrm>
            <a:off x="3792439" y="43945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10" name="object 310"/>
          <p:cNvSpPr/>
          <p:nvPr/>
        </p:nvSpPr>
        <p:spPr>
          <a:xfrm>
            <a:off x="3893750" y="43945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11" name="object 311"/>
          <p:cNvSpPr/>
          <p:nvPr/>
        </p:nvSpPr>
        <p:spPr>
          <a:xfrm>
            <a:off x="3995062" y="43945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12" name="object 312"/>
          <p:cNvSpPr/>
          <p:nvPr/>
        </p:nvSpPr>
        <p:spPr>
          <a:xfrm>
            <a:off x="4096373" y="43945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13" name="object 313"/>
          <p:cNvSpPr/>
          <p:nvPr/>
        </p:nvSpPr>
        <p:spPr>
          <a:xfrm>
            <a:off x="4197685" y="43945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14" name="object 314"/>
          <p:cNvSpPr/>
          <p:nvPr/>
        </p:nvSpPr>
        <p:spPr>
          <a:xfrm>
            <a:off x="4298996" y="43945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15" name="object 315"/>
          <p:cNvSpPr/>
          <p:nvPr/>
        </p:nvSpPr>
        <p:spPr>
          <a:xfrm>
            <a:off x="4400307" y="43945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16" name="object 316"/>
          <p:cNvSpPr/>
          <p:nvPr/>
        </p:nvSpPr>
        <p:spPr>
          <a:xfrm>
            <a:off x="4501619" y="43945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17" name="object 317"/>
          <p:cNvSpPr/>
          <p:nvPr/>
        </p:nvSpPr>
        <p:spPr>
          <a:xfrm>
            <a:off x="4602930" y="43945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18" name="object 318"/>
          <p:cNvSpPr/>
          <p:nvPr/>
        </p:nvSpPr>
        <p:spPr>
          <a:xfrm>
            <a:off x="4704241" y="43945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19" name="object 319"/>
          <p:cNvSpPr/>
          <p:nvPr/>
        </p:nvSpPr>
        <p:spPr>
          <a:xfrm>
            <a:off x="4805553" y="43945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20" name="object 320"/>
          <p:cNvSpPr/>
          <p:nvPr/>
        </p:nvSpPr>
        <p:spPr>
          <a:xfrm>
            <a:off x="4906864" y="43945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21" name="object 321"/>
          <p:cNvSpPr/>
          <p:nvPr/>
        </p:nvSpPr>
        <p:spPr>
          <a:xfrm>
            <a:off x="5008175" y="43945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22" name="object 322"/>
          <p:cNvSpPr/>
          <p:nvPr/>
        </p:nvSpPr>
        <p:spPr>
          <a:xfrm>
            <a:off x="5109487" y="43945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23" name="object 323"/>
          <p:cNvSpPr/>
          <p:nvPr/>
        </p:nvSpPr>
        <p:spPr>
          <a:xfrm>
            <a:off x="5210798" y="43945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24" name="object 324"/>
          <p:cNvSpPr/>
          <p:nvPr/>
        </p:nvSpPr>
        <p:spPr>
          <a:xfrm>
            <a:off x="5312110" y="43945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25" name="object 325"/>
          <p:cNvSpPr/>
          <p:nvPr/>
        </p:nvSpPr>
        <p:spPr>
          <a:xfrm>
            <a:off x="5413421" y="4351945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26" name="object 326"/>
          <p:cNvSpPr/>
          <p:nvPr/>
        </p:nvSpPr>
        <p:spPr>
          <a:xfrm>
            <a:off x="2374080" y="460950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27" name="object 327"/>
          <p:cNvSpPr/>
          <p:nvPr/>
        </p:nvSpPr>
        <p:spPr>
          <a:xfrm>
            <a:off x="2475391" y="465212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28" name="object 328"/>
          <p:cNvSpPr/>
          <p:nvPr/>
        </p:nvSpPr>
        <p:spPr>
          <a:xfrm>
            <a:off x="2374080" y="4706363"/>
            <a:ext cx="2026227" cy="0"/>
          </a:xfrm>
          <a:custGeom>
            <a:avLst/>
            <a:gdLst/>
            <a:ahLst/>
            <a:cxnLst/>
            <a:rect l="l" t="t" r="r" b="b"/>
            <a:pathLst>
              <a:path w="2971800">
                <a:moveTo>
                  <a:pt x="0" y="0"/>
                </a:moveTo>
                <a:lnTo>
                  <a:pt x="297180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29" name="object 329"/>
          <p:cNvSpPr/>
          <p:nvPr/>
        </p:nvSpPr>
        <p:spPr>
          <a:xfrm>
            <a:off x="2576703" y="465212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30" name="object 330"/>
          <p:cNvSpPr/>
          <p:nvPr/>
        </p:nvSpPr>
        <p:spPr>
          <a:xfrm>
            <a:off x="2678014" y="465212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31" name="object 331"/>
          <p:cNvSpPr/>
          <p:nvPr/>
        </p:nvSpPr>
        <p:spPr>
          <a:xfrm>
            <a:off x="2779325" y="465212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32" name="object 332"/>
          <p:cNvSpPr/>
          <p:nvPr/>
        </p:nvSpPr>
        <p:spPr>
          <a:xfrm>
            <a:off x="2880637" y="465212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33" name="object 333"/>
          <p:cNvSpPr/>
          <p:nvPr/>
        </p:nvSpPr>
        <p:spPr>
          <a:xfrm>
            <a:off x="2981948" y="465212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34" name="object 334"/>
          <p:cNvSpPr/>
          <p:nvPr/>
        </p:nvSpPr>
        <p:spPr>
          <a:xfrm>
            <a:off x="3083260" y="465212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35" name="object 335"/>
          <p:cNvSpPr/>
          <p:nvPr/>
        </p:nvSpPr>
        <p:spPr>
          <a:xfrm>
            <a:off x="3184571" y="465212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36" name="object 336"/>
          <p:cNvSpPr/>
          <p:nvPr/>
        </p:nvSpPr>
        <p:spPr>
          <a:xfrm>
            <a:off x="3285882" y="465212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37" name="object 337"/>
          <p:cNvSpPr/>
          <p:nvPr/>
        </p:nvSpPr>
        <p:spPr>
          <a:xfrm>
            <a:off x="3387194" y="465212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38" name="object 338"/>
          <p:cNvSpPr/>
          <p:nvPr/>
        </p:nvSpPr>
        <p:spPr>
          <a:xfrm>
            <a:off x="3488505" y="465212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39" name="object 339"/>
          <p:cNvSpPr/>
          <p:nvPr/>
        </p:nvSpPr>
        <p:spPr>
          <a:xfrm>
            <a:off x="3589816" y="465212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40" name="object 340"/>
          <p:cNvSpPr/>
          <p:nvPr/>
        </p:nvSpPr>
        <p:spPr>
          <a:xfrm>
            <a:off x="3691128" y="465212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41" name="object 341"/>
          <p:cNvSpPr/>
          <p:nvPr/>
        </p:nvSpPr>
        <p:spPr>
          <a:xfrm>
            <a:off x="3792439" y="465212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42" name="object 342"/>
          <p:cNvSpPr/>
          <p:nvPr/>
        </p:nvSpPr>
        <p:spPr>
          <a:xfrm>
            <a:off x="3893750" y="465212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43" name="object 343"/>
          <p:cNvSpPr/>
          <p:nvPr/>
        </p:nvSpPr>
        <p:spPr>
          <a:xfrm>
            <a:off x="3995062" y="465212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44" name="object 344"/>
          <p:cNvSpPr/>
          <p:nvPr/>
        </p:nvSpPr>
        <p:spPr>
          <a:xfrm>
            <a:off x="4096373" y="465212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45" name="object 345"/>
          <p:cNvSpPr/>
          <p:nvPr/>
        </p:nvSpPr>
        <p:spPr>
          <a:xfrm>
            <a:off x="4197685" y="465212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46" name="object 346"/>
          <p:cNvSpPr/>
          <p:nvPr/>
        </p:nvSpPr>
        <p:spPr>
          <a:xfrm>
            <a:off x="4298996" y="465212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47" name="object 347"/>
          <p:cNvSpPr/>
          <p:nvPr/>
        </p:nvSpPr>
        <p:spPr>
          <a:xfrm>
            <a:off x="4400307" y="460950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48" name="object 348"/>
          <p:cNvSpPr/>
          <p:nvPr/>
        </p:nvSpPr>
        <p:spPr>
          <a:xfrm>
            <a:off x="5558487" y="435194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49" name="object 349"/>
          <p:cNvSpPr/>
          <p:nvPr/>
        </p:nvSpPr>
        <p:spPr>
          <a:xfrm>
            <a:off x="5659798" y="43945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50" name="object 350"/>
          <p:cNvSpPr/>
          <p:nvPr/>
        </p:nvSpPr>
        <p:spPr>
          <a:xfrm>
            <a:off x="5558486" y="4448803"/>
            <a:ext cx="1213139" cy="0"/>
          </a:xfrm>
          <a:custGeom>
            <a:avLst/>
            <a:gdLst/>
            <a:ahLst/>
            <a:cxnLst/>
            <a:rect l="l" t="t" r="r" b="b"/>
            <a:pathLst>
              <a:path w="1779270">
                <a:moveTo>
                  <a:pt x="0" y="0"/>
                </a:moveTo>
                <a:lnTo>
                  <a:pt x="177927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51" name="object 351"/>
          <p:cNvSpPr/>
          <p:nvPr/>
        </p:nvSpPr>
        <p:spPr>
          <a:xfrm>
            <a:off x="5761109" y="43945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52" name="object 352"/>
          <p:cNvSpPr/>
          <p:nvPr/>
        </p:nvSpPr>
        <p:spPr>
          <a:xfrm>
            <a:off x="5862421" y="43945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53" name="object 353"/>
          <p:cNvSpPr/>
          <p:nvPr/>
        </p:nvSpPr>
        <p:spPr>
          <a:xfrm>
            <a:off x="5963732" y="4351945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54" name="object 354"/>
          <p:cNvSpPr/>
          <p:nvPr/>
        </p:nvSpPr>
        <p:spPr>
          <a:xfrm>
            <a:off x="6065043" y="43945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55" name="object 355"/>
          <p:cNvSpPr/>
          <p:nvPr/>
        </p:nvSpPr>
        <p:spPr>
          <a:xfrm>
            <a:off x="6166355" y="43945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56" name="object 356"/>
          <p:cNvSpPr/>
          <p:nvPr/>
        </p:nvSpPr>
        <p:spPr>
          <a:xfrm>
            <a:off x="6267666" y="43945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57" name="object 357"/>
          <p:cNvSpPr/>
          <p:nvPr/>
        </p:nvSpPr>
        <p:spPr>
          <a:xfrm>
            <a:off x="6368978" y="43945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58" name="object 358"/>
          <p:cNvSpPr/>
          <p:nvPr/>
        </p:nvSpPr>
        <p:spPr>
          <a:xfrm>
            <a:off x="6470289" y="43945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59" name="object 359"/>
          <p:cNvSpPr/>
          <p:nvPr/>
        </p:nvSpPr>
        <p:spPr>
          <a:xfrm>
            <a:off x="6571600" y="43945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60" name="object 360"/>
          <p:cNvSpPr/>
          <p:nvPr/>
        </p:nvSpPr>
        <p:spPr>
          <a:xfrm>
            <a:off x="6672912" y="439456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61" name="object 361"/>
          <p:cNvSpPr/>
          <p:nvPr/>
        </p:nvSpPr>
        <p:spPr>
          <a:xfrm>
            <a:off x="6774223" y="4351945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62" name="object 362"/>
          <p:cNvSpPr txBox="1"/>
          <p:nvPr/>
        </p:nvSpPr>
        <p:spPr>
          <a:xfrm>
            <a:off x="2358494" y="4818144"/>
            <a:ext cx="3578369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dirty="0">
                <a:latin typeface="Arial"/>
                <a:cs typeface="Arial"/>
              </a:rPr>
              <a:t>Enter the </a:t>
            </a:r>
            <a:r>
              <a:rPr sz="545" spc="-3" dirty="0">
                <a:latin typeface="Arial"/>
                <a:cs typeface="Arial"/>
              </a:rPr>
              <a:t>date on which </a:t>
            </a:r>
            <a:r>
              <a:rPr sz="545" dirty="0">
                <a:latin typeface="Arial"/>
                <a:cs typeface="Arial"/>
              </a:rPr>
              <a:t>your </a:t>
            </a:r>
            <a:r>
              <a:rPr sz="545" spc="-3" dirty="0">
                <a:latin typeface="Arial"/>
                <a:cs typeface="Arial"/>
              </a:rPr>
              <a:t>union with </a:t>
            </a:r>
            <a:r>
              <a:rPr sz="545" dirty="0">
                <a:latin typeface="Arial"/>
                <a:cs typeface="Arial"/>
              </a:rPr>
              <a:t>the student filing </a:t>
            </a:r>
            <a:r>
              <a:rPr sz="545" spc="-3" dirty="0">
                <a:latin typeface="Arial"/>
                <a:cs typeface="Arial"/>
              </a:rPr>
              <a:t>an application </a:t>
            </a:r>
            <a:r>
              <a:rPr sz="545" dirty="0">
                <a:latin typeface="Arial"/>
                <a:cs typeface="Arial"/>
              </a:rPr>
              <a:t>for financial </a:t>
            </a:r>
            <a:r>
              <a:rPr sz="545" spc="-3" dirty="0">
                <a:latin typeface="Arial"/>
                <a:cs typeface="Arial"/>
              </a:rPr>
              <a:t>assistance</a:t>
            </a:r>
            <a:r>
              <a:rPr sz="545" spc="-34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began.......................</a:t>
            </a:r>
            <a:endParaRPr sz="545">
              <a:latin typeface="Arial"/>
              <a:cs typeface="Arial"/>
            </a:endParaRPr>
          </a:p>
        </p:txBody>
      </p:sp>
      <p:sp>
        <p:nvSpPr>
          <p:cNvPr id="363" name="object 363"/>
          <p:cNvSpPr txBox="1"/>
          <p:nvPr/>
        </p:nvSpPr>
        <p:spPr>
          <a:xfrm>
            <a:off x="2356987" y="5114840"/>
            <a:ext cx="3525116" cy="338169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8659">
              <a:spcBef>
                <a:spcPts val="375"/>
              </a:spcBef>
            </a:pPr>
            <a:r>
              <a:rPr sz="545" b="1" spc="-10" dirty="0">
                <a:latin typeface="Arial"/>
                <a:cs typeface="Arial"/>
              </a:rPr>
              <a:t>Total </a:t>
            </a:r>
            <a:r>
              <a:rPr sz="545" b="1" dirty="0">
                <a:latin typeface="Arial"/>
                <a:cs typeface="Arial"/>
              </a:rPr>
              <a:t>income </a:t>
            </a:r>
            <a:r>
              <a:rPr sz="545" b="1" spc="-3" dirty="0">
                <a:latin typeface="Arial"/>
                <a:cs typeface="Arial"/>
              </a:rPr>
              <a:t>reported to </a:t>
            </a:r>
            <a:r>
              <a:rPr sz="545" b="1" spc="-3" dirty="0" err="1">
                <a:latin typeface="Arial"/>
                <a:cs typeface="Arial"/>
              </a:rPr>
              <a:t>Revenu</a:t>
            </a:r>
            <a:r>
              <a:rPr sz="545" b="1" dirty="0">
                <a:latin typeface="Arial"/>
                <a:cs typeface="Arial"/>
              </a:rPr>
              <a:t> Québec</a:t>
            </a:r>
            <a:endParaRPr sz="545" dirty="0">
              <a:latin typeface="Arial"/>
              <a:cs typeface="Arial"/>
            </a:endParaRPr>
          </a:p>
          <a:p>
            <a:pPr marL="8659" marR="3464">
              <a:spcBef>
                <a:spcPts val="307"/>
              </a:spcBef>
            </a:pPr>
            <a:r>
              <a:rPr sz="545" spc="-17" dirty="0">
                <a:latin typeface="Arial"/>
                <a:cs typeface="Arial"/>
              </a:rPr>
              <a:t>Total </a:t>
            </a:r>
            <a:r>
              <a:rPr sz="545" spc="-3" dirty="0">
                <a:latin typeface="Arial"/>
                <a:cs typeface="Arial"/>
              </a:rPr>
              <a:t>income </a:t>
            </a:r>
            <a:r>
              <a:rPr sz="545" dirty="0">
                <a:latin typeface="Arial"/>
                <a:cs typeface="Arial"/>
              </a:rPr>
              <a:t>from </a:t>
            </a:r>
            <a:r>
              <a:rPr sz="545" spc="-3" dirty="0">
                <a:latin typeface="Arial"/>
                <a:cs typeface="Arial"/>
              </a:rPr>
              <a:t>line 199 of </a:t>
            </a:r>
            <a:r>
              <a:rPr sz="545" dirty="0">
                <a:latin typeface="Arial"/>
                <a:cs typeface="Arial"/>
              </a:rPr>
              <a:t>your </a:t>
            </a:r>
            <a:r>
              <a:rPr sz="545" spc="-3" dirty="0">
                <a:latin typeface="Arial"/>
                <a:cs typeface="Arial"/>
              </a:rPr>
              <a:t>2019 </a:t>
            </a:r>
            <a:r>
              <a:rPr sz="545" dirty="0">
                <a:latin typeface="Arial"/>
                <a:cs typeface="Arial"/>
              </a:rPr>
              <a:t>Québec </a:t>
            </a:r>
            <a:r>
              <a:rPr sz="545" spc="-3" dirty="0">
                <a:latin typeface="Arial"/>
                <a:cs typeface="Arial"/>
              </a:rPr>
              <a:t>income </a:t>
            </a:r>
            <a:r>
              <a:rPr sz="545" dirty="0">
                <a:latin typeface="Arial"/>
                <a:cs typeface="Arial"/>
              </a:rPr>
              <a:t>tax </a:t>
            </a:r>
            <a:r>
              <a:rPr sz="545" spc="-3" dirty="0">
                <a:latin typeface="Arial"/>
                <a:cs typeface="Arial"/>
              </a:rPr>
              <a:t>return. </a:t>
            </a:r>
            <a:r>
              <a:rPr sz="545" dirty="0">
                <a:latin typeface="Arial"/>
                <a:cs typeface="Arial"/>
              </a:rPr>
              <a:t>If your spouse </a:t>
            </a:r>
            <a:r>
              <a:rPr sz="545" spc="-3" dirty="0">
                <a:latin typeface="Arial"/>
                <a:cs typeface="Arial"/>
              </a:rPr>
              <a:t>has </a:t>
            </a:r>
            <a:r>
              <a:rPr sz="545" dirty="0">
                <a:latin typeface="Arial"/>
                <a:cs typeface="Arial"/>
              </a:rPr>
              <a:t>transferred some </a:t>
            </a:r>
            <a:r>
              <a:rPr sz="545" spc="-3" dirty="0">
                <a:latin typeface="Arial"/>
                <a:cs typeface="Arial"/>
              </a:rPr>
              <a:t>retirement  income </a:t>
            </a:r>
            <a:r>
              <a:rPr sz="545" dirty="0">
                <a:latin typeface="Arial"/>
                <a:cs typeface="Arial"/>
              </a:rPr>
              <a:t>to you </a:t>
            </a:r>
            <a:r>
              <a:rPr sz="545" spc="-3" dirty="0">
                <a:latin typeface="Arial"/>
                <a:cs typeface="Arial"/>
              </a:rPr>
              <a:t>(line 123 of </a:t>
            </a:r>
            <a:r>
              <a:rPr sz="545" dirty="0">
                <a:latin typeface="Arial"/>
                <a:cs typeface="Arial"/>
              </a:rPr>
              <a:t>your </a:t>
            </a:r>
            <a:r>
              <a:rPr sz="545" spc="-3" dirty="0">
                <a:latin typeface="Arial"/>
                <a:cs typeface="Arial"/>
              </a:rPr>
              <a:t>income </a:t>
            </a:r>
            <a:r>
              <a:rPr sz="545" dirty="0">
                <a:latin typeface="Arial"/>
                <a:cs typeface="Arial"/>
              </a:rPr>
              <a:t>tax </a:t>
            </a:r>
            <a:r>
              <a:rPr sz="545" spc="-3" dirty="0">
                <a:latin typeface="Arial"/>
                <a:cs typeface="Arial"/>
              </a:rPr>
              <a:t>return), </a:t>
            </a:r>
            <a:r>
              <a:rPr sz="545" dirty="0">
                <a:latin typeface="Arial"/>
                <a:cs typeface="Arial"/>
              </a:rPr>
              <a:t>you </a:t>
            </a:r>
            <a:r>
              <a:rPr sz="545" spc="-3" dirty="0">
                <a:latin typeface="Arial"/>
                <a:cs typeface="Arial"/>
              </a:rPr>
              <a:t>must </a:t>
            </a:r>
            <a:r>
              <a:rPr sz="545" dirty="0">
                <a:latin typeface="Arial"/>
                <a:cs typeface="Arial"/>
              </a:rPr>
              <a:t>subtract that </a:t>
            </a:r>
            <a:r>
              <a:rPr sz="545" spc="-3" dirty="0">
                <a:latin typeface="Arial"/>
                <a:cs typeface="Arial"/>
              </a:rPr>
              <a:t>income </a:t>
            </a:r>
            <a:r>
              <a:rPr sz="545" dirty="0">
                <a:latin typeface="Arial"/>
                <a:cs typeface="Arial"/>
              </a:rPr>
              <a:t>from </a:t>
            </a:r>
            <a:r>
              <a:rPr sz="545" spc="-3" dirty="0">
                <a:latin typeface="Arial"/>
                <a:cs typeface="Arial"/>
              </a:rPr>
              <a:t>line 199 and enter </a:t>
            </a:r>
            <a:r>
              <a:rPr sz="545" dirty="0">
                <a:latin typeface="Arial"/>
                <a:cs typeface="Arial"/>
              </a:rPr>
              <a:t>the</a:t>
            </a:r>
            <a:r>
              <a:rPr sz="545" spc="-14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new</a:t>
            </a:r>
            <a:endParaRPr sz="545" dirty="0">
              <a:latin typeface="Arial"/>
              <a:cs typeface="Arial"/>
            </a:endParaRPr>
          </a:p>
        </p:txBody>
      </p:sp>
      <p:sp>
        <p:nvSpPr>
          <p:cNvPr id="364" name="object 364"/>
          <p:cNvSpPr txBox="1"/>
          <p:nvPr/>
        </p:nvSpPr>
        <p:spPr>
          <a:xfrm>
            <a:off x="6029798" y="5242861"/>
            <a:ext cx="561975" cy="11221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8659">
              <a:lnSpc>
                <a:spcPts val="430"/>
              </a:lnSpc>
              <a:spcBef>
                <a:spcPts val="75"/>
              </a:spcBef>
            </a:pPr>
            <a:r>
              <a:rPr sz="375" dirty="0">
                <a:latin typeface="Arial"/>
                <a:cs typeface="Arial"/>
              </a:rPr>
              <a:t>If you have no</a:t>
            </a:r>
            <a:r>
              <a:rPr sz="375" spc="-27" dirty="0">
                <a:latin typeface="Arial"/>
                <a:cs typeface="Arial"/>
              </a:rPr>
              <a:t> </a:t>
            </a:r>
            <a:r>
              <a:rPr sz="375" dirty="0">
                <a:latin typeface="Arial"/>
                <a:cs typeface="Arial"/>
              </a:rPr>
              <a:t>income</a:t>
            </a:r>
            <a:endParaRPr sz="375">
              <a:latin typeface="Arial"/>
              <a:cs typeface="Arial"/>
            </a:endParaRPr>
          </a:p>
          <a:p>
            <a:pPr marL="8659">
              <a:lnSpc>
                <a:spcPts val="430"/>
              </a:lnSpc>
            </a:pPr>
            <a:r>
              <a:rPr sz="375" dirty="0">
                <a:latin typeface="Arial"/>
                <a:cs typeface="Arial"/>
              </a:rPr>
              <a:t>to report, enter “0”</a:t>
            </a:r>
            <a:r>
              <a:rPr sz="375" spc="-14" dirty="0">
                <a:latin typeface="Arial"/>
                <a:cs typeface="Arial"/>
              </a:rPr>
              <a:t> </a:t>
            </a:r>
            <a:r>
              <a:rPr sz="375" dirty="0">
                <a:latin typeface="Arial"/>
                <a:cs typeface="Arial"/>
              </a:rPr>
              <a:t>(zero).</a:t>
            </a:r>
            <a:endParaRPr sz="375">
              <a:latin typeface="Arial"/>
              <a:cs typeface="Arial"/>
            </a:endParaRPr>
          </a:p>
        </p:txBody>
      </p:sp>
      <p:sp>
        <p:nvSpPr>
          <p:cNvPr id="365" name="object 365"/>
          <p:cNvSpPr/>
          <p:nvPr/>
        </p:nvSpPr>
        <p:spPr>
          <a:xfrm>
            <a:off x="5665141" y="711240"/>
            <a:ext cx="1244744" cy="471488"/>
          </a:xfrm>
          <a:custGeom>
            <a:avLst/>
            <a:gdLst/>
            <a:ahLst/>
            <a:cxnLst/>
            <a:rect l="l" t="t" r="r" b="b"/>
            <a:pathLst>
              <a:path w="1825625" h="691514">
                <a:moveTo>
                  <a:pt x="0" y="0"/>
                </a:moveTo>
                <a:lnTo>
                  <a:pt x="1825624" y="0"/>
                </a:lnTo>
                <a:lnTo>
                  <a:pt x="1825624" y="691286"/>
                </a:lnTo>
                <a:lnTo>
                  <a:pt x="0" y="69128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66" name="object 366"/>
          <p:cNvSpPr txBox="1"/>
          <p:nvPr/>
        </p:nvSpPr>
        <p:spPr>
          <a:xfrm>
            <a:off x="5665141" y="711240"/>
            <a:ext cx="1244744" cy="88282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14720" rIns="0" bIns="0" rtlCol="0">
            <a:spAutoFit/>
          </a:bodyPr>
          <a:lstStyle/>
          <a:p>
            <a:pPr marL="62777">
              <a:spcBef>
                <a:spcPts val="116"/>
              </a:spcBef>
            </a:pPr>
            <a:r>
              <a:rPr sz="477" spc="-3" dirty="0">
                <a:latin typeface="Arial"/>
                <a:cs typeface="Arial"/>
              </a:rPr>
              <a:t>Réserved </a:t>
            </a:r>
            <a:r>
              <a:rPr sz="477" dirty="0">
                <a:latin typeface="Arial"/>
                <a:cs typeface="Arial"/>
              </a:rPr>
              <a:t>for </a:t>
            </a:r>
            <a:r>
              <a:rPr sz="477" spc="-3" dirty="0">
                <a:latin typeface="Arial"/>
                <a:cs typeface="Arial"/>
              </a:rPr>
              <a:t>l’Aide </a:t>
            </a:r>
            <a:r>
              <a:rPr sz="477" dirty="0">
                <a:latin typeface="Arial"/>
                <a:cs typeface="Arial"/>
              </a:rPr>
              <a:t>financière </a:t>
            </a:r>
            <a:r>
              <a:rPr sz="477" spc="-3" dirty="0">
                <a:latin typeface="Arial"/>
                <a:cs typeface="Arial"/>
              </a:rPr>
              <a:t>aux</a:t>
            </a:r>
            <a:r>
              <a:rPr sz="477" spc="-34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études</a:t>
            </a:r>
            <a:endParaRPr sz="477">
              <a:latin typeface="Arial"/>
              <a:cs typeface="Arial"/>
            </a:endParaRPr>
          </a:p>
        </p:txBody>
      </p:sp>
      <p:sp>
        <p:nvSpPr>
          <p:cNvPr id="367" name="object 367"/>
          <p:cNvSpPr/>
          <p:nvPr/>
        </p:nvSpPr>
        <p:spPr>
          <a:xfrm>
            <a:off x="5837890" y="1037463"/>
            <a:ext cx="96116" cy="96116"/>
          </a:xfrm>
          <a:custGeom>
            <a:avLst/>
            <a:gdLst/>
            <a:ahLst/>
            <a:cxnLst/>
            <a:rect l="l" t="t" r="r" b="b"/>
            <a:pathLst>
              <a:path w="140970" h="140969">
                <a:moveTo>
                  <a:pt x="0" y="140830"/>
                </a:moveTo>
                <a:lnTo>
                  <a:pt x="140830" y="140830"/>
                </a:lnTo>
                <a:lnTo>
                  <a:pt x="140830" y="0"/>
                </a:lnTo>
                <a:lnTo>
                  <a:pt x="0" y="0"/>
                </a:lnTo>
                <a:lnTo>
                  <a:pt x="0" y="14083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68" name="object 368"/>
          <p:cNvSpPr/>
          <p:nvPr/>
        </p:nvSpPr>
        <p:spPr>
          <a:xfrm>
            <a:off x="6471847" y="1037463"/>
            <a:ext cx="96116" cy="96116"/>
          </a:xfrm>
          <a:custGeom>
            <a:avLst/>
            <a:gdLst/>
            <a:ahLst/>
            <a:cxnLst/>
            <a:rect l="l" t="t" r="r" b="b"/>
            <a:pathLst>
              <a:path w="140970" h="140969">
                <a:moveTo>
                  <a:pt x="0" y="140830"/>
                </a:moveTo>
                <a:lnTo>
                  <a:pt x="140830" y="140830"/>
                </a:lnTo>
                <a:lnTo>
                  <a:pt x="140830" y="0"/>
                </a:lnTo>
                <a:lnTo>
                  <a:pt x="0" y="0"/>
                </a:lnTo>
                <a:lnTo>
                  <a:pt x="0" y="14083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69" name="object 369"/>
          <p:cNvSpPr txBox="1"/>
          <p:nvPr/>
        </p:nvSpPr>
        <p:spPr>
          <a:xfrm>
            <a:off x="5996338" y="1038955"/>
            <a:ext cx="913967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>
              <a:spcBef>
                <a:spcPts val="68"/>
              </a:spcBef>
              <a:tabLst>
                <a:tab pos="633829" algn="l"/>
              </a:tabLst>
            </a:pPr>
            <a:r>
              <a:rPr sz="477" spc="-3" dirty="0">
                <a:latin typeface="Arial"/>
                <a:cs typeface="Arial"/>
              </a:rPr>
              <a:t>gr1	</a:t>
            </a:r>
            <a:r>
              <a:rPr sz="477" dirty="0">
                <a:latin typeface="Arial"/>
                <a:cs typeface="Arial"/>
              </a:rPr>
              <a:t>ss2</a:t>
            </a:r>
            <a:endParaRPr sz="477">
              <a:latin typeface="Arial"/>
              <a:cs typeface="Arial"/>
            </a:endParaRPr>
          </a:p>
        </p:txBody>
      </p:sp>
      <p:sp>
        <p:nvSpPr>
          <p:cNvPr id="370" name="object 370"/>
          <p:cNvSpPr/>
          <p:nvPr/>
        </p:nvSpPr>
        <p:spPr>
          <a:xfrm>
            <a:off x="4728296" y="221832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71" name="object 371"/>
          <p:cNvSpPr/>
          <p:nvPr/>
        </p:nvSpPr>
        <p:spPr>
          <a:xfrm>
            <a:off x="4829608" y="226094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72" name="object 372"/>
          <p:cNvSpPr/>
          <p:nvPr/>
        </p:nvSpPr>
        <p:spPr>
          <a:xfrm>
            <a:off x="4728296" y="2315182"/>
            <a:ext cx="807893" cy="0"/>
          </a:xfrm>
          <a:custGeom>
            <a:avLst/>
            <a:gdLst/>
            <a:ahLst/>
            <a:cxnLst/>
            <a:rect l="l" t="t" r="r" b="b"/>
            <a:pathLst>
              <a:path w="1184910">
                <a:moveTo>
                  <a:pt x="0" y="0"/>
                </a:moveTo>
                <a:lnTo>
                  <a:pt x="118491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73" name="object 373"/>
          <p:cNvSpPr/>
          <p:nvPr/>
        </p:nvSpPr>
        <p:spPr>
          <a:xfrm>
            <a:off x="4930919" y="226094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74" name="object 374"/>
          <p:cNvSpPr/>
          <p:nvPr/>
        </p:nvSpPr>
        <p:spPr>
          <a:xfrm>
            <a:off x="5032230" y="226094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75" name="object 375"/>
          <p:cNvSpPr/>
          <p:nvPr/>
        </p:nvSpPr>
        <p:spPr>
          <a:xfrm>
            <a:off x="5133542" y="221832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76" name="object 376"/>
          <p:cNvSpPr/>
          <p:nvPr/>
        </p:nvSpPr>
        <p:spPr>
          <a:xfrm>
            <a:off x="5234853" y="226094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77" name="object 377"/>
          <p:cNvSpPr/>
          <p:nvPr/>
        </p:nvSpPr>
        <p:spPr>
          <a:xfrm>
            <a:off x="5336165" y="221832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78" name="object 378"/>
          <p:cNvSpPr/>
          <p:nvPr/>
        </p:nvSpPr>
        <p:spPr>
          <a:xfrm>
            <a:off x="5437476" y="2260941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79" name="object 379"/>
          <p:cNvSpPr/>
          <p:nvPr/>
        </p:nvSpPr>
        <p:spPr>
          <a:xfrm>
            <a:off x="5538787" y="221832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80" name="object 380"/>
          <p:cNvSpPr/>
          <p:nvPr/>
        </p:nvSpPr>
        <p:spPr>
          <a:xfrm>
            <a:off x="5219531" y="2187274"/>
            <a:ext cx="29874" cy="31173"/>
          </a:xfrm>
          <a:custGeom>
            <a:avLst/>
            <a:gdLst/>
            <a:ahLst/>
            <a:cxnLst/>
            <a:rect l="l" t="t" r="r" b="b"/>
            <a:pathLst>
              <a:path w="43814" h="45720">
                <a:moveTo>
                  <a:pt x="8839" y="0"/>
                </a:moveTo>
                <a:lnTo>
                  <a:pt x="0" y="0"/>
                </a:lnTo>
                <a:lnTo>
                  <a:pt x="0" y="45542"/>
                </a:lnTo>
                <a:lnTo>
                  <a:pt x="5892" y="45542"/>
                </a:lnTo>
                <a:lnTo>
                  <a:pt x="5859" y="16192"/>
                </a:lnTo>
                <a:lnTo>
                  <a:pt x="5756" y="11887"/>
                </a:lnTo>
                <a:lnTo>
                  <a:pt x="5702" y="7124"/>
                </a:lnTo>
                <a:lnTo>
                  <a:pt x="11261" y="7124"/>
                </a:lnTo>
                <a:lnTo>
                  <a:pt x="8839" y="0"/>
                </a:lnTo>
                <a:close/>
              </a:path>
              <a:path w="43814" h="45720">
                <a:moveTo>
                  <a:pt x="11261" y="7124"/>
                </a:moveTo>
                <a:lnTo>
                  <a:pt x="5702" y="7124"/>
                </a:lnTo>
                <a:lnTo>
                  <a:pt x="18834" y="45542"/>
                </a:lnTo>
                <a:lnTo>
                  <a:pt x="24942" y="45542"/>
                </a:lnTo>
                <a:lnTo>
                  <a:pt x="27324" y="38506"/>
                </a:lnTo>
                <a:lnTo>
                  <a:pt x="21932" y="38506"/>
                </a:lnTo>
                <a:lnTo>
                  <a:pt x="11261" y="7124"/>
                </a:lnTo>
                <a:close/>
              </a:path>
              <a:path w="43814" h="45720">
                <a:moveTo>
                  <a:pt x="43713" y="7124"/>
                </a:moveTo>
                <a:lnTo>
                  <a:pt x="37947" y="7124"/>
                </a:lnTo>
                <a:lnTo>
                  <a:pt x="37833" y="45542"/>
                </a:lnTo>
                <a:lnTo>
                  <a:pt x="43713" y="45542"/>
                </a:lnTo>
                <a:lnTo>
                  <a:pt x="43713" y="7124"/>
                </a:lnTo>
                <a:close/>
              </a:path>
              <a:path w="43814" h="45720">
                <a:moveTo>
                  <a:pt x="43713" y="0"/>
                </a:moveTo>
                <a:lnTo>
                  <a:pt x="34937" y="0"/>
                </a:lnTo>
                <a:lnTo>
                  <a:pt x="21932" y="38506"/>
                </a:lnTo>
                <a:lnTo>
                  <a:pt x="27324" y="38506"/>
                </a:lnTo>
                <a:lnTo>
                  <a:pt x="37947" y="7124"/>
                </a:lnTo>
                <a:lnTo>
                  <a:pt x="43713" y="7124"/>
                </a:lnTo>
                <a:lnTo>
                  <a:pt x="43713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81" name="object 381"/>
          <p:cNvSpPr/>
          <p:nvPr/>
        </p:nvSpPr>
        <p:spPr>
          <a:xfrm>
            <a:off x="4916370" y="2187271"/>
            <a:ext cx="27709" cy="31173"/>
          </a:xfrm>
          <a:custGeom>
            <a:avLst/>
            <a:gdLst/>
            <a:ahLst/>
            <a:cxnLst/>
            <a:rect l="l" t="t" r="r" b="b"/>
            <a:pathLst>
              <a:path w="40639" h="45720">
                <a:moveTo>
                  <a:pt x="7200" y="0"/>
                </a:moveTo>
                <a:lnTo>
                  <a:pt x="0" y="0"/>
                </a:lnTo>
                <a:lnTo>
                  <a:pt x="17221" y="27190"/>
                </a:lnTo>
                <a:lnTo>
                  <a:pt x="17221" y="45542"/>
                </a:lnTo>
                <a:lnTo>
                  <a:pt x="23393" y="45542"/>
                </a:lnTo>
                <a:lnTo>
                  <a:pt x="23393" y="27190"/>
                </a:lnTo>
                <a:lnTo>
                  <a:pt x="26752" y="21894"/>
                </a:lnTo>
                <a:lnTo>
                  <a:pt x="20294" y="21894"/>
                </a:lnTo>
                <a:lnTo>
                  <a:pt x="7200" y="0"/>
                </a:lnTo>
                <a:close/>
              </a:path>
              <a:path w="40639" h="45720">
                <a:moveTo>
                  <a:pt x="40639" y="0"/>
                </a:moveTo>
                <a:lnTo>
                  <a:pt x="33388" y="0"/>
                </a:lnTo>
                <a:lnTo>
                  <a:pt x="20294" y="21894"/>
                </a:lnTo>
                <a:lnTo>
                  <a:pt x="26752" y="21894"/>
                </a:lnTo>
                <a:lnTo>
                  <a:pt x="40639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82" name="object 382"/>
          <p:cNvSpPr/>
          <p:nvPr/>
        </p:nvSpPr>
        <p:spPr>
          <a:xfrm>
            <a:off x="5428732" y="2187274"/>
            <a:ext cx="25544" cy="31173"/>
          </a:xfrm>
          <a:custGeom>
            <a:avLst/>
            <a:gdLst/>
            <a:ahLst/>
            <a:cxnLst/>
            <a:rect l="l" t="t" r="r" b="b"/>
            <a:pathLst>
              <a:path w="37464" h="45720">
                <a:moveTo>
                  <a:pt x="24383" y="0"/>
                </a:moveTo>
                <a:lnTo>
                  <a:pt x="0" y="0"/>
                </a:lnTo>
                <a:lnTo>
                  <a:pt x="0" y="45542"/>
                </a:lnTo>
                <a:lnTo>
                  <a:pt x="25857" y="45542"/>
                </a:lnTo>
                <a:lnTo>
                  <a:pt x="31292" y="42087"/>
                </a:lnTo>
                <a:lnTo>
                  <a:pt x="32125" y="40271"/>
                </a:lnTo>
                <a:lnTo>
                  <a:pt x="6235" y="40271"/>
                </a:lnTo>
                <a:lnTo>
                  <a:pt x="6235" y="5295"/>
                </a:lnTo>
                <a:lnTo>
                  <a:pt x="31527" y="5295"/>
                </a:lnTo>
                <a:lnTo>
                  <a:pt x="29184" y="2222"/>
                </a:lnTo>
                <a:lnTo>
                  <a:pt x="24383" y="0"/>
                </a:lnTo>
                <a:close/>
              </a:path>
              <a:path w="37464" h="45720">
                <a:moveTo>
                  <a:pt x="31527" y="5295"/>
                </a:moveTo>
                <a:lnTo>
                  <a:pt x="21805" y="5295"/>
                </a:lnTo>
                <a:lnTo>
                  <a:pt x="25336" y="6858"/>
                </a:lnTo>
                <a:lnTo>
                  <a:pt x="29730" y="13106"/>
                </a:lnTo>
                <a:lnTo>
                  <a:pt x="30822" y="17487"/>
                </a:lnTo>
                <a:lnTo>
                  <a:pt x="30822" y="24599"/>
                </a:lnTo>
                <a:lnTo>
                  <a:pt x="19037" y="40271"/>
                </a:lnTo>
                <a:lnTo>
                  <a:pt x="32125" y="40271"/>
                </a:lnTo>
                <a:lnTo>
                  <a:pt x="36245" y="31280"/>
                </a:lnTo>
                <a:lnTo>
                  <a:pt x="37147" y="26911"/>
                </a:lnTo>
                <a:lnTo>
                  <a:pt x="37147" y="15811"/>
                </a:lnTo>
                <a:lnTo>
                  <a:pt x="35623" y="10668"/>
                </a:lnTo>
                <a:lnTo>
                  <a:pt x="31527" y="5295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83" name="object 383"/>
          <p:cNvSpPr/>
          <p:nvPr/>
        </p:nvSpPr>
        <p:spPr>
          <a:xfrm>
            <a:off x="4728296" y="460950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84" name="object 384"/>
          <p:cNvSpPr/>
          <p:nvPr/>
        </p:nvSpPr>
        <p:spPr>
          <a:xfrm>
            <a:off x="4829608" y="465212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85" name="object 385"/>
          <p:cNvSpPr/>
          <p:nvPr/>
        </p:nvSpPr>
        <p:spPr>
          <a:xfrm>
            <a:off x="4728296" y="4706363"/>
            <a:ext cx="807893" cy="0"/>
          </a:xfrm>
          <a:custGeom>
            <a:avLst/>
            <a:gdLst/>
            <a:ahLst/>
            <a:cxnLst/>
            <a:rect l="l" t="t" r="r" b="b"/>
            <a:pathLst>
              <a:path w="1184910">
                <a:moveTo>
                  <a:pt x="0" y="0"/>
                </a:moveTo>
                <a:lnTo>
                  <a:pt x="118491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86" name="object 386"/>
          <p:cNvSpPr/>
          <p:nvPr/>
        </p:nvSpPr>
        <p:spPr>
          <a:xfrm>
            <a:off x="4930919" y="465212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87" name="object 387"/>
          <p:cNvSpPr/>
          <p:nvPr/>
        </p:nvSpPr>
        <p:spPr>
          <a:xfrm>
            <a:off x="5032230" y="465212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88" name="object 388"/>
          <p:cNvSpPr/>
          <p:nvPr/>
        </p:nvSpPr>
        <p:spPr>
          <a:xfrm>
            <a:off x="5133542" y="460950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89" name="object 389"/>
          <p:cNvSpPr/>
          <p:nvPr/>
        </p:nvSpPr>
        <p:spPr>
          <a:xfrm>
            <a:off x="5234853" y="465212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90" name="object 390"/>
          <p:cNvSpPr/>
          <p:nvPr/>
        </p:nvSpPr>
        <p:spPr>
          <a:xfrm>
            <a:off x="5336165" y="460950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91" name="object 391"/>
          <p:cNvSpPr/>
          <p:nvPr/>
        </p:nvSpPr>
        <p:spPr>
          <a:xfrm>
            <a:off x="5437476" y="4652123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92" name="object 392"/>
          <p:cNvSpPr/>
          <p:nvPr/>
        </p:nvSpPr>
        <p:spPr>
          <a:xfrm>
            <a:off x="5538787" y="460950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93" name="object 393"/>
          <p:cNvSpPr/>
          <p:nvPr/>
        </p:nvSpPr>
        <p:spPr>
          <a:xfrm>
            <a:off x="5219531" y="4578456"/>
            <a:ext cx="29874" cy="31173"/>
          </a:xfrm>
          <a:custGeom>
            <a:avLst/>
            <a:gdLst/>
            <a:ahLst/>
            <a:cxnLst/>
            <a:rect l="l" t="t" r="r" b="b"/>
            <a:pathLst>
              <a:path w="43814" h="45720">
                <a:moveTo>
                  <a:pt x="8839" y="0"/>
                </a:moveTo>
                <a:lnTo>
                  <a:pt x="0" y="0"/>
                </a:lnTo>
                <a:lnTo>
                  <a:pt x="0" y="45542"/>
                </a:lnTo>
                <a:lnTo>
                  <a:pt x="5892" y="45542"/>
                </a:lnTo>
                <a:lnTo>
                  <a:pt x="5859" y="16192"/>
                </a:lnTo>
                <a:lnTo>
                  <a:pt x="5756" y="11887"/>
                </a:lnTo>
                <a:lnTo>
                  <a:pt x="5702" y="7124"/>
                </a:lnTo>
                <a:lnTo>
                  <a:pt x="11261" y="7124"/>
                </a:lnTo>
                <a:lnTo>
                  <a:pt x="8839" y="0"/>
                </a:lnTo>
                <a:close/>
              </a:path>
              <a:path w="43814" h="45720">
                <a:moveTo>
                  <a:pt x="11261" y="7124"/>
                </a:moveTo>
                <a:lnTo>
                  <a:pt x="5702" y="7124"/>
                </a:lnTo>
                <a:lnTo>
                  <a:pt x="18834" y="45542"/>
                </a:lnTo>
                <a:lnTo>
                  <a:pt x="24942" y="45542"/>
                </a:lnTo>
                <a:lnTo>
                  <a:pt x="27324" y="38506"/>
                </a:lnTo>
                <a:lnTo>
                  <a:pt x="21932" y="38506"/>
                </a:lnTo>
                <a:lnTo>
                  <a:pt x="11261" y="7124"/>
                </a:lnTo>
                <a:close/>
              </a:path>
              <a:path w="43814" h="45720">
                <a:moveTo>
                  <a:pt x="43713" y="7124"/>
                </a:moveTo>
                <a:lnTo>
                  <a:pt x="37947" y="7124"/>
                </a:lnTo>
                <a:lnTo>
                  <a:pt x="37833" y="45542"/>
                </a:lnTo>
                <a:lnTo>
                  <a:pt x="43713" y="45542"/>
                </a:lnTo>
                <a:lnTo>
                  <a:pt x="43713" y="7124"/>
                </a:lnTo>
                <a:close/>
              </a:path>
              <a:path w="43814" h="45720">
                <a:moveTo>
                  <a:pt x="43713" y="0"/>
                </a:moveTo>
                <a:lnTo>
                  <a:pt x="34937" y="0"/>
                </a:lnTo>
                <a:lnTo>
                  <a:pt x="21932" y="38506"/>
                </a:lnTo>
                <a:lnTo>
                  <a:pt x="27324" y="38506"/>
                </a:lnTo>
                <a:lnTo>
                  <a:pt x="37947" y="7124"/>
                </a:lnTo>
                <a:lnTo>
                  <a:pt x="43713" y="7124"/>
                </a:lnTo>
                <a:lnTo>
                  <a:pt x="43713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94" name="object 394"/>
          <p:cNvSpPr/>
          <p:nvPr/>
        </p:nvSpPr>
        <p:spPr>
          <a:xfrm>
            <a:off x="4916370" y="4578453"/>
            <a:ext cx="27709" cy="31173"/>
          </a:xfrm>
          <a:custGeom>
            <a:avLst/>
            <a:gdLst/>
            <a:ahLst/>
            <a:cxnLst/>
            <a:rect l="l" t="t" r="r" b="b"/>
            <a:pathLst>
              <a:path w="40639" h="45720">
                <a:moveTo>
                  <a:pt x="7200" y="0"/>
                </a:moveTo>
                <a:lnTo>
                  <a:pt x="0" y="0"/>
                </a:lnTo>
                <a:lnTo>
                  <a:pt x="17221" y="27190"/>
                </a:lnTo>
                <a:lnTo>
                  <a:pt x="17221" y="45542"/>
                </a:lnTo>
                <a:lnTo>
                  <a:pt x="23393" y="45542"/>
                </a:lnTo>
                <a:lnTo>
                  <a:pt x="23393" y="27190"/>
                </a:lnTo>
                <a:lnTo>
                  <a:pt x="26752" y="21894"/>
                </a:lnTo>
                <a:lnTo>
                  <a:pt x="20294" y="21894"/>
                </a:lnTo>
                <a:lnTo>
                  <a:pt x="7200" y="0"/>
                </a:lnTo>
                <a:close/>
              </a:path>
              <a:path w="40639" h="45720">
                <a:moveTo>
                  <a:pt x="40639" y="0"/>
                </a:moveTo>
                <a:lnTo>
                  <a:pt x="33388" y="0"/>
                </a:lnTo>
                <a:lnTo>
                  <a:pt x="20294" y="21894"/>
                </a:lnTo>
                <a:lnTo>
                  <a:pt x="26752" y="21894"/>
                </a:lnTo>
                <a:lnTo>
                  <a:pt x="40639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95" name="object 395"/>
          <p:cNvSpPr/>
          <p:nvPr/>
        </p:nvSpPr>
        <p:spPr>
          <a:xfrm>
            <a:off x="5428732" y="4578455"/>
            <a:ext cx="25544" cy="31173"/>
          </a:xfrm>
          <a:custGeom>
            <a:avLst/>
            <a:gdLst/>
            <a:ahLst/>
            <a:cxnLst/>
            <a:rect l="l" t="t" r="r" b="b"/>
            <a:pathLst>
              <a:path w="37464" h="45720">
                <a:moveTo>
                  <a:pt x="24383" y="0"/>
                </a:moveTo>
                <a:lnTo>
                  <a:pt x="0" y="0"/>
                </a:lnTo>
                <a:lnTo>
                  <a:pt x="0" y="45542"/>
                </a:lnTo>
                <a:lnTo>
                  <a:pt x="25857" y="45542"/>
                </a:lnTo>
                <a:lnTo>
                  <a:pt x="31292" y="42087"/>
                </a:lnTo>
                <a:lnTo>
                  <a:pt x="32125" y="40271"/>
                </a:lnTo>
                <a:lnTo>
                  <a:pt x="6235" y="40271"/>
                </a:lnTo>
                <a:lnTo>
                  <a:pt x="6235" y="5295"/>
                </a:lnTo>
                <a:lnTo>
                  <a:pt x="31527" y="5295"/>
                </a:lnTo>
                <a:lnTo>
                  <a:pt x="29184" y="2222"/>
                </a:lnTo>
                <a:lnTo>
                  <a:pt x="24383" y="0"/>
                </a:lnTo>
                <a:close/>
              </a:path>
              <a:path w="37464" h="45720">
                <a:moveTo>
                  <a:pt x="31527" y="5295"/>
                </a:moveTo>
                <a:lnTo>
                  <a:pt x="21805" y="5295"/>
                </a:lnTo>
                <a:lnTo>
                  <a:pt x="25336" y="6857"/>
                </a:lnTo>
                <a:lnTo>
                  <a:pt x="29730" y="13106"/>
                </a:lnTo>
                <a:lnTo>
                  <a:pt x="30822" y="17487"/>
                </a:lnTo>
                <a:lnTo>
                  <a:pt x="30822" y="24587"/>
                </a:lnTo>
                <a:lnTo>
                  <a:pt x="19037" y="40271"/>
                </a:lnTo>
                <a:lnTo>
                  <a:pt x="32125" y="40271"/>
                </a:lnTo>
                <a:lnTo>
                  <a:pt x="36245" y="31280"/>
                </a:lnTo>
                <a:lnTo>
                  <a:pt x="37147" y="26911"/>
                </a:lnTo>
                <a:lnTo>
                  <a:pt x="37147" y="15811"/>
                </a:lnTo>
                <a:lnTo>
                  <a:pt x="35623" y="10667"/>
                </a:lnTo>
                <a:lnTo>
                  <a:pt x="31527" y="5295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96" name="object 396"/>
          <p:cNvSpPr/>
          <p:nvPr/>
        </p:nvSpPr>
        <p:spPr>
          <a:xfrm>
            <a:off x="5963758" y="4796622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97" name="object 397"/>
          <p:cNvSpPr/>
          <p:nvPr/>
        </p:nvSpPr>
        <p:spPr>
          <a:xfrm>
            <a:off x="6065069" y="483923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98" name="object 398"/>
          <p:cNvSpPr/>
          <p:nvPr/>
        </p:nvSpPr>
        <p:spPr>
          <a:xfrm>
            <a:off x="5963758" y="4893479"/>
            <a:ext cx="807893" cy="0"/>
          </a:xfrm>
          <a:custGeom>
            <a:avLst/>
            <a:gdLst/>
            <a:ahLst/>
            <a:cxnLst/>
            <a:rect l="l" t="t" r="r" b="b"/>
            <a:pathLst>
              <a:path w="1184909">
                <a:moveTo>
                  <a:pt x="0" y="0"/>
                </a:moveTo>
                <a:lnTo>
                  <a:pt x="118491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99" name="object 399"/>
          <p:cNvSpPr/>
          <p:nvPr/>
        </p:nvSpPr>
        <p:spPr>
          <a:xfrm>
            <a:off x="6166381" y="483923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00" name="object 400"/>
          <p:cNvSpPr/>
          <p:nvPr/>
        </p:nvSpPr>
        <p:spPr>
          <a:xfrm>
            <a:off x="6267692" y="483923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01" name="object 401"/>
          <p:cNvSpPr/>
          <p:nvPr/>
        </p:nvSpPr>
        <p:spPr>
          <a:xfrm>
            <a:off x="6369003" y="4796622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02" name="object 402"/>
          <p:cNvSpPr/>
          <p:nvPr/>
        </p:nvSpPr>
        <p:spPr>
          <a:xfrm>
            <a:off x="6470315" y="483923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03" name="object 403"/>
          <p:cNvSpPr/>
          <p:nvPr/>
        </p:nvSpPr>
        <p:spPr>
          <a:xfrm>
            <a:off x="6571626" y="4796622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04" name="object 404"/>
          <p:cNvSpPr/>
          <p:nvPr/>
        </p:nvSpPr>
        <p:spPr>
          <a:xfrm>
            <a:off x="6672938" y="4839238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05" name="object 405"/>
          <p:cNvSpPr/>
          <p:nvPr/>
        </p:nvSpPr>
        <p:spPr>
          <a:xfrm>
            <a:off x="6774249" y="4796622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06" name="object 406"/>
          <p:cNvSpPr/>
          <p:nvPr/>
        </p:nvSpPr>
        <p:spPr>
          <a:xfrm>
            <a:off x="6454993" y="4765571"/>
            <a:ext cx="29874" cy="31173"/>
          </a:xfrm>
          <a:custGeom>
            <a:avLst/>
            <a:gdLst/>
            <a:ahLst/>
            <a:cxnLst/>
            <a:rect l="l" t="t" r="r" b="b"/>
            <a:pathLst>
              <a:path w="43815" h="45720">
                <a:moveTo>
                  <a:pt x="8839" y="0"/>
                </a:moveTo>
                <a:lnTo>
                  <a:pt x="0" y="0"/>
                </a:lnTo>
                <a:lnTo>
                  <a:pt x="0" y="45542"/>
                </a:lnTo>
                <a:lnTo>
                  <a:pt x="5892" y="45542"/>
                </a:lnTo>
                <a:lnTo>
                  <a:pt x="5859" y="16192"/>
                </a:lnTo>
                <a:lnTo>
                  <a:pt x="5756" y="11887"/>
                </a:lnTo>
                <a:lnTo>
                  <a:pt x="5702" y="7124"/>
                </a:lnTo>
                <a:lnTo>
                  <a:pt x="11261" y="7124"/>
                </a:lnTo>
                <a:lnTo>
                  <a:pt x="8839" y="0"/>
                </a:lnTo>
                <a:close/>
              </a:path>
              <a:path w="43815" h="45720">
                <a:moveTo>
                  <a:pt x="11261" y="7124"/>
                </a:moveTo>
                <a:lnTo>
                  <a:pt x="5702" y="7124"/>
                </a:lnTo>
                <a:lnTo>
                  <a:pt x="18834" y="45542"/>
                </a:lnTo>
                <a:lnTo>
                  <a:pt x="24942" y="45542"/>
                </a:lnTo>
                <a:lnTo>
                  <a:pt x="27324" y="38506"/>
                </a:lnTo>
                <a:lnTo>
                  <a:pt x="21932" y="38506"/>
                </a:lnTo>
                <a:lnTo>
                  <a:pt x="11261" y="7124"/>
                </a:lnTo>
                <a:close/>
              </a:path>
              <a:path w="43815" h="45720">
                <a:moveTo>
                  <a:pt x="43713" y="7124"/>
                </a:moveTo>
                <a:lnTo>
                  <a:pt x="37947" y="7124"/>
                </a:lnTo>
                <a:lnTo>
                  <a:pt x="37833" y="45542"/>
                </a:lnTo>
                <a:lnTo>
                  <a:pt x="43713" y="45542"/>
                </a:lnTo>
                <a:lnTo>
                  <a:pt x="43713" y="7124"/>
                </a:lnTo>
                <a:close/>
              </a:path>
              <a:path w="43815" h="45720">
                <a:moveTo>
                  <a:pt x="43713" y="0"/>
                </a:moveTo>
                <a:lnTo>
                  <a:pt x="34937" y="0"/>
                </a:lnTo>
                <a:lnTo>
                  <a:pt x="21932" y="38506"/>
                </a:lnTo>
                <a:lnTo>
                  <a:pt x="27324" y="38506"/>
                </a:lnTo>
                <a:lnTo>
                  <a:pt x="37947" y="7124"/>
                </a:lnTo>
                <a:lnTo>
                  <a:pt x="43713" y="7124"/>
                </a:lnTo>
                <a:lnTo>
                  <a:pt x="43713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07" name="object 407"/>
          <p:cNvSpPr/>
          <p:nvPr/>
        </p:nvSpPr>
        <p:spPr>
          <a:xfrm>
            <a:off x="6151832" y="4765568"/>
            <a:ext cx="27709" cy="31173"/>
          </a:xfrm>
          <a:custGeom>
            <a:avLst/>
            <a:gdLst/>
            <a:ahLst/>
            <a:cxnLst/>
            <a:rect l="l" t="t" r="r" b="b"/>
            <a:pathLst>
              <a:path w="40639" h="45720">
                <a:moveTo>
                  <a:pt x="7200" y="0"/>
                </a:moveTo>
                <a:lnTo>
                  <a:pt x="0" y="0"/>
                </a:lnTo>
                <a:lnTo>
                  <a:pt x="17221" y="27190"/>
                </a:lnTo>
                <a:lnTo>
                  <a:pt x="17221" y="45542"/>
                </a:lnTo>
                <a:lnTo>
                  <a:pt x="23393" y="45542"/>
                </a:lnTo>
                <a:lnTo>
                  <a:pt x="23393" y="27190"/>
                </a:lnTo>
                <a:lnTo>
                  <a:pt x="26752" y="21894"/>
                </a:lnTo>
                <a:lnTo>
                  <a:pt x="20294" y="21894"/>
                </a:lnTo>
                <a:lnTo>
                  <a:pt x="7200" y="0"/>
                </a:lnTo>
                <a:close/>
              </a:path>
              <a:path w="40639" h="45720">
                <a:moveTo>
                  <a:pt x="40639" y="0"/>
                </a:moveTo>
                <a:lnTo>
                  <a:pt x="33388" y="0"/>
                </a:lnTo>
                <a:lnTo>
                  <a:pt x="20294" y="21894"/>
                </a:lnTo>
                <a:lnTo>
                  <a:pt x="26752" y="21894"/>
                </a:lnTo>
                <a:lnTo>
                  <a:pt x="40639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08" name="object 408"/>
          <p:cNvSpPr/>
          <p:nvPr/>
        </p:nvSpPr>
        <p:spPr>
          <a:xfrm>
            <a:off x="6664193" y="4765570"/>
            <a:ext cx="25544" cy="31173"/>
          </a:xfrm>
          <a:custGeom>
            <a:avLst/>
            <a:gdLst/>
            <a:ahLst/>
            <a:cxnLst/>
            <a:rect l="l" t="t" r="r" b="b"/>
            <a:pathLst>
              <a:path w="37465" h="45720">
                <a:moveTo>
                  <a:pt x="24383" y="0"/>
                </a:moveTo>
                <a:lnTo>
                  <a:pt x="0" y="0"/>
                </a:lnTo>
                <a:lnTo>
                  <a:pt x="0" y="45542"/>
                </a:lnTo>
                <a:lnTo>
                  <a:pt x="25857" y="45542"/>
                </a:lnTo>
                <a:lnTo>
                  <a:pt x="31292" y="42087"/>
                </a:lnTo>
                <a:lnTo>
                  <a:pt x="32125" y="40271"/>
                </a:lnTo>
                <a:lnTo>
                  <a:pt x="6235" y="40271"/>
                </a:lnTo>
                <a:lnTo>
                  <a:pt x="6235" y="5295"/>
                </a:lnTo>
                <a:lnTo>
                  <a:pt x="31527" y="5295"/>
                </a:lnTo>
                <a:lnTo>
                  <a:pt x="29184" y="2222"/>
                </a:lnTo>
                <a:lnTo>
                  <a:pt x="24383" y="0"/>
                </a:lnTo>
                <a:close/>
              </a:path>
              <a:path w="37465" h="45720">
                <a:moveTo>
                  <a:pt x="31527" y="5295"/>
                </a:moveTo>
                <a:lnTo>
                  <a:pt x="21805" y="5295"/>
                </a:lnTo>
                <a:lnTo>
                  <a:pt x="25336" y="6857"/>
                </a:lnTo>
                <a:lnTo>
                  <a:pt x="29730" y="13106"/>
                </a:lnTo>
                <a:lnTo>
                  <a:pt x="30822" y="17487"/>
                </a:lnTo>
                <a:lnTo>
                  <a:pt x="30822" y="24587"/>
                </a:lnTo>
                <a:lnTo>
                  <a:pt x="19037" y="40271"/>
                </a:lnTo>
                <a:lnTo>
                  <a:pt x="32125" y="40271"/>
                </a:lnTo>
                <a:lnTo>
                  <a:pt x="36245" y="31280"/>
                </a:lnTo>
                <a:lnTo>
                  <a:pt x="37147" y="26911"/>
                </a:lnTo>
                <a:lnTo>
                  <a:pt x="37147" y="15811"/>
                </a:lnTo>
                <a:lnTo>
                  <a:pt x="35623" y="10667"/>
                </a:lnTo>
                <a:lnTo>
                  <a:pt x="31527" y="5295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09" name="object 409"/>
          <p:cNvSpPr/>
          <p:nvPr/>
        </p:nvSpPr>
        <p:spPr>
          <a:xfrm>
            <a:off x="6083947" y="5517794"/>
            <a:ext cx="602672" cy="0"/>
          </a:xfrm>
          <a:custGeom>
            <a:avLst/>
            <a:gdLst/>
            <a:ahLst/>
            <a:cxnLst/>
            <a:rect l="l" t="t" r="r" b="b"/>
            <a:pathLst>
              <a:path w="883920">
                <a:moveTo>
                  <a:pt x="0" y="0"/>
                </a:moveTo>
                <a:lnTo>
                  <a:pt x="883919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10" name="object 410"/>
          <p:cNvSpPr/>
          <p:nvPr/>
        </p:nvSpPr>
        <p:spPr>
          <a:xfrm>
            <a:off x="6182660" y="546355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11" name="object 411"/>
          <p:cNvSpPr/>
          <p:nvPr/>
        </p:nvSpPr>
        <p:spPr>
          <a:xfrm>
            <a:off x="6283971" y="546355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12" name="object 412"/>
          <p:cNvSpPr/>
          <p:nvPr/>
        </p:nvSpPr>
        <p:spPr>
          <a:xfrm>
            <a:off x="6385283" y="546355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13" name="object 413"/>
          <p:cNvSpPr/>
          <p:nvPr/>
        </p:nvSpPr>
        <p:spPr>
          <a:xfrm>
            <a:off x="6486594" y="546355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14" name="object 414"/>
          <p:cNvSpPr/>
          <p:nvPr/>
        </p:nvSpPr>
        <p:spPr>
          <a:xfrm>
            <a:off x="6587905" y="5463552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15" name="object 415"/>
          <p:cNvSpPr/>
          <p:nvPr/>
        </p:nvSpPr>
        <p:spPr>
          <a:xfrm>
            <a:off x="6689218" y="5420937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16" name="object 416"/>
          <p:cNvSpPr/>
          <p:nvPr/>
        </p:nvSpPr>
        <p:spPr>
          <a:xfrm>
            <a:off x="6081348" y="5420937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17" name="object 417"/>
          <p:cNvSpPr/>
          <p:nvPr/>
        </p:nvSpPr>
        <p:spPr>
          <a:xfrm>
            <a:off x="6083947" y="5928025"/>
            <a:ext cx="602672" cy="0"/>
          </a:xfrm>
          <a:custGeom>
            <a:avLst/>
            <a:gdLst/>
            <a:ahLst/>
            <a:cxnLst/>
            <a:rect l="l" t="t" r="r" b="b"/>
            <a:pathLst>
              <a:path w="883920">
                <a:moveTo>
                  <a:pt x="0" y="0"/>
                </a:moveTo>
                <a:lnTo>
                  <a:pt x="883919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18" name="object 418"/>
          <p:cNvSpPr/>
          <p:nvPr/>
        </p:nvSpPr>
        <p:spPr>
          <a:xfrm>
            <a:off x="6182660" y="587378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19" name="object 419"/>
          <p:cNvSpPr/>
          <p:nvPr/>
        </p:nvSpPr>
        <p:spPr>
          <a:xfrm>
            <a:off x="6283971" y="587378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20" name="object 420"/>
          <p:cNvSpPr/>
          <p:nvPr/>
        </p:nvSpPr>
        <p:spPr>
          <a:xfrm>
            <a:off x="6385283" y="587378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21" name="object 421"/>
          <p:cNvSpPr/>
          <p:nvPr/>
        </p:nvSpPr>
        <p:spPr>
          <a:xfrm>
            <a:off x="6486594" y="587378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22" name="object 422"/>
          <p:cNvSpPr/>
          <p:nvPr/>
        </p:nvSpPr>
        <p:spPr>
          <a:xfrm>
            <a:off x="6587905" y="587378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23" name="object 423"/>
          <p:cNvSpPr/>
          <p:nvPr/>
        </p:nvSpPr>
        <p:spPr>
          <a:xfrm>
            <a:off x="6689218" y="5831170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24" name="object 424"/>
          <p:cNvSpPr/>
          <p:nvPr/>
        </p:nvSpPr>
        <p:spPr>
          <a:xfrm>
            <a:off x="6081348" y="5831170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25" name="object 425"/>
          <p:cNvSpPr txBox="1"/>
          <p:nvPr/>
        </p:nvSpPr>
        <p:spPr>
          <a:xfrm>
            <a:off x="2356987" y="5403903"/>
            <a:ext cx="3723842" cy="543943"/>
          </a:xfrm>
          <a:prstGeom prst="rect">
            <a:avLst/>
          </a:prstGeom>
        </p:spPr>
        <p:txBody>
          <a:bodyPr vert="horz" wrap="square" lIns="0" tIns="47192" rIns="0" bIns="0" rtlCol="0">
            <a:spAutoFit/>
          </a:bodyPr>
          <a:lstStyle/>
          <a:p>
            <a:pPr marL="8659">
              <a:spcBef>
                <a:spcPts val="372"/>
              </a:spcBef>
            </a:pPr>
            <a:r>
              <a:rPr sz="545" spc="-3" dirty="0">
                <a:latin typeface="Arial"/>
                <a:cs typeface="Arial"/>
              </a:rPr>
              <a:t>amount.................................................................................................................................................................................</a:t>
            </a:r>
            <a:r>
              <a:rPr sz="545" spc="34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$</a:t>
            </a:r>
            <a:endParaRPr sz="477">
              <a:latin typeface="Arial"/>
              <a:cs typeface="Arial"/>
            </a:endParaRPr>
          </a:p>
          <a:p>
            <a:pPr marL="8659" marR="1384984">
              <a:spcBef>
                <a:spcPts val="303"/>
              </a:spcBef>
            </a:pPr>
            <a:r>
              <a:rPr sz="545" b="1" dirty="0">
                <a:latin typeface="Arial"/>
                <a:cs typeface="Arial"/>
              </a:rPr>
              <a:t>Gross income </a:t>
            </a:r>
            <a:r>
              <a:rPr sz="545" b="1" spc="-3" dirty="0">
                <a:latin typeface="Arial"/>
                <a:cs typeface="Arial"/>
              </a:rPr>
              <a:t>reported </a:t>
            </a:r>
            <a:r>
              <a:rPr sz="545" b="1" dirty="0">
                <a:latin typeface="Arial"/>
                <a:cs typeface="Arial"/>
              </a:rPr>
              <a:t>in </a:t>
            </a:r>
            <a:r>
              <a:rPr sz="545" b="1" spc="-3" dirty="0">
                <a:latin typeface="Arial"/>
                <a:cs typeface="Arial"/>
              </a:rPr>
              <a:t>another </a:t>
            </a:r>
            <a:r>
              <a:rPr sz="545" b="1" dirty="0">
                <a:latin typeface="Arial"/>
                <a:cs typeface="Arial"/>
              </a:rPr>
              <a:t>province or </a:t>
            </a:r>
            <a:r>
              <a:rPr sz="545" b="1" spc="-3" dirty="0">
                <a:latin typeface="Arial"/>
                <a:cs typeface="Arial"/>
              </a:rPr>
              <a:t>country for the </a:t>
            </a:r>
            <a:r>
              <a:rPr sz="545" b="1" dirty="0">
                <a:latin typeface="Arial"/>
                <a:cs typeface="Arial"/>
              </a:rPr>
              <a:t>period  </a:t>
            </a:r>
            <a:r>
              <a:rPr sz="545" b="1" spc="-3" dirty="0">
                <a:latin typeface="Arial"/>
                <a:cs typeface="Arial"/>
              </a:rPr>
              <a:t>from January </a:t>
            </a:r>
            <a:r>
              <a:rPr sz="545" b="1" dirty="0">
                <a:latin typeface="Arial"/>
                <a:cs typeface="Arial"/>
              </a:rPr>
              <a:t>1 </a:t>
            </a:r>
            <a:r>
              <a:rPr sz="545" b="1" spc="-3" dirty="0">
                <a:latin typeface="Arial"/>
                <a:cs typeface="Arial"/>
              </a:rPr>
              <a:t>to December 31, 2019 (not reported to Revenu</a:t>
            </a:r>
            <a:r>
              <a:rPr sz="545" b="1" spc="-24" dirty="0">
                <a:latin typeface="Arial"/>
                <a:cs typeface="Arial"/>
              </a:rPr>
              <a:t> </a:t>
            </a:r>
            <a:r>
              <a:rPr sz="545" b="1" dirty="0">
                <a:latin typeface="Arial"/>
                <a:cs typeface="Arial"/>
              </a:rPr>
              <a:t>Québec)</a:t>
            </a:r>
            <a:endParaRPr sz="545">
              <a:latin typeface="Arial"/>
              <a:cs typeface="Arial"/>
            </a:endParaRPr>
          </a:p>
          <a:p>
            <a:pPr marL="8659" marR="3464">
              <a:spcBef>
                <a:spcPts val="307"/>
              </a:spcBef>
            </a:pPr>
            <a:r>
              <a:rPr sz="545" spc="-17" dirty="0">
                <a:latin typeface="Arial"/>
                <a:cs typeface="Arial"/>
              </a:rPr>
              <a:t>Total </a:t>
            </a:r>
            <a:r>
              <a:rPr sz="545" spc="-3" dirty="0">
                <a:latin typeface="Arial"/>
                <a:cs typeface="Arial"/>
              </a:rPr>
              <a:t>gross income reported in an income </a:t>
            </a:r>
            <a:r>
              <a:rPr sz="545" dirty="0">
                <a:latin typeface="Arial"/>
                <a:cs typeface="Arial"/>
              </a:rPr>
              <a:t>tax </a:t>
            </a:r>
            <a:r>
              <a:rPr sz="545" spc="-3" dirty="0">
                <a:latin typeface="Arial"/>
                <a:cs typeface="Arial"/>
              </a:rPr>
              <a:t>return </a:t>
            </a:r>
            <a:r>
              <a:rPr sz="545" dirty="0">
                <a:latin typeface="Arial"/>
                <a:cs typeface="Arial"/>
              </a:rPr>
              <a:t>filed </a:t>
            </a:r>
            <a:r>
              <a:rPr sz="545" spc="-3" dirty="0">
                <a:latin typeface="Arial"/>
                <a:cs typeface="Arial"/>
              </a:rPr>
              <a:t>in another province or </a:t>
            </a:r>
            <a:r>
              <a:rPr sz="545" spc="-7" dirty="0">
                <a:latin typeface="Arial"/>
                <a:cs typeface="Arial"/>
              </a:rPr>
              <a:t>country. </a:t>
            </a:r>
            <a:r>
              <a:rPr sz="545" dirty="0">
                <a:latin typeface="Arial"/>
                <a:cs typeface="Arial"/>
              </a:rPr>
              <a:t>Please </a:t>
            </a:r>
            <a:r>
              <a:rPr sz="545" spc="-3" dirty="0">
                <a:latin typeface="Arial"/>
                <a:cs typeface="Arial"/>
              </a:rPr>
              <a:t>give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amount in  Canadian dollars and provide </a:t>
            </a:r>
            <a:r>
              <a:rPr sz="545" dirty="0">
                <a:latin typeface="Arial"/>
                <a:cs typeface="Arial"/>
              </a:rPr>
              <a:t>a supporting </a:t>
            </a:r>
            <a:r>
              <a:rPr sz="545" spc="-3" dirty="0">
                <a:latin typeface="Arial"/>
                <a:cs typeface="Arial"/>
              </a:rPr>
              <a:t>document. </a:t>
            </a:r>
            <a:r>
              <a:rPr sz="545" dirty="0">
                <a:latin typeface="Arial"/>
                <a:cs typeface="Arial"/>
              </a:rPr>
              <a:t>See </a:t>
            </a:r>
            <a:r>
              <a:rPr sz="545" spc="-3" dirty="0">
                <a:latin typeface="Arial"/>
                <a:cs typeface="Arial"/>
              </a:rPr>
              <a:t>page </a:t>
            </a:r>
            <a:r>
              <a:rPr sz="545" dirty="0">
                <a:latin typeface="Arial"/>
                <a:cs typeface="Arial"/>
              </a:rPr>
              <a:t>25 </a:t>
            </a:r>
            <a:r>
              <a:rPr sz="545" spc="-3" dirty="0">
                <a:latin typeface="Arial"/>
                <a:cs typeface="Arial"/>
              </a:rPr>
              <a:t>of </a:t>
            </a:r>
            <a:r>
              <a:rPr sz="545" dirty="0">
                <a:latin typeface="Arial"/>
                <a:cs typeface="Arial"/>
              </a:rPr>
              <a:t>the Guide for further </a:t>
            </a:r>
            <a:r>
              <a:rPr sz="545" spc="-3" dirty="0">
                <a:latin typeface="Arial"/>
                <a:cs typeface="Arial"/>
              </a:rPr>
              <a:t>details.</a:t>
            </a:r>
            <a:r>
              <a:rPr sz="545" spc="-75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................................</a:t>
            </a:r>
            <a:r>
              <a:rPr sz="477" dirty="0">
                <a:latin typeface="Arial"/>
                <a:cs typeface="Arial"/>
              </a:rPr>
              <a:t>$</a:t>
            </a:r>
            <a:endParaRPr sz="477">
              <a:latin typeface="Arial"/>
              <a:cs typeface="Arial"/>
            </a:endParaRPr>
          </a:p>
        </p:txBody>
      </p:sp>
      <p:sp>
        <p:nvSpPr>
          <p:cNvPr id="426" name="object 426"/>
          <p:cNvSpPr/>
          <p:nvPr/>
        </p:nvSpPr>
        <p:spPr>
          <a:xfrm>
            <a:off x="5254578" y="3558153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27" name="object 427"/>
          <p:cNvSpPr/>
          <p:nvPr/>
        </p:nvSpPr>
        <p:spPr>
          <a:xfrm>
            <a:off x="5355890" y="36007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28" name="object 428"/>
          <p:cNvSpPr/>
          <p:nvPr/>
        </p:nvSpPr>
        <p:spPr>
          <a:xfrm>
            <a:off x="5254578" y="3655010"/>
            <a:ext cx="1013114" cy="0"/>
          </a:xfrm>
          <a:custGeom>
            <a:avLst/>
            <a:gdLst/>
            <a:ahLst/>
            <a:cxnLst/>
            <a:rect l="l" t="t" r="r" b="b"/>
            <a:pathLst>
              <a:path w="1485900">
                <a:moveTo>
                  <a:pt x="0" y="0"/>
                </a:moveTo>
                <a:lnTo>
                  <a:pt x="148590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29" name="object 429"/>
          <p:cNvSpPr/>
          <p:nvPr/>
        </p:nvSpPr>
        <p:spPr>
          <a:xfrm>
            <a:off x="5457201" y="36007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30" name="object 430"/>
          <p:cNvSpPr/>
          <p:nvPr/>
        </p:nvSpPr>
        <p:spPr>
          <a:xfrm>
            <a:off x="5558513" y="355814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31" name="object 431"/>
          <p:cNvSpPr/>
          <p:nvPr/>
        </p:nvSpPr>
        <p:spPr>
          <a:xfrm>
            <a:off x="5659824" y="36007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32" name="object 432"/>
          <p:cNvSpPr/>
          <p:nvPr/>
        </p:nvSpPr>
        <p:spPr>
          <a:xfrm>
            <a:off x="5761135" y="36007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33" name="object 433"/>
          <p:cNvSpPr/>
          <p:nvPr/>
        </p:nvSpPr>
        <p:spPr>
          <a:xfrm>
            <a:off x="5862447" y="3558153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34" name="object 434"/>
          <p:cNvSpPr/>
          <p:nvPr/>
        </p:nvSpPr>
        <p:spPr>
          <a:xfrm>
            <a:off x="5963758" y="36007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35" name="object 435"/>
          <p:cNvSpPr/>
          <p:nvPr/>
        </p:nvSpPr>
        <p:spPr>
          <a:xfrm>
            <a:off x="6065069" y="36007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36" name="object 436"/>
          <p:cNvSpPr/>
          <p:nvPr/>
        </p:nvSpPr>
        <p:spPr>
          <a:xfrm>
            <a:off x="6166381" y="36007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37" name="object 437"/>
          <p:cNvSpPr/>
          <p:nvPr/>
        </p:nvSpPr>
        <p:spPr>
          <a:xfrm>
            <a:off x="6470315" y="36007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38" name="object 438"/>
          <p:cNvSpPr/>
          <p:nvPr/>
        </p:nvSpPr>
        <p:spPr>
          <a:xfrm>
            <a:off x="6571626" y="36007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39" name="object 439"/>
          <p:cNvSpPr/>
          <p:nvPr/>
        </p:nvSpPr>
        <p:spPr>
          <a:xfrm>
            <a:off x="6672938" y="3600769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40" name="object 440"/>
          <p:cNvSpPr/>
          <p:nvPr/>
        </p:nvSpPr>
        <p:spPr>
          <a:xfrm>
            <a:off x="6774249" y="3558146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41" name="object 441"/>
          <p:cNvSpPr/>
          <p:nvPr/>
        </p:nvSpPr>
        <p:spPr>
          <a:xfrm>
            <a:off x="6368120" y="3558147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42" name="object 442"/>
          <p:cNvSpPr/>
          <p:nvPr/>
        </p:nvSpPr>
        <p:spPr>
          <a:xfrm>
            <a:off x="6267692" y="3558147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43" name="object 443"/>
          <p:cNvSpPr/>
          <p:nvPr/>
        </p:nvSpPr>
        <p:spPr>
          <a:xfrm>
            <a:off x="6365523" y="3655010"/>
            <a:ext cx="406544" cy="0"/>
          </a:xfrm>
          <a:custGeom>
            <a:avLst/>
            <a:gdLst/>
            <a:ahLst/>
            <a:cxnLst/>
            <a:rect l="l" t="t" r="r" b="b"/>
            <a:pathLst>
              <a:path w="596265">
                <a:moveTo>
                  <a:pt x="0" y="0"/>
                </a:moveTo>
                <a:lnTo>
                  <a:pt x="595655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44" name="object 444"/>
          <p:cNvSpPr txBox="1"/>
          <p:nvPr/>
        </p:nvSpPr>
        <p:spPr>
          <a:xfrm>
            <a:off x="2362823" y="1799907"/>
            <a:ext cx="507856" cy="240351"/>
          </a:xfrm>
          <a:prstGeom prst="rect">
            <a:avLst/>
          </a:prstGeom>
        </p:spPr>
        <p:txBody>
          <a:bodyPr vert="horz" wrap="square" lIns="0" tIns="44161" rIns="0" bIns="0" rtlCol="0">
            <a:spAutoFit/>
          </a:bodyPr>
          <a:lstStyle/>
          <a:p>
            <a:pPr marL="8659">
              <a:spcBef>
                <a:spcPts val="347"/>
              </a:spcBef>
            </a:pPr>
            <a:r>
              <a:rPr sz="477" spc="-3" dirty="0">
                <a:latin typeface="Arial"/>
                <a:cs typeface="Arial"/>
              </a:rPr>
              <a:t>Last</a:t>
            </a:r>
            <a:r>
              <a:rPr sz="477" spc="-10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name</a:t>
            </a:r>
            <a:endParaRPr sz="477">
              <a:latin typeface="Arial"/>
              <a:cs typeface="Arial"/>
            </a:endParaRPr>
          </a:p>
          <a:p>
            <a:pPr marL="38965">
              <a:spcBef>
                <a:spcPts val="317"/>
              </a:spcBef>
            </a:pPr>
            <a:r>
              <a:rPr sz="545" dirty="0">
                <a:latin typeface="Arial"/>
                <a:cs typeface="Arial"/>
              </a:rPr>
              <a:t>M O M E</a:t>
            </a:r>
            <a:r>
              <a:rPr sz="545" spc="85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N</a:t>
            </a:r>
            <a:endParaRPr sz="545">
              <a:latin typeface="Arial"/>
              <a:cs typeface="Arial"/>
            </a:endParaRPr>
          </a:p>
        </p:txBody>
      </p:sp>
      <p:sp>
        <p:nvSpPr>
          <p:cNvPr id="445" name="object 445"/>
          <p:cNvSpPr txBox="1"/>
          <p:nvPr/>
        </p:nvSpPr>
        <p:spPr>
          <a:xfrm>
            <a:off x="5583416" y="1948659"/>
            <a:ext cx="1183697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dirty="0">
                <a:latin typeface="Arial"/>
                <a:cs typeface="Arial"/>
              </a:rPr>
              <a:t>M O M S 0 2 5 1 8 2 0</a:t>
            </a:r>
            <a:r>
              <a:rPr sz="545" spc="119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1</a:t>
            </a:r>
            <a:endParaRPr sz="545">
              <a:latin typeface="Arial"/>
              <a:cs typeface="Arial"/>
            </a:endParaRPr>
          </a:p>
        </p:txBody>
      </p:sp>
      <p:sp>
        <p:nvSpPr>
          <p:cNvPr id="446" name="object 446"/>
          <p:cNvSpPr txBox="1"/>
          <p:nvPr/>
        </p:nvSpPr>
        <p:spPr>
          <a:xfrm>
            <a:off x="4717040" y="2055083"/>
            <a:ext cx="805295" cy="242100"/>
          </a:xfrm>
          <a:prstGeom prst="rect">
            <a:avLst/>
          </a:prstGeom>
        </p:spPr>
        <p:txBody>
          <a:bodyPr vert="horz" wrap="square" lIns="0" tIns="45893" rIns="0" bIns="0" rtlCol="0">
            <a:spAutoFit/>
          </a:bodyPr>
          <a:lstStyle/>
          <a:p>
            <a:pPr marL="8659">
              <a:spcBef>
                <a:spcPts val="361"/>
              </a:spcBef>
            </a:pPr>
            <a:r>
              <a:rPr sz="477" spc="-3" dirty="0">
                <a:latin typeface="Arial"/>
                <a:cs typeface="Arial"/>
              </a:rPr>
              <a:t>Date of</a:t>
            </a:r>
            <a:r>
              <a:rPr sz="477" spc="-10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birth</a:t>
            </a:r>
            <a:endParaRPr sz="477">
              <a:latin typeface="Arial"/>
              <a:cs typeface="Arial"/>
            </a:endParaRPr>
          </a:p>
          <a:p>
            <a:pPr marL="53252">
              <a:spcBef>
                <a:spcPts val="337"/>
              </a:spcBef>
            </a:pPr>
            <a:r>
              <a:rPr sz="545" dirty="0">
                <a:latin typeface="Arial"/>
                <a:cs typeface="Arial"/>
              </a:rPr>
              <a:t>1 9 8 2 0 1 0</a:t>
            </a:r>
            <a:r>
              <a:rPr sz="545" spc="10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2</a:t>
            </a:r>
            <a:endParaRPr sz="545">
              <a:latin typeface="Arial"/>
              <a:cs typeface="Arial"/>
            </a:endParaRPr>
          </a:p>
        </p:txBody>
      </p:sp>
      <p:sp>
        <p:nvSpPr>
          <p:cNvPr id="447" name="object 447"/>
          <p:cNvSpPr txBox="1"/>
          <p:nvPr/>
        </p:nvSpPr>
        <p:spPr>
          <a:xfrm>
            <a:off x="5855546" y="2055083"/>
            <a:ext cx="904442" cy="242100"/>
          </a:xfrm>
          <a:prstGeom prst="rect">
            <a:avLst/>
          </a:prstGeom>
        </p:spPr>
        <p:txBody>
          <a:bodyPr vert="horz" wrap="square" lIns="0" tIns="45893" rIns="0" bIns="0" rtlCol="0">
            <a:spAutoFit/>
          </a:bodyPr>
          <a:lstStyle/>
          <a:p>
            <a:pPr marL="8659">
              <a:spcBef>
                <a:spcPts val="361"/>
              </a:spcBef>
            </a:pPr>
            <a:r>
              <a:rPr sz="477" dirty="0">
                <a:latin typeface="Arial"/>
                <a:cs typeface="Arial"/>
              </a:rPr>
              <a:t>Social Insurance</a:t>
            </a:r>
            <a:r>
              <a:rPr sz="477" spc="-10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Number</a:t>
            </a:r>
            <a:endParaRPr sz="477">
              <a:latin typeface="Arial"/>
              <a:cs typeface="Arial"/>
            </a:endParaRPr>
          </a:p>
          <a:p>
            <a:pPr marL="46758">
              <a:spcBef>
                <a:spcPts val="337"/>
              </a:spcBef>
            </a:pPr>
            <a:r>
              <a:rPr sz="545" dirty="0">
                <a:latin typeface="Arial"/>
                <a:cs typeface="Arial"/>
              </a:rPr>
              <a:t>5</a:t>
            </a:r>
            <a:r>
              <a:rPr sz="545" spc="17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4</a:t>
            </a:r>
            <a:r>
              <a:rPr sz="545" spc="34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5</a:t>
            </a:r>
            <a:r>
              <a:rPr sz="545" spc="24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6</a:t>
            </a:r>
            <a:r>
              <a:rPr sz="545" spc="17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4</a:t>
            </a:r>
            <a:r>
              <a:rPr sz="545" spc="34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5</a:t>
            </a:r>
            <a:r>
              <a:rPr sz="545" spc="24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6</a:t>
            </a:r>
            <a:r>
              <a:rPr sz="545" spc="17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4</a:t>
            </a:r>
            <a:r>
              <a:rPr sz="545" spc="34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5</a:t>
            </a:r>
            <a:endParaRPr sz="545">
              <a:latin typeface="Arial"/>
              <a:cs typeface="Arial"/>
            </a:endParaRPr>
          </a:p>
        </p:txBody>
      </p:sp>
      <p:sp>
        <p:nvSpPr>
          <p:cNvPr id="448" name="object 448"/>
          <p:cNvSpPr/>
          <p:nvPr/>
        </p:nvSpPr>
        <p:spPr>
          <a:xfrm>
            <a:off x="3052295" y="2381055"/>
            <a:ext cx="44161" cy="44161"/>
          </a:xfrm>
          <a:custGeom>
            <a:avLst/>
            <a:gdLst/>
            <a:ahLst/>
            <a:cxnLst/>
            <a:rect l="l" t="t" r="r" b="b"/>
            <a:pathLst>
              <a:path w="64769" h="64770">
                <a:moveTo>
                  <a:pt x="0" y="0"/>
                </a:moveTo>
                <a:lnTo>
                  <a:pt x="64769" y="6477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49" name="object 449"/>
          <p:cNvSpPr/>
          <p:nvPr/>
        </p:nvSpPr>
        <p:spPr>
          <a:xfrm>
            <a:off x="3052295" y="2381055"/>
            <a:ext cx="44161" cy="44161"/>
          </a:xfrm>
          <a:custGeom>
            <a:avLst/>
            <a:gdLst/>
            <a:ahLst/>
            <a:cxnLst/>
            <a:rect l="l" t="t" r="r" b="b"/>
            <a:pathLst>
              <a:path w="64769" h="64770">
                <a:moveTo>
                  <a:pt x="64769" y="0"/>
                </a:moveTo>
                <a:lnTo>
                  <a:pt x="0" y="6477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50" name="object 450"/>
          <p:cNvSpPr/>
          <p:nvPr/>
        </p:nvSpPr>
        <p:spPr>
          <a:xfrm>
            <a:off x="4924070" y="2381051"/>
            <a:ext cx="44594" cy="44594"/>
          </a:xfrm>
          <a:custGeom>
            <a:avLst/>
            <a:gdLst/>
            <a:ahLst/>
            <a:cxnLst/>
            <a:rect l="l" t="t" r="r" b="b"/>
            <a:pathLst>
              <a:path w="65404" h="65404">
                <a:moveTo>
                  <a:pt x="0" y="0"/>
                </a:moveTo>
                <a:lnTo>
                  <a:pt x="64782" y="6478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51" name="object 451"/>
          <p:cNvSpPr/>
          <p:nvPr/>
        </p:nvSpPr>
        <p:spPr>
          <a:xfrm>
            <a:off x="4924070" y="2381051"/>
            <a:ext cx="44594" cy="44594"/>
          </a:xfrm>
          <a:custGeom>
            <a:avLst/>
            <a:gdLst/>
            <a:ahLst/>
            <a:cxnLst/>
            <a:rect l="l" t="t" r="r" b="b"/>
            <a:pathLst>
              <a:path w="65404" h="65404">
                <a:moveTo>
                  <a:pt x="64782" y="0"/>
                </a:moveTo>
                <a:lnTo>
                  <a:pt x="0" y="6478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52" name="object 452"/>
          <p:cNvSpPr txBox="1"/>
          <p:nvPr/>
        </p:nvSpPr>
        <p:spPr>
          <a:xfrm>
            <a:off x="2358493" y="2055785"/>
            <a:ext cx="613930" cy="809114"/>
          </a:xfrm>
          <a:prstGeom prst="rect">
            <a:avLst/>
          </a:prstGeom>
        </p:spPr>
        <p:txBody>
          <a:bodyPr vert="horz" wrap="square" lIns="0" tIns="45893" rIns="0" bIns="0" rtlCol="0">
            <a:spAutoFit/>
          </a:bodyPr>
          <a:lstStyle/>
          <a:p>
            <a:pPr marL="12988">
              <a:spcBef>
                <a:spcPts val="361"/>
              </a:spcBef>
            </a:pPr>
            <a:r>
              <a:rPr sz="477" dirty="0">
                <a:latin typeface="Arial"/>
                <a:cs typeface="Arial"/>
              </a:rPr>
              <a:t>First</a:t>
            </a:r>
            <a:r>
              <a:rPr sz="477" spc="-7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name</a:t>
            </a:r>
            <a:endParaRPr sz="477">
              <a:latin typeface="Arial"/>
              <a:cs typeface="Arial"/>
            </a:endParaRPr>
          </a:p>
          <a:p>
            <a:pPr marL="47624">
              <a:spcBef>
                <a:spcPts val="333"/>
              </a:spcBef>
            </a:pPr>
            <a:r>
              <a:rPr sz="545" dirty="0">
                <a:latin typeface="Arial"/>
                <a:cs typeface="Arial"/>
              </a:rPr>
              <a:t>S A R A</a:t>
            </a:r>
            <a:endParaRPr sz="545">
              <a:latin typeface="Arial"/>
              <a:cs typeface="Arial"/>
            </a:endParaRPr>
          </a:p>
          <a:p>
            <a:pPr>
              <a:spcBef>
                <a:spcPts val="10"/>
              </a:spcBef>
            </a:pPr>
            <a:endParaRPr sz="545">
              <a:latin typeface="Times New Roman"/>
              <a:cs typeface="Times New Roman"/>
            </a:endParaRPr>
          </a:p>
          <a:p>
            <a:pPr marL="12988">
              <a:tabLst>
                <a:tab pos="340726" algn="l"/>
              </a:tabLst>
            </a:pPr>
            <a:r>
              <a:rPr sz="477" dirty="0">
                <a:latin typeface="Arial"/>
                <a:cs typeface="Arial"/>
              </a:rPr>
              <a:t>Sex	Male</a:t>
            </a:r>
            <a:endParaRPr sz="477">
              <a:latin typeface="Arial"/>
              <a:cs typeface="Arial"/>
            </a:endParaRPr>
          </a:p>
          <a:p>
            <a:pPr>
              <a:spcBef>
                <a:spcPts val="34"/>
              </a:spcBef>
            </a:pPr>
            <a:endParaRPr sz="375">
              <a:latin typeface="Times New Roman"/>
              <a:cs typeface="Times New Roman"/>
            </a:endParaRPr>
          </a:p>
          <a:p>
            <a:pPr marL="8659"/>
            <a:r>
              <a:rPr sz="682" b="1" spc="-3" dirty="0">
                <a:latin typeface="Arial"/>
                <a:cs typeface="Arial"/>
              </a:rPr>
              <a:t>Home</a:t>
            </a:r>
            <a:r>
              <a:rPr sz="682" b="1" spc="-48" dirty="0">
                <a:latin typeface="Arial"/>
                <a:cs typeface="Arial"/>
              </a:rPr>
              <a:t> </a:t>
            </a:r>
            <a:r>
              <a:rPr sz="682" b="1" spc="-3" dirty="0">
                <a:latin typeface="Arial"/>
                <a:cs typeface="Arial"/>
              </a:rPr>
              <a:t>address</a:t>
            </a:r>
            <a:endParaRPr sz="682">
              <a:latin typeface="Arial"/>
              <a:cs typeface="Arial"/>
            </a:endParaRPr>
          </a:p>
          <a:p>
            <a:pPr marL="8659">
              <a:spcBef>
                <a:spcPts val="409"/>
              </a:spcBef>
            </a:pPr>
            <a:r>
              <a:rPr sz="477" spc="-3" dirty="0">
                <a:latin typeface="Arial"/>
                <a:cs typeface="Arial"/>
              </a:rPr>
              <a:t>Number</a:t>
            </a:r>
            <a:endParaRPr sz="477">
              <a:latin typeface="Arial"/>
              <a:cs typeface="Arial"/>
            </a:endParaRPr>
          </a:p>
          <a:p>
            <a:pPr marL="54551">
              <a:spcBef>
                <a:spcPts val="330"/>
              </a:spcBef>
            </a:pPr>
            <a:r>
              <a:rPr sz="545" dirty="0">
                <a:latin typeface="Arial"/>
                <a:cs typeface="Arial"/>
              </a:rPr>
              <a:t>1 6 2</a:t>
            </a:r>
            <a:r>
              <a:rPr sz="545" spc="37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5</a:t>
            </a:r>
            <a:endParaRPr sz="545">
              <a:latin typeface="Arial"/>
              <a:cs typeface="Arial"/>
            </a:endParaRPr>
          </a:p>
        </p:txBody>
      </p:sp>
      <p:sp>
        <p:nvSpPr>
          <p:cNvPr id="468" name="object 468"/>
          <p:cNvSpPr txBox="1"/>
          <p:nvPr/>
        </p:nvSpPr>
        <p:spPr>
          <a:xfrm>
            <a:off x="2225842" y="6536400"/>
            <a:ext cx="1512743" cy="1375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659">
              <a:lnSpc>
                <a:spcPts val="532"/>
              </a:lnSpc>
            </a:pPr>
            <a:r>
              <a:rPr sz="477" spc="-3" dirty="0">
                <a:latin typeface="Arial"/>
                <a:cs typeface="Arial"/>
              </a:rPr>
              <a:t>Ministère de l’Éducation et de l’Enseignement</a:t>
            </a:r>
            <a:r>
              <a:rPr sz="477" spc="-41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supérieur</a:t>
            </a:r>
            <a:endParaRPr sz="477">
              <a:latin typeface="Arial"/>
              <a:cs typeface="Arial"/>
            </a:endParaRPr>
          </a:p>
          <a:p>
            <a:pPr marL="8659"/>
            <a:r>
              <a:rPr sz="477" dirty="0">
                <a:latin typeface="Arial"/>
                <a:cs typeface="Arial"/>
              </a:rPr>
              <a:t>Aide financière </a:t>
            </a:r>
            <a:r>
              <a:rPr sz="477" spc="-3" dirty="0">
                <a:latin typeface="Arial"/>
                <a:cs typeface="Arial"/>
              </a:rPr>
              <a:t>aux</a:t>
            </a:r>
            <a:r>
              <a:rPr sz="477" spc="-10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études</a:t>
            </a:r>
            <a:endParaRPr sz="477">
              <a:latin typeface="Arial"/>
              <a:cs typeface="Arial"/>
            </a:endParaRPr>
          </a:p>
        </p:txBody>
      </p:sp>
      <p:sp>
        <p:nvSpPr>
          <p:cNvPr id="469" name="object 469"/>
          <p:cNvSpPr txBox="1">
            <a:spLocks noGrp="1"/>
          </p:cNvSpPr>
          <p:nvPr>
            <p:ph type="ftr" sz="quarter" idx="4294967295"/>
          </p:nvPr>
        </p:nvSpPr>
        <p:spPr>
          <a:xfrm>
            <a:off x="1922318" y="0"/>
            <a:ext cx="0" cy="70788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659">
              <a:lnSpc>
                <a:spcPts val="532"/>
              </a:lnSpc>
            </a:pPr>
            <a:r>
              <a:rPr spc="-3" dirty="0"/>
              <a:t>1035, rue De La</a:t>
            </a:r>
            <a:r>
              <a:rPr spc="-55" dirty="0"/>
              <a:t> </a:t>
            </a:r>
            <a:r>
              <a:rPr spc="-3" dirty="0"/>
              <a:t>Chevrotière,</a:t>
            </a:r>
          </a:p>
          <a:p>
            <a:pPr marL="8659"/>
            <a:r>
              <a:rPr dirty="0"/>
              <a:t>Québec </a:t>
            </a:r>
            <a:r>
              <a:rPr spc="-3" dirty="0"/>
              <a:t>(Québec)  </a:t>
            </a:r>
            <a:r>
              <a:rPr dirty="0"/>
              <a:t>G1R</a:t>
            </a:r>
            <a:r>
              <a:rPr spc="-58" dirty="0"/>
              <a:t> </a:t>
            </a:r>
            <a:r>
              <a:rPr spc="-3" dirty="0"/>
              <a:t>5A5</a:t>
            </a:r>
          </a:p>
        </p:txBody>
      </p:sp>
      <p:sp>
        <p:nvSpPr>
          <p:cNvPr id="470" name="object 470"/>
          <p:cNvSpPr txBox="1">
            <a:spLocks noGrp="1"/>
          </p:cNvSpPr>
          <p:nvPr>
            <p:ph type="dt" sz="half" idx="4294967295"/>
          </p:nvPr>
        </p:nvSpPr>
        <p:spPr>
          <a:xfrm>
            <a:off x="1922318" y="0"/>
            <a:ext cx="0" cy="7053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659">
              <a:lnSpc>
                <a:spcPts val="532"/>
              </a:lnSpc>
            </a:pPr>
            <a:r>
              <a:rPr spc="-3" dirty="0"/>
              <a:t>22-1203-20A</a:t>
            </a:r>
          </a:p>
        </p:txBody>
      </p:sp>
      <p:sp>
        <p:nvSpPr>
          <p:cNvPr id="453" name="object 453"/>
          <p:cNvSpPr txBox="1"/>
          <p:nvPr/>
        </p:nvSpPr>
        <p:spPr>
          <a:xfrm>
            <a:off x="2989806" y="2623435"/>
            <a:ext cx="1006619" cy="241226"/>
          </a:xfrm>
          <a:prstGeom prst="rect">
            <a:avLst/>
          </a:prstGeom>
        </p:spPr>
        <p:txBody>
          <a:bodyPr vert="horz" wrap="square" lIns="0" tIns="45027" rIns="0" bIns="0" rtlCol="0">
            <a:spAutoFit/>
          </a:bodyPr>
          <a:lstStyle/>
          <a:p>
            <a:pPr marL="8659">
              <a:spcBef>
                <a:spcPts val="355"/>
              </a:spcBef>
            </a:pPr>
            <a:r>
              <a:rPr sz="477" dirty="0">
                <a:latin typeface="Arial"/>
                <a:cs typeface="Arial"/>
              </a:rPr>
              <a:t>Street</a:t>
            </a:r>
            <a:endParaRPr sz="477">
              <a:latin typeface="Arial"/>
              <a:cs typeface="Arial"/>
            </a:endParaRPr>
          </a:p>
          <a:p>
            <a:pPr marL="36367">
              <a:spcBef>
                <a:spcPts val="330"/>
              </a:spcBef>
            </a:pPr>
            <a:r>
              <a:rPr sz="545" dirty="0">
                <a:latin typeface="Arial"/>
                <a:cs typeface="Arial"/>
              </a:rPr>
              <a:t>S H E R B R O O K E</a:t>
            </a:r>
            <a:endParaRPr sz="545">
              <a:latin typeface="Arial"/>
              <a:cs typeface="Arial"/>
            </a:endParaRPr>
          </a:p>
        </p:txBody>
      </p:sp>
      <p:sp>
        <p:nvSpPr>
          <p:cNvPr id="454" name="object 454"/>
          <p:cNvSpPr txBox="1"/>
          <p:nvPr/>
        </p:nvSpPr>
        <p:spPr>
          <a:xfrm>
            <a:off x="6278941" y="2776832"/>
            <a:ext cx="377969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dirty="0">
                <a:latin typeface="Arial"/>
                <a:cs typeface="Arial"/>
              </a:rPr>
              <a:t>W E S</a:t>
            </a:r>
            <a:r>
              <a:rPr sz="545" spc="126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T</a:t>
            </a:r>
            <a:endParaRPr sz="545">
              <a:latin typeface="Arial"/>
              <a:cs typeface="Arial"/>
            </a:endParaRPr>
          </a:p>
        </p:txBody>
      </p:sp>
      <p:sp>
        <p:nvSpPr>
          <p:cNvPr id="455" name="object 455"/>
          <p:cNvSpPr txBox="1"/>
          <p:nvPr/>
        </p:nvSpPr>
        <p:spPr>
          <a:xfrm>
            <a:off x="2358494" y="2880274"/>
            <a:ext cx="297006" cy="242100"/>
          </a:xfrm>
          <a:prstGeom prst="rect">
            <a:avLst/>
          </a:prstGeom>
        </p:spPr>
        <p:txBody>
          <a:bodyPr vert="horz" wrap="square" lIns="0" tIns="45893" rIns="0" bIns="0" rtlCol="0">
            <a:spAutoFit/>
          </a:bodyPr>
          <a:lstStyle/>
          <a:p>
            <a:pPr marL="8659">
              <a:spcBef>
                <a:spcPts val="361"/>
              </a:spcBef>
            </a:pPr>
            <a:r>
              <a:rPr sz="477" dirty="0">
                <a:latin typeface="Arial"/>
                <a:cs typeface="Arial"/>
              </a:rPr>
              <a:t>Apartment</a:t>
            </a:r>
            <a:endParaRPr sz="477">
              <a:latin typeface="Arial"/>
              <a:cs typeface="Arial"/>
            </a:endParaRPr>
          </a:p>
          <a:p>
            <a:pPr marL="43727">
              <a:spcBef>
                <a:spcPts val="337"/>
              </a:spcBef>
            </a:pPr>
            <a:r>
              <a:rPr sz="545" dirty="0">
                <a:latin typeface="Arial"/>
                <a:cs typeface="Arial"/>
              </a:rPr>
              <a:t>7   2  </a:t>
            </a:r>
            <a:r>
              <a:rPr sz="545" spc="17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0</a:t>
            </a:r>
            <a:endParaRPr sz="545">
              <a:latin typeface="Arial"/>
              <a:cs typeface="Arial"/>
            </a:endParaRPr>
          </a:p>
        </p:txBody>
      </p:sp>
      <p:sp>
        <p:nvSpPr>
          <p:cNvPr id="456" name="object 456"/>
          <p:cNvSpPr txBox="1"/>
          <p:nvPr/>
        </p:nvSpPr>
        <p:spPr>
          <a:xfrm>
            <a:off x="2811849" y="2880274"/>
            <a:ext cx="806161" cy="242100"/>
          </a:xfrm>
          <a:prstGeom prst="rect">
            <a:avLst/>
          </a:prstGeom>
        </p:spPr>
        <p:txBody>
          <a:bodyPr vert="horz" wrap="square" lIns="0" tIns="45893" rIns="0" bIns="0" rtlCol="0">
            <a:spAutoFit/>
          </a:bodyPr>
          <a:lstStyle/>
          <a:p>
            <a:pPr marL="8659">
              <a:spcBef>
                <a:spcPts val="361"/>
              </a:spcBef>
            </a:pPr>
            <a:r>
              <a:rPr sz="477" dirty="0">
                <a:latin typeface="Arial"/>
                <a:cs typeface="Arial"/>
              </a:rPr>
              <a:t>Municipality</a:t>
            </a:r>
            <a:endParaRPr sz="477">
              <a:latin typeface="Arial"/>
              <a:cs typeface="Arial"/>
            </a:endParaRPr>
          </a:p>
          <a:p>
            <a:pPr marL="40697">
              <a:spcBef>
                <a:spcPts val="337"/>
              </a:spcBef>
            </a:pPr>
            <a:r>
              <a:rPr sz="545" dirty="0">
                <a:latin typeface="Arial"/>
                <a:cs typeface="Arial"/>
              </a:rPr>
              <a:t>M O N T R E A</a:t>
            </a:r>
            <a:r>
              <a:rPr sz="545" spc="119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L</a:t>
            </a:r>
            <a:endParaRPr sz="545">
              <a:latin typeface="Arial"/>
              <a:cs typeface="Arial"/>
            </a:endParaRPr>
          </a:p>
        </p:txBody>
      </p:sp>
      <p:sp>
        <p:nvSpPr>
          <p:cNvPr id="457" name="object 457"/>
          <p:cNvSpPr txBox="1"/>
          <p:nvPr/>
        </p:nvSpPr>
        <p:spPr>
          <a:xfrm>
            <a:off x="4399269" y="3137687"/>
            <a:ext cx="253278" cy="242100"/>
          </a:xfrm>
          <a:prstGeom prst="rect">
            <a:avLst/>
          </a:prstGeom>
        </p:spPr>
        <p:txBody>
          <a:bodyPr vert="horz" wrap="square" lIns="0" tIns="45893" rIns="0" bIns="0" rtlCol="0">
            <a:spAutoFit/>
          </a:bodyPr>
          <a:lstStyle/>
          <a:p>
            <a:pPr marL="8659">
              <a:spcBef>
                <a:spcPts val="361"/>
              </a:spcBef>
            </a:pPr>
            <a:r>
              <a:rPr sz="477" dirty="0">
                <a:latin typeface="Arial"/>
                <a:cs typeface="Arial"/>
              </a:rPr>
              <a:t>Province</a:t>
            </a:r>
            <a:endParaRPr sz="477">
              <a:latin typeface="Arial"/>
              <a:cs typeface="Arial"/>
            </a:endParaRPr>
          </a:p>
          <a:p>
            <a:pPr marL="35934">
              <a:spcBef>
                <a:spcPts val="337"/>
              </a:spcBef>
            </a:pPr>
            <a:r>
              <a:rPr sz="545" dirty="0">
                <a:latin typeface="Arial"/>
                <a:cs typeface="Arial"/>
              </a:rPr>
              <a:t>Q</a:t>
            </a:r>
            <a:r>
              <a:rPr sz="545" spc="78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C</a:t>
            </a:r>
            <a:endParaRPr sz="545">
              <a:latin typeface="Arial"/>
              <a:cs typeface="Arial"/>
            </a:endParaRPr>
          </a:p>
        </p:txBody>
      </p:sp>
      <p:sp>
        <p:nvSpPr>
          <p:cNvPr id="458" name="object 458"/>
          <p:cNvSpPr txBox="1"/>
          <p:nvPr/>
        </p:nvSpPr>
        <p:spPr>
          <a:xfrm>
            <a:off x="4920373" y="3137376"/>
            <a:ext cx="1843520" cy="246501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37745">
              <a:lnSpc>
                <a:spcPts val="436"/>
              </a:lnSpc>
              <a:spcBef>
                <a:spcPts val="68"/>
              </a:spcBef>
            </a:pPr>
            <a:r>
              <a:rPr sz="477" spc="-10" dirty="0">
                <a:latin typeface="Arial"/>
                <a:cs typeface="Arial"/>
              </a:rPr>
              <a:t>Telephone </a:t>
            </a:r>
            <a:r>
              <a:rPr sz="477" spc="-3" dirty="0">
                <a:latin typeface="Arial"/>
                <a:cs typeface="Arial"/>
              </a:rPr>
              <a:t>number </a:t>
            </a:r>
            <a:r>
              <a:rPr sz="477" dirty="0">
                <a:latin typeface="Arial"/>
                <a:cs typeface="Arial"/>
              </a:rPr>
              <a:t>(home)</a:t>
            </a:r>
            <a:endParaRPr sz="477">
              <a:latin typeface="Arial"/>
              <a:cs typeface="Arial"/>
            </a:endParaRPr>
          </a:p>
          <a:p>
            <a:pPr marL="8659">
              <a:lnSpc>
                <a:spcPts val="436"/>
              </a:lnSpc>
              <a:tabLst>
                <a:tab pos="837745" algn="l"/>
              </a:tabLst>
            </a:pPr>
            <a:r>
              <a:rPr sz="477" dirty="0">
                <a:latin typeface="Arial"/>
                <a:cs typeface="Arial"/>
              </a:rPr>
              <a:t>Postal code	</a:t>
            </a:r>
            <a:r>
              <a:rPr sz="511" baseline="-16666" dirty="0">
                <a:latin typeface="Arial"/>
                <a:cs typeface="Arial"/>
              </a:rPr>
              <a:t>Area</a:t>
            </a:r>
            <a:r>
              <a:rPr sz="511" spc="-5" baseline="-16666" dirty="0">
                <a:latin typeface="Arial"/>
                <a:cs typeface="Arial"/>
              </a:rPr>
              <a:t> </a:t>
            </a:r>
            <a:r>
              <a:rPr sz="511" baseline="-16666" dirty="0">
                <a:latin typeface="Arial"/>
                <a:cs typeface="Arial"/>
              </a:rPr>
              <a:t>code.</a:t>
            </a:r>
            <a:endParaRPr sz="511" baseline="-16666">
              <a:latin typeface="Arial"/>
              <a:cs typeface="Arial"/>
            </a:endParaRPr>
          </a:p>
          <a:p>
            <a:pPr marL="39398">
              <a:spcBef>
                <a:spcPts val="355"/>
              </a:spcBef>
              <a:tabLst>
                <a:tab pos="874978" algn="l"/>
              </a:tabLst>
            </a:pPr>
            <a:r>
              <a:rPr sz="545" dirty="0">
                <a:latin typeface="Arial"/>
                <a:cs typeface="Arial"/>
              </a:rPr>
              <a:t>H   4   B   2  </a:t>
            </a:r>
            <a:r>
              <a:rPr sz="545" spc="17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R   6	5 1 4 6 2 5 1 2 4</a:t>
            </a:r>
            <a:r>
              <a:rPr sz="545" spc="41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5</a:t>
            </a:r>
            <a:endParaRPr sz="545">
              <a:latin typeface="Arial"/>
              <a:cs typeface="Arial"/>
            </a:endParaRPr>
          </a:p>
        </p:txBody>
      </p:sp>
      <p:sp>
        <p:nvSpPr>
          <p:cNvPr id="459" name="object 459"/>
          <p:cNvSpPr txBox="1"/>
          <p:nvPr/>
        </p:nvSpPr>
        <p:spPr>
          <a:xfrm>
            <a:off x="2358494" y="3396389"/>
            <a:ext cx="598776" cy="241226"/>
          </a:xfrm>
          <a:prstGeom prst="rect">
            <a:avLst/>
          </a:prstGeom>
        </p:spPr>
        <p:txBody>
          <a:bodyPr vert="horz" wrap="square" lIns="0" tIns="45027" rIns="0" bIns="0" rtlCol="0">
            <a:spAutoFit/>
          </a:bodyPr>
          <a:lstStyle/>
          <a:p>
            <a:pPr marL="8659">
              <a:spcBef>
                <a:spcPts val="355"/>
              </a:spcBef>
            </a:pPr>
            <a:r>
              <a:rPr sz="477" spc="-3" dirty="0">
                <a:latin typeface="Arial"/>
                <a:cs typeface="Arial"/>
              </a:rPr>
              <a:t>Country</a:t>
            </a:r>
            <a:endParaRPr sz="477">
              <a:latin typeface="Arial"/>
              <a:cs typeface="Arial"/>
            </a:endParaRPr>
          </a:p>
          <a:p>
            <a:pPr marL="37665">
              <a:spcBef>
                <a:spcPts val="327"/>
              </a:spcBef>
            </a:pPr>
            <a:r>
              <a:rPr sz="545" dirty="0">
                <a:latin typeface="Arial"/>
                <a:cs typeface="Arial"/>
              </a:rPr>
              <a:t>C A N A D</a:t>
            </a:r>
            <a:r>
              <a:rPr sz="545" spc="27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A</a:t>
            </a:r>
            <a:endParaRPr sz="545">
              <a:latin typeface="Arial"/>
              <a:cs typeface="Arial"/>
            </a:endParaRPr>
          </a:p>
        </p:txBody>
      </p:sp>
      <p:sp>
        <p:nvSpPr>
          <p:cNvPr id="460" name="object 460"/>
          <p:cNvSpPr txBox="1"/>
          <p:nvPr/>
        </p:nvSpPr>
        <p:spPr>
          <a:xfrm>
            <a:off x="2953910" y="3707649"/>
            <a:ext cx="938645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dirty="0">
                <a:latin typeface="Arial"/>
                <a:cs typeface="Arial"/>
                <a:hlinkClick r:id="rId3"/>
              </a:rPr>
              <a:t>SARAMOMEN@GMAIL.COM</a:t>
            </a:r>
            <a:endParaRPr sz="545">
              <a:latin typeface="Arial"/>
              <a:cs typeface="Arial"/>
            </a:endParaRPr>
          </a:p>
        </p:txBody>
      </p:sp>
      <p:sp>
        <p:nvSpPr>
          <p:cNvPr id="461" name="object 461"/>
          <p:cNvSpPr txBox="1"/>
          <p:nvPr/>
        </p:nvSpPr>
        <p:spPr>
          <a:xfrm>
            <a:off x="2362814" y="4187761"/>
            <a:ext cx="703118" cy="256236"/>
          </a:xfrm>
          <a:prstGeom prst="rect">
            <a:avLst/>
          </a:prstGeom>
        </p:spPr>
        <p:txBody>
          <a:bodyPr vert="horz" wrap="square" lIns="0" tIns="47192" rIns="0" bIns="0" rtlCol="0">
            <a:spAutoFit/>
          </a:bodyPr>
          <a:lstStyle/>
          <a:p>
            <a:pPr marL="8659">
              <a:spcBef>
                <a:spcPts val="372"/>
              </a:spcBef>
            </a:pPr>
            <a:r>
              <a:rPr sz="477" spc="-3" dirty="0">
                <a:latin typeface="Arial"/>
                <a:cs typeface="Arial"/>
              </a:rPr>
              <a:t>Last</a:t>
            </a:r>
            <a:r>
              <a:rPr sz="477" spc="-7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name</a:t>
            </a:r>
            <a:endParaRPr sz="477">
              <a:latin typeface="Arial"/>
              <a:cs typeface="Arial"/>
            </a:endParaRPr>
          </a:p>
          <a:p>
            <a:pPr marL="38965">
              <a:spcBef>
                <a:spcPts val="351"/>
              </a:spcBef>
            </a:pPr>
            <a:r>
              <a:rPr sz="545" dirty="0">
                <a:latin typeface="Arial"/>
                <a:cs typeface="Arial"/>
              </a:rPr>
              <a:t>M O S A L L</a:t>
            </a:r>
            <a:r>
              <a:rPr sz="545" spc="68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A</a:t>
            </a:r>
            <a:endParaRPr sz="545">
              <a:latin typeface="Arial"/>
              <a:cs typeface="Arial"/>
            </a:endParaRPr>
          </a:p>
        </p:txBody>
      </p:sp>
      <p:sp>
        <p:nvSpPr>
          <p:cNvPr id="462" name="object 462"/>
          <p:cNvSpPr txBox="1"/>
          <p:nvPr/>
        </p:nvSpPr>
        <p:spPr>
          <a:xfrm>
            <a:off x="5547230" y="4187761"/>
            <a:ext cx="1220066" cy="256236"/>
          </a:xfrm>
          <a:prstGeom prst="rect">
            <a:avLst/>
          </a:prstGeom>
        </p:spPr>
        <p:txBody>
          <a:bodyPr vert="horz" wrap="square" lIns="0" tIns="47192" rIns="0" bIns="0" rtlCol="0">
            <a:spAutoFit/>
          </a:bodyPr>
          <a:lstStyle/>
          <a:p>
            <a:pPr marL="8659">
              <a:spcBef>
                <a:spcPts val="372"/>
              </a:spcBef>
            </a:pPr>
            <a:r>
              <a:rPr sz="477" dirty="0">
                <a:latin typeface="Arial"/>
                <a:cs typeface="Arial"/>
              </a:rPr>
              <a:t>Permanent code </a:t>
            </a:r>
            <a:r>
              <a:rPr sz="477" spc="-3" dirty="0">
                <a:latin typeface="Arial"/>
                <a:cs typeface="Arial"/>
              </a:rPr>
              <a:t>assigned by </a:t>
            </a:r>
            <a:r>
              <a:rPr sz="477" dirty="0">
                <a:latin typeface="Arial"/>
                <a:cs typeface="Arial"/>
              </a:rPr>
              <a:t>the</a:t>
            </a:r>
            <a:r>
              <a:rPr sz="477" spc="-34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Ministère</a:t>
            </a:r>
            <a:endParaRPr sz="477">
              <a:latin typeface="Arial"/>
              <a:cs typeface="Arial"/>
            </a:endParaRPr>
          </a:p>
          <a:p>
            <a:pPr marL="44593">
              <a:spcBef>
                <a:spcPts val="351"/>
              </a:spcBef>
            </a:pPr>
            <a:r>
              <a:rPr sz="545" dirty="0">
                <a:latin typeface="Arial"/>
                <a:cs typeface="Arial"/>
              </a:rPr>
              <a:t>M O S M 0 7 0 5 8 2 0</a:t>
            </a:r>
            <a:r>
              <a:rPr sz="545" spc="123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1</a:t>
            </a:r>
            <a:endParaRPr sz="545">
              <a:latin typeface="Arial"/>
              <a:cs typeface="Arial"/>
            </a:endParaRPr>
          </a:p>
        </p:txBody>
      </p:sp>
      <p:sp>
        <p:nvSpPr>
          <p:cNvPr id="463" name="object 463"/>
          <p:cNvSpPr txBox="1"/>
          <p:nvPr/>
        </p:nvSpPr>
        <p:spPr>
          <a:xfrm>
            <a:off x="2362814" y="4447325"/>
            <a:ext cx="493568" cy="241663"/>
          </a:xfrm>
          <a:prstGeom prst="rect">
            <a:avLst/>
          </a:prstGeom>
        </p:spPr>
        <p:txBody>
          <a:bodyPr vert="horz" wrap="square" lIns="0" tIns="45460" rIns="0" bIns="0" rtlCol="0">
            <a:spAutoFit/>
          </a:bodyPr>
          <a:lstStyle/>
          <a:p>
            <a:pPr marL="8659">
              <a:spcBef>
                <a:spcPts val="358"/>
              </a:spcBef>
            </a:pPr>
            <a:r>
              <a:rPr sz="477" dirty="0">
                <a:latin typeface="Arial"/>
                <a:cs typeface="Arial"/>
              </a:rPr>
              <a:t>First</a:t>
            </a:r>
            <a:r>
              <a:rPr sz="477" spc="-7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name</a:t>
            </a:r>
            <a:endParaRPr sz="477">
              <a:latin typeface="Arial"/>
              <a:cs typeface="Arial"/>
            </a:endParaRPr>
          </a:p>
          <a:p>
            <a:pPr marL="38965">
              <a:spcBef>
                <a:spcPts val="330"/>
              </a:spcBef>
            </a:pPr>
            <a:r>
              <a:rPr sz="545" dirty="0">
                <a:latin typeface="Arial"/>
                <a:cs typeface="Arial"/>
              </a:rPr>
              <a:t>M E H D</a:t>
            </a:r>
            <a:r>
              <a:rPr sz="545" spc="3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I</a:t>
            </a:r>
            <a:endParaRPr sz="545">
              <a:latin typeface="Arial"/>
              <a:cs typeface="Arial"/>
            </a:endParaRPr>
          </a:p>
        </p:txBody>
      </p:sp>
      <p:sp>
        <p:nvSpPr>
          <p:cNvPr id="464" name="object 464"/>
          <p:cNvSpPr txBox="1"/>
          <p:nvPr/>
        </p:nvSpPr>
        <p:spPr>
          <a:xfrm>
            <a:off x="4717040" y="4444793"/>
            <a:ext cx="805295" cy="256673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8659">
              <a:spcBef>
                <a:spcPts val="375"/>
              </a:spcBef>
            </a:pPr>
            <a:r>
              <a:rPr sz="477" spc="-3" dirty="0">
                <a:latin typeface="Arial"/>
                <a:cs typeface="Arial"/>
              </a:rPr>
              <a:t>Date of</a:t>
            </a:r>
            <a:r>
              <a:rPr sz="477" spc="-10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birth</a:t>
            </a:r>
            <a:endParaRPr sz="477">
              <a:latin typeface="Arial"/>
              <a:cs typeface="Arial"/>
            </a:endParaRPr>
          </a:p>
          <a:p>
            <a:pPr marL="53252">
              <a:spcBef>
                <a:spcPts val="351"/>
              </a:spcBef>
            </a:pPr>
            <a:r>
              <a:rPr sz="545" dirty="0">
                <a:latin typeface="Arial"/>
                <a:cs typeface="Arial"/>
              </a:rPr>
              <a:t>1 9 8 2 0 1 0</a:t>
            </a:r>
            <a:r>
              <a:rPr sz="545" spc="10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2</a:t>
            </a:r>
            <a:endParaRPr sz="545">
              <a:latin typeface="Arial"/>
              <a:cs typeface="Arial"/>
            </a:endParaRPr>
          </a:p>
        </p:txBody>
      </p:sp>
      <p:sp>
        <p:nvSpPr>
          <p:cNvPr id="465" name="object 465"/>
          <p:cNvSpPr txBox="1"/>
          <p:nvPr/>
        </p:nvSpPr>
        <p:spPr>
          <a:xfrm>
            <a:off x="5990974" y="4787439"/>
            <a:ext cx="768061" cy="92613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545" dirty="0">
                <a:latin typeface="Arial"/>
                <a:cs typeface="Arial"/>
              </a:rPr>
              <a:t>2 0 0 9 0 1 1</a:t>
            </a:r>
            <a:r>
              <a:rPr sz="545" spc="68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2</a:t>
            </a:r>
            <a:endParaRPr sz="545">
              <a:latin typeface="Arial"/>
              <a:cs typeface="Arial"/>
            </a:endParaRPr>
          </a:p>
        </p:txBody>
      </p:sp>
      <p:sp>
        <p:nvSpPr>
          <p:cNvPr id="466" name="object 466"/>
          <p:cNvSpPr txBox="1"/>
          <p:nvPr/>
        </p:nvSpPr>
        <p:spPr>
          <a:xfrm>
            <a:off x="6619831" y="5442460"/>
            <a:ext cx="166255" cy="92677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baseline="24305" dirty="0">
                <a:latin typeface="Arial"/>
                <a:cs typeface="Arial"/>
              </a:rPr>
              <a:t>0</a:t>
            </a:r>
            <a:r>
              <a:rPr sz="477" dirty="0">
                <a:latin typeface="Arial"/>
                <a:cs typeface="Arial"/>
              </a:rPr>
              <a:t>.00</a:t>
            </a:r>
            <a:endParaRPr sz="477">
              <a:latin typeface="Arial"/>
              <a:cs typeface="Arial"/>
            </a:endParaRPr>
          </a:p>
        </p:txBody>
      </p:sp>
      <p:sp>
        <p:nvSpPr>
          <p:cNvPr id="467" name="object 467"/>
          <p:cNvSpPr txBox="1"/>
          <p:nvPr/>
        </p:nvSpPr>
        <p:spPr>
          <a:xfrm>
            <a:off x="6617711" y="5852692"/>
            <a:ext cx="168419" cy="92677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spc="5" baseline="24305" dirty="0">
                <a:latin typeface="Arial"/>
                <a:cs typeface="Arial"/>
              </a:rPr>
              <a:t>0</a:t>
            </a:r>
            <a:r>
              <a:rPr sz="477" spc="3" dirty="0">
                <a:latin typeface="Arial"/>
                <a:cs typeface="Arial"/>
              </a:rPr>
              <a:t>.00</a:t>
            </a:r>
            <a:endParaRPr sz="477">
              <a:latin typeface="Arial"/>
              <a:cs typeface="Arial"/>
            </a:endParaRPr>
          </a:p>
        </p:txBody>
      </p:sp>
      <p:sp>
        <p:nvSpPr>
          <p:cNvPr id="471" name="Rectangle 470"/>
          <p:cNvSpPr/>
          <p:nvPr/>
        </p:nvSpPr>
        <p:spPr>
          <a:xfrm>
            <a:off x="3489970" y="1655622"/>
            <a:ext cx="1696851" cy="398752"/>
          </a:xfrm>
          <a:prstGeom prst="rect">
            <a:avLst/>
          </a:prstGeom>
          <a:noFill/>
        </p:spPr>
        <p:txBody>
          <a:bodyPr wrap="none" lIns="62345" tIns="31173" rIns="62345" bIns="31173">
            <a:spAutoFit/>
          </a:bodyPr>
          <a:lstStyle/>
          <a:p>
            <a:pPr algn="ctr"/>
            <a:r>
              <a:rPr lang="fa-IR" sz="2182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مشخصات همسر</a:t>
            </a:r>
            <a:endParaRPr lang="en-US" sz="2182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72" name="Rectangle 471"/>
          <p:cNvSpPr/>
          <p:nvPr/>
        </p:nvSpPr>
        <p:spPr>
          <a:xfrm>
            <a:off x="3483725" y="4105228"/>
            <a:ext cx="2020657" cy="440622"/>
          </a:xfrm>
          <a:prstGeom prst="rect">
            <a:avLst/>
          </a:prstGeom>
          <a:noFill/>
        </p:spPr>
        <p:txBody>
          <a:bodyPr wrap="none" lIns="62345" tIns="31173" rIns="62345" bIns="31173">
            <a:spAutoFit/>
          </a:bodyPr>
          <a:lstStyle/>
          <a:p>
            <a:pPr algn="ctr"/>
            <a:r>
              <a:rPr lang="fa-IR" sz="2454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مشخصات دانشجو</a:t>
            </a:r>
            <a:endParaRPr lang="en-US" sz="2454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73" name="Rectangle 472"/>
          <p:cNvSpPr/>
          <p:nvPr/>
        </p:nvSpPr>
        <p:spPr>
          <a:xfrm>
            <a:off x="4232531" y="5094904"/>
            <a:ext cx="991529" cy="314690"/>
          </a:xfrm>
          <a:prstGeom prst="rect">
            <a:avLst/>
          </a:prstGeom>
          <a:noFill/>
        </p:spPr>
        <p:txBody>
          <a:bodyPr wrap="none" lIns="62345" tIns="31173" rIns="62345" bIns="31173">
            <a:spAutoFit/>
          </a:bodyPr>
          <a:lstStyle/>
          <a:p>
            <a:pPr algn="ctr"/>
            <a:r>
              <a:rPr lang="fa-IR" sz="1636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درآمد همسر</a:t>
            </a:r>
            <a:endParaRPr lang="en-US" sz="1636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833688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08473" y="213541"/>
            <a:ext cx="3401724" cy="350693"/>
          </a:xfrm>
          <a:custGeom>
            <a:avLst/>
            <a:gdLst/>
            <a:ahLst/>
            <a:cxnLst/>
            <a:rect l="l" t="t" r="r" b="b"/>
            <a:pathLst>
              <a:path w="4989195" h="514350">
                <a:moveTo>
                  <a:pt x="4988839" y="514350"/>
                </a:moveTo>
                <a:lnTo>
                  <a:pt x="0" y="514350"/>
                </a:lnTo>
                <a:lnTo>
                  <a:pt x="0" y="0"/>
                </a:lnTo>
                <a:lnTo>
                  <a:pt x="4988839" y="0"/>
                </a:lnTo>
                <a:lnTo>
                  <a:pt x="4988839" y="5143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" name="object 3"/>
          <p:cNvSpPr txBox="1"/>
          <p:nvPr/>
        </p:nvSpPr>
        <p:spPr>
          <a:xfrm>
            <a:off x="3586405" y="253878"/>
            <a:ext cx="937347" cy="260479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>
              <a:spcBef>
                <a:spcPts val="68"/>
              </a:spcBef>
            </a:pPr>
            <a:r>
              <a:rPr sz="818" b="1" dirty="0">
                <a:solidFill>
                  <a:srgbClr val="FFFFFF"/>
                </a:solidFill>
                <a:latin typeface="Calibri"/>
                <a:cs typeface="Calibri"/>
              </a:rPr>
              <a:t>2020-2021</a:t>
            </a:r>
            <a:endParaRPr sz="818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r>
              <a:rPr sz="818" b="1" spc="-10" dirty="0">
                <a:solidFill>
                  <a:srgbClr val="FFFFFF"/>
                </a:solidFill>
                <a:latin typeface="Calibri"/>
                <a:cs typeface="Calibri"/>
              </a:rPr>
              <a:t>Declaration </a:t>
            </a:r>
            <a:r>
              <a:rPr sz="818" b="1" spc="-17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818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18" b="1" spc="-10" dirty="0">
                <a:solidFill>
                  <a:srgbClr val="FFFFFF"/>
                </a:solidFill>
                <a:latin typeface="Calibri"/>
                <a:cs typeface="Calibri"/>
              </a:rPr>
              <a:t>Spouse</a:t>
            </a:r>
            <a:endParaRPr sz="818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60639" y="564566"/>
            <a:ext cx="559377" cy="13461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>
              <a:spcBef>
                <a:spcPts val="68"/>
              </a:spcBef>
            </a:pPr>
            <a:r>
              <a:rPr sz="818" b="1" dirty="0">
                <a:latin typeface="Calibri"/>
                <a:cs typeface="Calibri"/>
              </a:rPr>
              <a:t>1152 </a:t>
            </a:r>
            <a:r>
              <a:rPr sz="818" b="1" spc="-10" dirty="0">
                <a:latin typeface="Calibri"/>
                <a:cs typeface="Calibri"/>
              </a:rPr>
              <a:t>(2 </a:t>
            </a:r>
            <a:r>
              <a:rPr sz="818" b="1" spc="-17" dirty="0">
                <a:latin typeface="Calibri"/>
                <a:cs typeface="Calibri"/>
              </a:rPr>
              <a:t>of</a:t>
            </a:r>
            <a:r>
              <a:rPr sz="818" b="1" spc="20" dirty="0">
                <a:latin typeface="Calibri"/>
                <a:cs typeface="Calibri"/>
              </a:rPr>
              <a:t> </a:t>
            </a:r>
            <a:r>
              <a:rPr sz="818" b="1" spc="-10" dirty="0">
                <a:latin typeface="Calibri"/>
                <a:cs typeface="Calibri"/>
              </a:rPr>
              <a:t>2)</a:t>
            </a:r>
            <a:endParaRPr sz="818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68905" y="274953"/>
            <a:ext cx="863744" cy="225662"/>
          </a:xfrm>
          <a:prstGeom prst="rect">
            <a:avLst/>
          </a:prstGeom>
        </p:spPr>
        <p:txBody>
          <a:bodyPr vert="horz" wrap="square" lIns="0" tIns="13422" rIns="0" bIns="0" rtlCol="0">
            <a:spAutoFit/>
          </a:bodyPr>
          <a:lstStyle/>
          <a:p>
            <a:pPr marR="3464" algn="ctr">
              <a:spcBef>
                <a:spcPts val="106"/>
              </a:spcBef>
            </a:pPr>
            <a:r>
              <a:rPr sz="477" b="1" spc="-27" dirty="0">
                <a:solidFill>
                  <a:srgbClr val="FFFFFF"/>
                </a:solidFill>
                <a:latin typeface="Arial"/>
                <a:cs typeface="Arial"/>
              </a:rPr>
              <a:t>This form </a:t>
            </a:r>
            <a:r>
              <a:rPr sz="477" b="1" spc="-20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477" b="1" spc="-27" dirty="0">
                <a:solidFill>
                  <a:srgbClr val="FFFFFF"/>
                </a:solidFill>
                <a:latin typeface="Arial"/>
                <a:cs typeface="Arial"/>
              </a:rPr>
              <a:t>also available</a:t>
            </a:r>
            <a:r>
              <a:rPr sz="477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77" b="1" spc="-24" dirty="0">
                <a:solidFill>
                  <a:srgbClr val="FFFFFF"/>
                </a:solidFill>
                <a:latin typeface="Arial"/>
                <a:cs typeface="Arial"/>
              </a:rPr>
              <a:t>online</a:t>
            </a:r>
            <a:endParaRPr sz="477">
              <a:latin typeface="Arial"/>
              <a:cs typeface="Arial"/>
            </a:endParaRPr>
          </a:p>
          <a:p>
            <a:pPr marL="71002" algn="ctr">
              <a:spcBef>
                <a:spcPts val="68"/>
              </a:spcBef>
            </a:pPr>
            <a:r>
              <a:rPr sz="818" b="1" spc="-51" dirty="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www.afe.gouv.qc.ca</a:t>
            </a:r>
            <a:endParaRPr sz="818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237708" y="939511"/>
            <a:ext cx="4675909" cy="887557"/>
          </a:xfrm>
          <a:custGeom>
            <a:avLst/>
            <a:gdLst/>
            <a:ahLst/>
            <a:cxnLst/>
            <a:rect l="l" t="t" r="r" b="b"/>
            <a:pathLst>
              <a:path w="6858000" h="1301750">
                <a:moveTo>
                  <a:pt x="0" y="1301750"/>
                </a:moveTo>
                <a:lnTo>
                  <a:pt x="6858000" y="1301750"/>
                </a:lnTo>
                <a:lnTo>
                  <a:pt x="6858000" y="0"/>
                </a:lnTo>
                <a:lnTo>
                  <a:pt x="0" y="0"/>
                </a:lnTo>
                <a:lnTo>
                  <a:pt x="0" y="1301750"/>
                </a:lnTo>
                <a:close/>
              </a:path>
            </a:pathLst>
          </a:custGeom>
          <a:ln w="12700">
            <a:solidFill>
              <a:srgbClr val="414042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" name="object 7"/>
          <p:cNvSpPr txBox="1"/>
          <p:nvPr/>
        </p:nvSpPr>
        <p:spPr>
          <a:xfrm>
            <a:off x="2237708" y="935182"/>
            <a:ext cx="4675909" cy="148164"/>
          </a:xfrm>
          <a:prstGeom prst="rect">
            <a:avLst/>
          </a:prstGeom>
          <a:solidFill>
            <a:srgbClr val="414042"/>
          </a:solidFill>
        </p:spPr>
        <p:txBody>
          <a:bodyPr vert="horz" wrap="square" lIns="0" tIns="22080" rIns="0" bIns="0" rtlCol="0">
            <a:spAutoFit/>
          </a:bodyPr>
          <a:lstStyle/>
          <a:p>
            <a:pPr marL="22079">
              <a:spcBef>
                <a:spcPts val="173"/>
              </a:spcBef>
            </a:pPr>
            <a:r>
              <a:rPr sz="818" b="1" spc="-27" dirty="0">
                <a:solidFill>
                  <a:srgbClr val="FFFFFF"/>
                </a:solidFill>
                <a:latin typeface="Calibri"/>
                <a:cs typeface="Calibri"/>
              </a:rPr>
              <a:t>Form</a:t>
            </a:r>
            <a:r>
              <a:rPr sz="818" b="1" spc="17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18" b="1" spc="-10" dirty="0">
                <a:solidFill>
                  <a:srgbClr val="FFFFFF"/>
                </a:solidFill>
                <a:latin typeface="Calibri"/>
                <a:cs typeface="Calibri"/>
              </a:rPr>
              <a:t>submission</a:t>
            </a:r>
            <a:endParaRPr sz="818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37708" y="1119620"/>
            <a:ext cx="4675909" cy="621324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90928" indent="-77930">
              <a:spcBef>
                <a:spcPts val="375"/>
              </a:spcBef>
              <a:buAutoNum type="arabicPeriod"/>
              <a:tabLst>
                <a:tab pos="191361" algn="l"/>
              </a:tabLst>
            </a:pPr>
            <a:r>
              <a:rPr sz="545" dirty="0">
                <a:latin typeface="Arial"/>
                <a:cs typeface="Arial"/>
              </a:rPr>
              <a:t>Ensure that </a:t>
            </a:r>
            <a:r>
              <a:rPr sz="545" spc="-3" dirty="0">
                <a:latin typeface="Arial"/>
                <a:cs typeface="Arial"/>
              </a:rPr>
              <a:t>all required </a:t>
            </a:r>
            <a:r>
              <a:rPr sz="545" dirty="0">
                <a:latin typeface="Arial"/>
                <a:cs typeface="Arial"/>
              </a:rPr>
              <a:t>fields </a:t>
            </a:r>
            <a:r>
              <a:rPr sz="545" spc="-3" dirty="0">
                <a:latin typeface="Arial"/>
                <a:cs typeface="Arial"/>
              </a:rPr>
              <a:t>are </a:t>
            </a:r>
            <a:r>
              <a:rPr sz="545" dirty="0">
                <a:latin typeface="Arial"/>
                <a:cs typeface="Arial"/>
              </a:rPr>
              <a:t>filled </a:t>
            </a:r>
            <a:r>
              <a:rPr sz="545" spc="-3" dirty="0">
                <a:latin typeface="Arial"/>
                <a:cs typeface="Arial"/>
              </a:rPr>
              <a:t>in.</a:t>
            </a:r>
            <a:endParaRPr sz="545">
              <a:latin typeface="Arial"/>
              <a:cs typeface="Arial"/>
            </a:endParaRPr>
          </a:p>
          <a:p>
            <a:pPr marL="190928" indent="-77930">
              <a:spcBef>
                <a:spcPts val="307"/>
              </a:spcBef>
              <a:buAutoNum type="arabicPeriod"/>
              <a:tabLst>
                <a:tab pos="191361" algn="l"/>
              </a:tabLst>
            </a:pPr>
            <a:r>
              <a:rPr sz="545" dirty="0">
                <a:latin typeface="Arial"/>
                <a:cs typeface="Arial"/>
              </a:rPr>
              <a:t>Save the form then </a:t>
            </a:r>
            <a:r>
              <a:rPr sz="545" spc="-3" dirty="0">
                <a:latin typeface="Arial"/>
                <a:cs typeface="Arial"/>
              </a:rPr>
              <a:t>print all</a:t>
            </a:r>
            <a:r>
              <a:rPr sz="545" spc="-7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pages.</a:t>
            </a:r>
            <a:endParaRPr sz="545">
              <a:latin typeface="Arial"/>
              <a:cs typeface="Arial"/>
            </a:endParaRPr>
          </a:p>
          <a:p>
            <a:pPr marL="190928" indent="-77930">
              <a:spcBef>
                <a:spcPts val="307"/>
              </a:spcBef>
              <a:buAutoNum type="arabicPeriod"/>
              <a:tabLst>
                <a:tab pos="191361" algn="l"/>
              </a:tabLst>
            </a:pPr>
            <a:r>
              <a:rPr sz="545" dirty="0">
                <a:latin typeface="Arial"/>
                <a:cs typeface="Arial"/>
              </a:rPr>
              <a:t>Sign this </a:t>
            </a:r>
            <a:r>
              <a:rPr sz="545" spc="-3" dirty="0">
                <a:latin typeface="Arial"/>
                <a:cs typeface="Arial"/>
              </a:rPr>
              <a:t>page</a:t>
            </a:r>
            <a:r>
              <a:rPr sz="545" spc="-7" dirty="0">
                <a:latin typeface="Arial"/>
                <a:cs typeface="Arial"/>
              </a:rPr>
              <a:t> manually.</a:t>
            </a:r>
            <a:endParaRPr sz="545">
              <a:latin typeface="Arial"/>
              <a:cs typeface="Arial"/>
            </a:endParaRPr>
          </a:p>
          <a:p>
            <a:pPr marL="190928" indent="-77930">
              <a:spcBef>
                <a:spcPts val="307"/>
              </a:spcBef>
              <a:buAutoNum type="arabicPeriod"/>
              <a:tabLst>
                <a:tab pos="191361" algn="l"/>
              </a:tabLst>
            </a:pPr>
            <a:r>
              <a:rPr sz="545" dirty="0">
                <a:latin typeface="Arial"/>
                <a:cs typeface="Arial"/>
              </a:rPr>
              <a:t>Place </a:t>
            </a:r>
            <a:r>
              <a:rPr sz="545" spc="-3" dirty="0">
                <a:latin typeface="Arial"/>
                <a:cs typeface="Arial"/>
              </a:rPr>
              <a:t>all required documents in </a:t>
            </a:r>
            <a:r>
              <a:rPr sz="545" dirty="0">
                <a:latin typeface="Arial"/>
                <a:cs typeface="Arial"/>
              </a:rPr>
              <a:t>a single</a:t>
            </a:r>
            <a:r>
              <a:rPr sz="545" spc="-3" dirty="0">
                <a:latin typeface="Arial"/>
                <a:cs typeface="Arial"/>
              </a:rPr>
              <a:t> envelope.</a:t>
            </a:r>
            <a:endParaRPr sz="545">
              <a:latin typeface="Arial"/>
              <a:cs typeface="Arial"/>
            </a:endParaRPr>
          </a:p>
          <a:p>
            <a:pPr marL="190928" indent="-77930">
              <a:spcBef>
                <a:spcPts val="307"/>
              </a:spcBef>
              <a:buAutoNum type="arabicPeriod"/>
              <a:tabLst>
                <a:tab pos="191361" algn="l"/>
              </a:tabLst>
            </a:pPr>
            <a:r>
              <a:rPr sz="545" spc="-3" dirty="0">
                <a:latin typeface="Arial"/>
                <a:cs typeface="Arial"/>
              </a:rPr>
              <a:t>Mail </a:t>
            </a:r>
            <a:r>
              <a:rPr sz="545" dirty="0">
                <a:latin typeface="Arial"/>
                <a:cs typeface="Arial"/>
              </a:rPr>
              <a:t>the </a:t>
            </a:r>
            <a:r>
              <a:rPr sz="545" spc="-3" dirty="0">
                <a:latin typeface="Arial"/>
                <a:cs typeface="Arial"/>
              </a:rPr>
              <a:t>envelope </a:t>
            </a:r>
            <a:r>
              <a:rPr sz="545" dirty="0">
                <a:latin typeface="Arial"/>
                <a:cs typeface="Arial"/>
              </a:rPr>
              <a:t>to the </a:t>
            </a:r>
            <a:r>
              <a:rPr sz="545" spc="-3" dirty="0">
                <a:latin typeface="Arial"/>
                <a:cs typeface="Arial"/>
              </a:rPr>
              <a:t>address </a:t>
            </a:r>
            <a:r>
              <a:rPr sz="545" dirty="0">
                <a:latin typeface="Arial"/>
                <a:cs typeface="Arial"/>
              </a:rPr>
              <a:t>shown </a:t>
            </a:r>
            <a:r>
              <a:rPr sz="545" spc="-10" dirty="0">
                <a:latin typeface="Arial"/>
                <a:cs typeface="Arial"/>
              </a:rPr>
              <a:t>below.</a:t>
            </a:r>
            <a:endParaRPr sz="545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237708" y="1991591"/>
            <a:ext cx="4675909" cy="2835852"/>
          </a:xfrm>
          <a:custGeom>
            <a:avLst/>
            <a:gdLst/>
            <a:ahLst/>
            <a:cxnLst/>
            <a:rect l="l" t="t" r="r" b="b"/>
            <a:pathLst>
              <a:path w="6858000" h="4159250">
                <a:moveTo>
                  <a:pt x="0" y="4159250"/>
                </a:moveTo>
                <a:lnTo>
                  <a:pt x="6858000" y="4159250"/>
                </a:lnTo>
                <a:lnTo>
                  <a:pt x="6858000" y="0"/>
                </a:lnTo>
                <a:lnTo>
                  <a:pt x="0" y="0"/>
                </a:lnTo>
                <a:lnTo>
                  <a:pt x="0" y="4159250"/>
                </a:lnTo>
                <a:close/>
              </a:path>
            </a:pathLst>
          </a:custGeom>
          <a:ln w="12700">
            <a:solidFill>
              <a:srgbClr val="414042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" name="object 10"/>
          <p:cNvSpPr/>
          <p:nvPr/>
        </p:nvSpPr>
        <p:spPr>
          <a:xfrm>
            <a:off x="2238375" y="5001318"/>
            <a:ext cx="4675909" cy="811357"/>
          </a:xfrm>
          <a:custGeom>
            <a:avLst/>
            <a:gdLst/>
            <a:ahLst/>
            <a:cxnLst/>
            <a:rect l="l" t="t" r="r" b="b"/>
            <a:pathLst>
              <a:path w="6858000" h="1189990">
                <a:moveTo>
                  <a:pt x="0" y="1189736"/>
                </a:moveTo>
                <a:lnTo>
                  <a:pt x="6858000" y="1189736"/>
                </a:lnTo>
                <a:lnTo>
                  <a:pt x="6858000" y="0"/>
                </a:lnTo>
                <a:lnTo>
                  <a:pt x="0" y="0"/>
                </a:lnTo>
                <a:lnTo>
                  <a:pt x="0" y="1189736"/>
                </a:lnTo>
                <a:close/>
              </a:path>
            </a:pathLst>
          </a:custGeom>
          <a:ln w="12700">
            <a:solidFill>
              <a:srgbClr val="414042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" name="object 11"/>
          <p:cNvSpPr/>
          <p:nvPr/>
        </p:nvSpPr>
        <p:spPr>
          <a:xfrm>
            <a:off x="2234046" y="4992312"/>
            <a:ext cx="4675909" cy="171450"/>
          </a:xfrm>
          <a:custGeom>
            <a:avLst/>
            <a:gdLst/>
            <a:ahLst/>
            <a:cxnLst/>
            <a:rect l="l" t="t" r="r" b="b"/>
            <a:pathLst>
              <a:path w="6858000" h="251459">
                <a:moveTo>
                  <a:pt x="0" y="251460"/>
                </a:moveTo>
                <a:lnTo>
                  <a:pt x="6858000" y="251460"/>
                </a:lnTo>
                <a:lnTo>
                  <a:pt x="6858000" y="0"/>
                </a:lnTo>
                <a:lnTo>
                  <a:pt x="0" y="0"/>
                </a:lnTo>
                <a:lnTo>
                  <a:pt x="0" y="251460"/>
                </a:lnTo>
                <a:close/>
              </a:path>
            </a:pathLst>
          </a:custGeom>
          <a:solidFill>
            <a:srgbClr val="414042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" name="object 12"/>
          <p:cNvSpPr txBox="1"/>
          <p:nvPr/>
        </p:nvSpPr>
        <p:spPr>
          <a:xfrm>
            <a:off x="2242705" y="4992312"/>
            <a:ext cx="4667250" cy="147728"/>
          </a:xfrm>
          <a:prstGeom prst="rect">
            <a:avLst/>
          </a:prstGeom>
          <a:solidFill>
            <a:srgbClr val="414042"/>
          </a:solidFill>
        </p:spPr>
        <p:txBody>
          <a:bodyPr vert="horz" wrap="square" lIns="0" tIns="21648" rIns="0" bIns="0" rtlCol="0">
            <a:spAutoFit/>
          </a:bodyPr>
          <a:lstStyle/>
          <a:p>
            <a:pPr marL="17750">
              <a:spcBef>
                <a:spcPts val="170"/>
              </a:spcBef>
            </a:pPr>
            <a:r>
              <a:rPr sz="818" b="1" spc="-14" dirty="0">
                <a:solidFill>
                  <a:srgbClr val="FFFFFF"/>
                </a:solidFill>
                <a:latin typeface="Calibri"/>
                <a:cs typeface="Calibri"/>
              </a:rPr>
              <a:t>Section </a:t>
            </a:r>
            <a:r>
              <a:rPr sz="818" b="1" dirty="0">
                <a:solidFill>
                  <a:srgbClr val="FFFFFF"/>
                </a:solidFill>
                <a:latin typeface="Calibri"/>
                <a:cs typeface="Calibri"/>
              </a:rPr>
              <a:t>4 – </a:t>
            </a:r>
            <a:r>
              <a:rPr sz="818" b="1" spc="-7" dirty="0">
                <a:solidFill>
                  <a:srgbClr val="FFFFFF"/>
                </a:solidFill>
                <a:latin typeface="Calibri"/>
                <a:cs typeface="Calibri"/>
              </a:rPr>
              <a:t>Signature </a:t>
            </a:r>
            <a:r>
              <a:rPr sz="818" b="1" spc="-17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818" b="1" spc="-10" dirty="0">
                <a:solidFill>
                  <a:srgbClr val="FFFFFF"/>
                </a:solidFill>
                <a:latin typeface="Calibri"/>
                <a:cs typeface="Calibri"/>
              </a:rPr>
              <a:t>Spouse</a:t>
            </a:r>
            <a:r>
              <a:rPr sz="818" b="1" spc="1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77" b="1" spc="-3" dirty="0">
                <a:solidFill>
                  <a:srgbClr val="FFFFFF"/>
                </a:solidFill>
                <a:latin typeface="Arial"/>
                <a:cs typeface="Arial"/>
              </a:rPr>
              <a:t>(See </a:t>
            </a:r>
            <a:r>
              <a:rPr sz="477" b="1" dirty="0">
                <a:solidFill>
                  <a:srgbClr val="FFFFFF"/>
                </a:solidFill>
                <a:latin typeface="Arial"/>
                <a:cs typeface="Arial"/>
              </a:rPr>
              <a:t>guide, page </a:t>
            </a:r>
            <a:r>
              <a:rPr sz="477" b="1" spc="-3" dirty="0">
                <a:solidFill>
                  <a:srgbClr val="FFFFFF"/>
                </a:solidFill>
                <a:latin typeface="Arial"/>
                <a:cs typeface="Arial"/>
              </a:rPr>
              <a:t>25.)</a:t>
            </a:r>
            <a:endParaRPr sz="477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365646" y="5154965"/>
            <a:ext cx="2376488" cy="376642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>
              <a:spcBef>
                <a:spcPts val="375"/>
              </a:spcBef>
            </a:pPr>
            <a:r>
              <a:rPr sz="545" dirty="0">
                <a:latin typeface="Arial"/>
                <a:cs typeface="Arial"/>
              </a:rPr>
              <a:t>I </a:t>
            </a:r>
            <a:r>
              <a:rPr sz="545" spc="-3" dirty="0">
                <a:latin typeface="Arial"/>
                <a:cs typeface="Arial"/>
              </a:rPr>
              <a:t>hereby </a:t>
            </a:r>
            <a:r>
              <a:rPr sz="545" dirty="0">
                <a:latin typeface="Arial"/>
                <a:cs typeface="Arial"/>
              </a:rPr>
              <a:t>certify that the </a:t>
            </a:r>
            <a:r>
              <a:rPr sz="545" spc="-3" dirty="0">
                <a:latin typeface="Arial"/>
                <a:cs typeface="Arial"/>
              </a:rPr>
              <a:t>information </a:t>
            </a:r>
            <a:r>
              <a:rPr sz="545" dirty="0">
                <a:latin typeface="Arial"/>
                <a:cs typeface="Arial"/>
              </a:rPr>
              <a:t>I </a:t>
            </a:r>
            <a:r>
              <a:rPr sz="545" spc="-3" dirty="0">
                <a:latin typeface="Arial"/>
                <a:cs typeface="Arial"/>
              </a:rPr>
              <a:t>have provided is accurate and</a:t>
            </a:r>
            <a:r>
              <a:rPr sz="545" spc="-44" dirty="0">
                <a:latin typeface="Arial"/>
                <a:cs typeface="Arial"/>
              </a:rPr>
              <a:t> </a:t>
            </a:r>
            <a:r>
              <a:rPr sz="545" dirty="0">
                <a:latin typeface="Arial"/>
                <a:cs typeface="Arial"/>
              </a:rPr>
              <a:t>complete.</a:t>
            </a:r>
            <a:endParaRPr sz="545">
              <a:latin typeface="Arial"/>
              <a:cs typeface="Arial"/>
            </a:endParaRPr>
          </a:p>
          <a:p>
            <a:pPr>
              <a:spcBef>
                <a:spcPts val="307"/>
              </a:spcBef>
            </a:pPr>
            <a:r>
              <a:rPr sz="545" b="1" dirty="0">
                <a:latin typeface="Arial"/>
                <a:cs typeface="Arial"/>
              </a:rPr>
              <a:t>Signature of</a:t>
            </a:r>
            <a:r>
              <a:rPr sz="545" b="1" spc="-3" dirty="0">
                <a:latin typeface="Arial"/>
                <a:cs typeface="Arial"/>
              </a:rPr>
              <a:t> spouse</a:t>
            </a:r>
            <a:endParaRPr sz="545">
              <a:latin typeface="Arial"/>
              <a:cs typeface="Arial"/>
            </a:endParaRPr>
          </a:p>
          <a:p>
            <a:pPr marL="813933">
              <a:spcBef>
                <a:spcPts val="307"/>
              </a:spcBef>
            </a:pPr>
            <a:r>
              <a:rPr sz="545" dirty="0">
                <a:latin typeface="Arial"/>
                <a:cs typeface="Arial"/>
              </a:rPr>
              <a:t>Electronic signatures </a:t>
            </a:r>
            <a:r>
              <a:rPr sz="545" spc="-3" dirty="0">
                <a:latin typeface="Arial"/>
                <a:cs typeface="Arial"/>
              </a:rPr>
              <a:t>are not</a:t>
            </a:r>
            <a:r>
              <a:rPr sz="545" spc="-17" dirty="0">
                <a:latin typeface="Arial"/>
                <a:cs typeface="Arial"/>
              </a:rPr>
              <a:t> </a:t>
            </a:r>
            <a:r>
              <a:rPr sz="545" spc="-3" dirty="0">
                <a:latin typeface="Arial"/>
                <a:cs typeface="Arial"/>
              </a:rPr>
              <a:t>accepted.</a:t>
            </a:r>
            <a:endParaRPr sz="545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365646" y="5560175"/>
            <a:ext cx="4155931" cy="17648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>
              <a:spcBef>
                <a:spcPts val="68"/>
              </a:spcBef>
            </a:pPr>
            <a:r>
              <a:rPr sz="545" b="1" spc="-3" dirty="0">
                <a:latin typeface="Arial"/>
                <a:cs typeface="Arial"/>
              </a:rPr>
              <a:t>Under </a:t>
            </a:r>
            <a:r>
              <a:rPr sz="545" b="1" dirty="0">
                <a:latin typeface="Arial"/>
                <a:cs typeface="Arial"/>
              </a:rPr>
              <a:t>paragraph </a:t>
            </a:r>
            <a:r>
              <a:rPr sz="545" b="1" spc="-3" dirty="0">
                <a:latin typeface="Arial"/>
                <a:cs typeface="Arial"/>
              </a:rPr>
              <a:t>(o) </a:t>
            </a:r>
            <a:r>
              <a:rPr sz="545" b="1" dirty="0">
                <a:latin typeface="Arial"/>
                <a:cs typeface="Arial"/>
              </a:rPr>
              <a:t>of </a:t>
            </a:r>
            <a:r>
              <a:rPr sz="545" b="1" spc="-3" dirty="0">
                <a:latin typeface="Arial"/>
                <a:cs typeface="Arial"/>
              </a:rPr>
              <a:t>section 69.1 </a:t>
            </a:r>
            <a:r>
              <a:rPr sz="545" b="1" dirty="0">
                <a:latin typeface="Arial"/>
                <a:cs typeface="Arial"/>
              </a:rPr>
              <a:t>of </a:t>
            </a:r>
            <a:r>
              <a:rPr sz="545" b="1" spc="-3" dirty="0">
                <a:latin typeface="Arial"/>
                <a:cs typeface="Arial"/>
              </a:rPr>
              <a:t>the </a:t>
            </a:r>
            <a:r>
              <a:rPr sz="545" b="1" spc="-17" dirty="0">
                <a:latin typeface="Arial"/>
                <a:cs typeface="Arial"/>
              </a:rPr>
              <a:t>Tax </a:t>
            </a:r>
            <a:r>
              <a:rPr sz="545" b="1" spc="-3" dirty="0">
                <a:latin typeface="Arial"/>
                <a:cs typeface="Arial"/>
              </a:rPr>
              <a:t>Administration Act, the Ministère </a:t>
            </a:r>
            <a:r>
              <a:rPr sz="545" b="1" dirty="0">
                <a:latin typeface="Arial"/>
                <a:cs typeface="Arial"/>
              </a:rPr>
              <a:t>de l’Éducation </a:t>
            </a:r>
            <a:r>
              <a:rPr sz="545" b="1" spc="-3" dirty="0">
                <a:latin typeface="Arial"/>
                <a:cs typeface="Arial"/>
              </a:rPr>
              <a:t>et </a:t>
            </a:r>
            <a:r>
              <a:rPr sz="545" b="1" dirty="0">
                <a:latin typeface="Arial"/>
                <a:cs typeface="Arial"/>
              </a:rPr>
              <a:t>de l’Enseignement</a:t>
            </a:r>
            <a:r>
              <a:rPr sz="545" b="1" spc="-34" dirty="0">
                <a:latin typeface="Arial"/>
                <a:cs typeface="Arial"/>
              </a:rPr>
              <a:t> </a:t>
            </a:r>
            <a:r>
              <a:rPr sz="545" b="1" spc="-3" dirty="0">
                <a:latin typeface="Arial"/>
                <a:cs typeface="Arial"/>
              </a:rPr>
              <a:t>supérieur</a:t>
            </a:r>
            <a:endParaRPr sz="545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r>
              <a:rPr sz="545" b="1" dirty="0">
                <a:latin typeface="Arial"/>
                <a:cs typeface="Arial"/>
              </a:rPr>
              <a:t>will </a:t>
            </a:r>
            <a:r>
              <a:rPr sz="545" b="1" spc="-3" dirty="0">
                <a:latin typeface="Arial"/>
                <a:cs typeface="Arial"/>
              </a:rPr>
              <a:t>compare the </a:t>
            </a:r>
            <a:r>
              <a:rPr sz="545" b="1" dirty="0">
                <a:latin typeface="Arial"/>
                <a:cs typeface="Arial"/>
              </a:rPr>
              <a:t>income </a:t>
            </a:r>
            <a:r>
              <a:rPr sz="545" b="1" spc="-3" dirty="0">
                <a:latin typeface="Arial"/>
                <a:cs typeface="Arial"/>
              </a:rPr>
              <a:t>you reported </a:t>
            </a:r>
            <a:r>
              <a:rPr sz="545" b="1" dirty="0">
                <a:latin typeface="Arial"/>
                <a:cs typeface="Arial"/>
              </a:rPr>
              <a:t>in </a:t>
            </a:r>
            <a:r>
              <a:rPr sz="545" b="1" spc="-3" dirty="0">
                <a:latin typeface="Arial"/>
                <a:cs typeface="Arial"/>
              </a:rPr>
              <a:t>section </a:t>
            </a:r>
            <a:r>
              <a:rPr sz="545" b="1" dirty="0">
                <a:latin typeface="Arial"/>
                <a:cs typeface="Arial"/>
              </a:rPr>
              <a:t>3 with </a:t>
            </a:r>
            <a:r>
              <a:rPr sz="545" b="1" spc="-3" dirty="0">
                <a:latin typeface="Arial"/>
                <a:cs typeface="Arial"/>
              </a:rPr>
              <a:t>the </a:t>
            </a:r>
            <a:r>
              <a:rPr sz="545" b="1" dirty="0">
                <a:latin typeface="Arial"/>
                <a:cs typeface="Arial"/>
              </a:rPr>
              <a:t>income </a:t>
            </a:r>
            <a:r>
              <a:rPr sz="545" b="1" spc="-3" dirty="0">
                <a:latin typeface="Arial"/>
                <a:cs typeface="Arial"/>
              </a:rPr>
              <a:t>you reported to Revenu</a:t>
            </a:r>
            <a:r>
              <a:rPr sz="545" b="1" spc="-7" dirty="0">
                <a:latin typeface="Arial"/>
                <a:cs typeface="Arial"/>
              </a:rPr>
              <a:t> </a:t>
            </a:r>
            <a:r>
              <a:rPr sz="545" b="1" dirty="0">
                <a:latin typeface="Arial"/>
                <a:cs typeface="Arial"/>
              </a:rPr>
              <a:t>Québec.</a:t>
            </a:r>
            <a:endParaRPr sz="545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962667" y="5196113"/>
            <a:ext cx="136814" cy="8216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>
              <a:spcBef>
                <a:spcPts val="68"/>
              </a:spcBef>
            </a:pPr>
            <a:r>
              <a:rPr sz="477" spc="-3" dirty="0">
                <a:latin typeface="Arial"/>
                <a:cs typeface="Arial"/>
              </a:rPr>
              <a:t>Date</a:t>
            </a:r>
            <a:endParaRPr sz="477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119351" y="5419576"/>
            <a:ext cx="2807277" cy="0"/>
          </a:xfrm>
          <a:custGeom>
            <a:avLst/>
            <a:gdLst/>
            <a:ahLst/>
            <a:cxnLst/>
            <a:rect l="l" t="t" r="r" b="b"/>
            <a:pathLst>
              <a:path w="4117340">
                <a:moveTo>
                  <a:pt x="0" y="0"/>
                </a:moveTo>
                <a:lnTo>
                  <a:pt x="411700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" name="object 17"/>
          <p:cNvSpPr/>
          <p:nvPr/>
        </p:nvSpPr>
        <p:spPr>
          <a:xfrm>
            <a:off x="3122796" y="5347483"/>
            <a:ext cx="44594" cy="58882"/>
          </a:xfrm>
          <a:custGeom>
            <a:avLst/>
            <a:gdLst/>
            <a:ahLst/>
            <a:cxnLst/>
            <a:rect l="l" t="t" r="r" b="b"/>
            <a:pathLst>
              <a:path w="65405" h="86359">
                <a:moveTo>
                  <a:pt x="0" y="0"/>
                </a:moveTo>
                <a:lnTo>
                  <a:pt x="65328" y="85826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" name="object 18"/>
          <p:cNvSpPr/>
          <p:nvPr/>
        </p:nvSpPr>
        <p:spPr>
          <a:xfrm>
            <a:off x="3122799" y="5347483"/>
            <a:ext cx="44594" cy="58882"/>
          </a:xfrm>
          <a:custGeom>
            <a:avLst/>
            <a:gdLst/>
            <a:ahLst/>
            <a:cxnLst/>
            <a:rect l="l" t="t" r="r" b="b"/>
            <a:pathLst>
              <a:path w="65405" h="86359">
                <a:moveTo>
                  <a:pt x="65328" y="0"/>
                </a:moveTo>
                <a:lnTo>
                  <a:pt x="0" y="85826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" name="object 19"/>
          <p:cNvSpPr/>
          <p:nvPr/>
        </p:nvSpPr>
        <p:spPr>
          <a:xfrm>
            <a:off x="5963758" y="5319042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5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" name="object 20"/>
          <p:cNvSpPr/>
          <p:nvPr/>
        </p:nvSpPr>
        <p:spPr>
          <a:xfrm>
            <a:off x="6065069" y="536165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" name="object 21"/>
          <p:cNvSpPr/>
          <p:nvPr/>
        </p:nvSpPr>
        <p:spPr>
          <a:xfrm>
            <a:off x="5963758" y="5415897"/>
            <a:ext cx="807893" cy="0"/>
          </a:xfrm>
          <a:custGeom>
            <a:avLst/>
            <a:gdLst/>
            <a:ahLst/>
            <a:cxnLst/>
            <a:rect l="l" t="t" r="r" b="b"/>
            <a:pathLst>
              <a:path w="1184909">
                <a:moveTo>
                  <a:pt x="0" y="0"/>
                </a:moveTo>
                <a:lnTo>
                  <a:pt x="1184910" y="0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" name="object 22"/>
          <p:cNvSpPr/>
          <p:nvPr/>
        </p:nvSpPr>
        <p:spPr>
          <a:xfrm>
            <a:off x="6166381" y="536165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" name="object 23"/>
          <p:cNvSpPr/>
          <p:nvPr/>
        </p:nvSpPr>
        <p:spPr>
          <a:xfrm>
            <a:off x="6267692" y="536165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" name="object 24"/>
          <p:cNvSpPr/>
          <p:nvPr/>
        </p:nvSpPr>
        <p:spPr>
          <a:xfrm>
            <a:off x="6369003" y="5319042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" name="object 25"/>
          <p:cNvSpPr/>
          <p:nvPr/>
        </p:nvSpPr>
        <p:spPr>
          <a:xfrm>
            <a:off x="6470315" y="536165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" name="object 26"/>
          <p:cNvSpPr/>
          <p:nvPr/>
        </p:nvSpPr>
        <p:spPr>
          <a:xfrm>
            <a:off x="6571626" y="5319042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" name="object 27"/>
          <p:cNvSpPr/>
          <p:nvPr/>
        </p:nvSpPr>
        <p:spPr>
          <a:xfrm>
            <a:off x="6672938" y="5361656"/>
            <a:ext cx="0" cy="51955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" name="object 28"/>
          <p:cNvSpPr/>
          <p:nvPr/>
        </p:nvSpPr>
        <p:spPr>
          <a:xfrm>
            <a:off x="6774249" y="5319042"/>
            <a:ext cx="0" cy="94384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239"/>
                </a:lnTo>
              </a:path>
            </a:pathLst>
          </a:custGeom>
          <a:ln w="7620">
            <a:solidFill>
              <a:srgbClr val="A7A9AC"/>
            </a:solidFill>
            <a:prstDash val="sysDot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9" name="object 29"/>
          <p:cNvSpPr/>
          <p:nvPr/>
        </p:nvSpPr>
        <p:spPr>
          <a:xfrm>
            <a:off x="6454993" y="5287989"/>
            <a:ext cx="29874" cy="31173"/>
          </a:xfrm>
          <a:custGeom>
            <a:avLst/>
            <a:gdLst/>
            <a:ahLst/>
            <a:cxnLst/>
            <a:rect l="l" t="t" r="r" b="b"/>
            <a:pathLst>
              <a:path w="43815" h="45720">
                <a:moveTo>
                  <a:pt x="8839" y="0"/>
                </a:moveTo>
                <a:lnTo>
                  <a:pt x="0" y="0"/>
                </a:lnTo>
                <a:lnTo>
                  <a:pt x="0" y="45542"/>
                </a:lnTo>
                <a:lnTo>
                  <a:pt x="5892" y="45542"/>
                </a:lnTo>
                <a:lnTo>
                  <a:pt x="5859" y="16192"/>
                </a:lnTo>
                <a:lnTo>
                  <a:pt x="5756" y="11887"/>
                </a:lnTo>
                <a:lnTo>
                  <a:pt x="5702" y="7124"/>
                </a:lnTo>
                <a:lnTo>
                  <a:pt x="11261" y="7124"/>
                </a:lnTo>
                <a:lnTo>
                  <a:pt x="8839" y="0"/>
                </a:lnTo>
                <a:close/>
              </a:path>
              <a:path w="43815" h="45720">
                <a:moveTo>
                  <a:pt x="11261" y="7124"/>
                </a:moveTo>
                <a:lnTo>
                  <a:pt x="5702" y="7124"/>
                </a:lnTo>
                <a:lnTo>
                  <a:pt x="18834" y="45542"/>
                </a:lnTo>
                <a:lnTo>
                  <a:pt x="24942" y="45542"/>
                </a:lnTo>
                <a:lnTo>
                  <a:pt x="27324" y="38506"/>
                </a:lnTo>
                <a:lnTo>
                  <a:pt x="21932" y="38506"/>
                </a:lnTo>
                <a:lnTo>
                  <a:pt x="11261" y="7124"/>
                </a:lnTo>
                <a:close/>
              </a:path>
              <a:path w="43815" h="45720">
                <a:moveTo>
                  <a:pt x="43713" y="7124"/>
                </a:moveTo>
                <a:lnTo>
                  <a:pt x="37947" y="7124"/>
                </a:lnTo>
                <a:lnTo>
                  <a:pt x="37833" y="45542"/>
                </a:lnTo>
                <a:lnTo>
                  <a:pt x="43713" y="45542"/>
                </a:lnTo>
                <a:lnTo>
                  <a:pt x="43713" y="7124"/>
                </a:lnTo>
                <a:close/>
              </a:path>
              <a:path w="43815" h="45720">
                <a:moveTo>
                  <a:pt x="43713" y="0"/>
                </a:moveTo>
                <a:lnTo>
                  <a:pt x="34937" y="0"/>
                </a:lnTo>
                <a:lnTo>
                  <a:pt x="21932" y="38506"/>
                </a:lnTo>
                <a:lnTo>
                  <a:pt x="27324" y="38506"/>
                </a:lnTo>
                <a:lnTo>
                  <a:pt x="37947" y="7124"/>
                </a:lnTo>
                <a:lnTo>
                  <a:pt x="43713" y="7124"/>
                </a:lnTo>
                <a:lnTo>
                  <a:pt x="43713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0" name="object 30"/>
          <p:cNvSpPr/>
          <p:nvPr/>
        </p:nvSpPr>
        <p:spPr>
          <a:xfrm>
            <a:off x="6151832" y="5287986"/>
            <a:ext cx="27709" cy="31173"/>
          </a:xfrm>
          <a:custGeom>
            <a:avLst/>
            <a:gdLst/>
            <a:ahLst/>
            <a:cxnLst/>
            <a:rect l="l" t="t" r="r" b="b"/>
            <a:pathLst>
              <a:path w="40639" h="45720">
                <a:moveTo>
                  <a:pt x="7200" y="0"/>
                </a:moveTo>
                <a:lnTo>
                  <a:pt x="0" y="0"/>
                </a:lnTo>
                <a:lnTo>
                  <a:pt x="17221" y="27190"/>
                </a:lnTo>
                <a:lnTo>
                  <a:pt x="17221" y="45542"/>
                </a:lnTo>
                <a:lnTo>
                  <a:pt x="23393" y="45542"/>
                </a:lnTo>
                <a:lnTo>
                  <a:pt x="23393" y="27190"/>
                </a:lnTo>
                <a:lnTo>
                  <a:pt x="26752" y="21894"/>
                </a:lnTo>
                <a:lnTo>
                  <a:pt x="20294" y="21894"/>
                </a:lnTo>
                <a:lnTo>
                  <a:pt x="7200" y="0"/>
                </a:lnTo>
                <a:close/>
              </a:path>
              <a:path w="40639" h="45720">
                <a:moveTo>
                  <a:pt x="40639" y="0"/>
                </a:moveTo>
                <a:lnTo>
                  <a:pt x="33388" y="0"/>
                </a:lnTo>
                <a:lnTo>
                  <a:pt x="20294" y="21894"/>
                </a:lnTo>
                <a:lnTo>
                  <a:pt x="26752" y="21894"/>
                </a:lnTo>
                <a:lnTo>
                  <a:pt x="40639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1" name="object 31"/>
          <p:cNvSpPr/>
          <p:nvPr/>
        </p:nvSpPr>
        <p:spPr>
          <a:xfrm>
            <a:off x="6664193" y="5287989"/>
            <a:ext cx="25544" cy="31173"/>
          </a:xfrm>
          <a:custGeom>
            <a:avLst/>
            <a:gdLst/>
            <a:ahLst/>
            <a:cxnLst/>
            <a:rect l="l" t="t" r="r" b="b"/>
            <a:pathLst>
              <a:path w="37465" h="45720">
                <a:moveTo>
                  <a:pt x="24383" y="0"/>
                </a:moveTo>
                <a:lnTo>
                  <a:pt x="0" y="0"/>
                </a:lnTo>
                <a:lnTo>
                  <a:pt x="0" y="45542"/>
                </a:lnTo>
                <a:lnTo>
                  <a:pt x="25857" y="45542"/>
                </a:lnTo>
                <a:lnTo>
                  <a:pt x="31292" y="42087"/>
                </a:lnTo>
                <a:lnTo>
                  <a:pt x="32125" y="40271"/>
                </a:lnTo>
                <a:lnTo>
                  <a:pt x="6235" y="40271"/>
                </a:lnTo>
                <a:lnTo>
                  <a:pt x="6235" y="5295"/>
                </a:lnTo>
                <a:lnTo>
                  <a:pt x="31527" y="5295"/>
                </a:lnTo>
                <a:lnTo>
                  <a:pt x="29184" y="2222"/>
                </a:lnTo>
                <a:lnTo>
                  <a:pt x="24383" y="0"/>
                </a:lnTo>
                <a:close/>
              </a:path>
              <a:path w="37465" h="45720">
                <a:moveTo>
                  <a:pt x="31527" y="5295"/>
                </a:moveTo>
                <a:lnTo>
                  <a:pt x="21805" y="5295"/>
                </a:lnTo>
                <a:lnTo>
                  <a:pt x="25336" y="6857"/>
                </a:lnTo>
                <a:lnTo>
                  <a:pt x="29730" y="13106"/>
                </a:lnTo>
                <a:lnTo>
                  <a:pt x="30822" y="17487"/>
                </a:lnTo>
                <a:lnTo>
                  <a:pt x="30822" y="24587"/>
                </a:lnTo>
                <a:lnTo>
                  <a:pt x="19037" y="40271"/>
                </a:lnTo>
                <a:lnTo>
                  <a:pt x="32125" y="40271"/>
                </a:lnTo>
                <a:lnTo>
                  <a:pt x="36245" y="31280"/>
                </a:lnTo>
                <a:lnTo>
                  <a:pt x="37147" y="26911"/>
                </a:lnTo>
                <a:lnTo>
                  <a:pt x="37147" y="15811"/>
                </a:lnTo>
                <a:lnTo>
                  <a:pt x="35623" y="10667"/>
                </a:lnTo>
                <a:lnTo>
                  <a:pt x="31527" y="5295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2" name="object 32"/>
          <p:cNvSpPr/>
          <p:nvPr/>
        </p:nvSpPr>
        <p:spPr>
          <a:xfrm>
            <a:off x="4211398" y="3052831"/>
            <a:ext cx="710667" cy="71080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3" name="object 33"/>
          <p:cNvSpPr txBox="1"/>
          <p:nvPr/>
        </p:nvSpPr>
        <p:spPr>
          <a:xfrm>
            <a:off x="3518042" y="543354"/>
            <a:ext cx="249815" cy="22457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11257" marR="3464" indent="-3031">
              <a:lnSpc>
                <a:spcPct val="147200"/>
              </a:lnSpc>
              <a:spcBef>
                <a:spcPts val="68"/>
              </a:spcBef>
            </a:pPr>
            <a:r>
              <a:rPr sz="477" dirty="0">
                <a:latin typeface="Arial"/>
                <a:cs typeface="Arial"/>
              </a:rPr>
              <a:t>MOMEN  SARA</a:t>
            </a:r>
            <a:endParaRPr sz="477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225842" y="6536400"/>
            <a:ext cx="1512743" cy="1375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659">
              <a:lnSpc>
                <a:spcPts val="532"/>
              </a:lnSpc>
            </a:pPr>
            <a:r>
              <a:rPr sz="477" spc="-3" dirty="0">
                <a:latin typeface="Arial"/>
                <a:cs typeface="Arial"/>
              </a:rPr>
              <a:t>Ministère de l’Éducation et de l’Enseignement</a:t>
            </a:r>
            <a:r>
              <a:rPr sz="477" spc="-41" dirty="0">
                <a:latin typeface="Arial"/>
                <a:cs typeface="Arial"/>
              </a:rPr>
              <a:t> </a:t>
            </a:r>
            <a:r>
              <a:rPr sz="477" dirty="0">
                <a:latin typeface="Arial"/>
                <a:cs typeface="Arial"/>
              </a:rPr>
              <a:t>supérieur</a:t>
            </a:r>
            <a:endParaRPr sz="477">
              <a:latin typeface="Arial"/>
              <a:cs typeface="Arial"/>
            </a:endParaRPr>
          </a:p>
          <a:p>
            <a:pPr marL="8659"/>
            <a:r>
              <a:rPr sz="477" dirty="0">
                <a:latin typeface="Arial"/>
                <a:cs typeface="Arial"/>
              </a:rPr>
              <a:t>Aide financière </a:t>
            </a:r>
            <a:r>
              <a:rPr sz="477" spc="-3" dirty="0">
                <a:latin typeface="Arial"/>
                <a:cs typeface="Arial"/>
              </a:rPr>
              <a:t>aux</a:t>
            </a:r>
            <a:r>
              <a:rPr sz="477" spc="-10" dirty="0">
                <a:latin typeface="Arial"/>
                <a:cs typeface="Arial"/>
              </a:rPr>
              <a:t> </a:t>
            </a:r>
            <a:r>
              <a:rPr sz="477" spc="-3" dirty="0">
                <a:latin typeface="Arial"/>
                <a:cs typeface="Arial"/>
              </a:rPr>
              <a:t>études</a:t>
            </a:r>
            <a:endParaRPr sz="477">
              <a:latin typeface="Arial"/>
              <a:cs typeface="Arial"/>
            </a:endParaRPr>
          </a:p>
        </p:txBody>
      </p:sp>
      <p:sp>
        <p:nvSpPr>
          <p:cNvPr id="35" name="object 35"/>
          <p:cNvSpPr txBox="1">
            <a:spLocks noGrp="1"/>
          </p:cNvSpPr>
          <p:nvPr>
            <p:ph type="ftr" sz="quarter" idx="4294967295"/>
          </p:nvPr>
        </p:nvSpPr>
        <p:spPr>
          <a:xfrm>
            <a:off x="1922318" y="0"/>
            <a:ext cx="0" cy="70788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659">
              <a:lnSpc>
                <a:spcPts val="532"/>
              </a:lnSpc>
            </a:pPr>
            <a:r>
              <a:rPr spc="-3" dirty="0"/>
              <a:t>1035, rue De La</a:t>
            </a:r>
            <a:r>
              <a:rPr spc="-55" dirty="0"/>
              <a:t> </a:t>
            </a:r>
            <a:r>
              <a:rPr spc="-3" dirty="0"/>
              <a:t>Chevrotière,</a:t>
            </a:r>
          </a:p>
          <a:p>
            <a:pPr marL="8659"/>
            <a:r>
              <a:rPr dirty="0"/>
              <a:t>Québec </a:t>
            </a:r>
            <a:r>
              <a:rPr spc="-3" dirty="0"/>
              <a:t>(Québec)  </a:t>
            </a:r>
            <a:r>
              <a:rPr dirty="0"/>
              <a:t>G1R</a:t>
            </a:r>
            <a:r>
              <a:rPr spc="-58" dirty="0"/>
              <a:t> </a:t>
            </a:r>
            <a:r>
              <a:rPr spc="-3" dirty="0"/>
              <a:t>5A5</a:t>
            </a:r>
          </a:p>
        </p:txBody>
      </p:sp>
      <p:sp>
        <p:nvSpPr>
          <p:cNvPr id="36" name="object 36"/>
          <p:cNvSpPr txBox="1">
            <a:spLocks noGrp="1"/>
          </p:cNvSpPr>
          <p:nvPr>
            <p:ph type="dt" sz="half" idx="4294967295"/>
          </p:nvPr>
        </p:nvSpPr>
        <p:spPr>
          <a:xfrm>
            <a:off x="1922318" y="0"/>
            <a:ext cx="0" cy="7053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659">
              <a:lnSpc>
                <a:spcPts val="532"/>
              </a:lnSpc>
            </a:pPr>
            <a:r>
              <a:rPr spc="-3" dirty="0"/>
              <a:t>22-1203-20A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015011" y="5080982"/>
            <a:ext cx="2261341" cy="440622"/>
          </a:xfrm>
          <a:prstGeom prst="rect">
            <a:avLst/>
          </a:prstGeom>
          <a:noFill/>
        </p:spPr>
        <p:txBody>
          <a:bodyPr wrap="square" lIns="62345" tIns="31173" rIns="62345" bIns="31173">
            <a:spAutoFit/>
          </a:bodyPr>
          <a:lstStyle/>
          <a:p>
            <a:pPr algn="ctr"/>
            <a:r>
              <a:rPr lang="fa-IR" sz="2454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امضا همسر</a:t>
            </a:r>
            <a:endParaRPr lang="en-US" sz="2454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73782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0" y="1371600"/>
            <a:ext cx="6477000" cy="4724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68605" algn="l"/>
              </a:tabLst>
            </a:pPr>
            <a:r>
              <a:rPr sz="1800" spc="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lang="en-US" sz="2700" spc="5" dirty="0">
                <a:latin typeface="Lucida Sans Unicode"/>
                <a:cs typeface="Lucida Sans Unicode"/>
              </a:rPr>
              <a:t> Star</a:t>
            </a:r>
            <a:r>
              <a:rPr lang="en-US" sz="2700" spc="-20" dirty="0">
                <a:latin typeface="Lucida Sans Unicode"/>
                <a:cs typeface="Lucida Sans Unicode"/>
              </a:rPr>
              <a:t>ting</a:t>
            </a:r>
            <a:r>
              <a:rPr lang="en-US" sz="2700" spc="-15" dirty="0">
                <a:latin typeface="Lucida Sans Unicode"/>
                <a:cs typeface="Lucida Sans Unicode"/>
              </a:rPr>
              <a:t> </a:t>
            </a:r>
            <a:r>
              <a:rPr lang="en-US" sz="2700" dirty="0">
                <a:latin typeface="Lucida Sans Unicode"/>
                <a:cs typeface="Lucida Sans Unicode"/>
              </a:rPr>
              <a:t>a</a:t>
            </a:r>
            <a:r>
              <a:rPr lang="en-US" sz="2700" spc="-5" dirty="0">
                <a:latin typeface="Lucida Sans Unicode"/>
                <a:cs typeface="Lucida Sans Unicode"/>
              </a:rPr>
              <a:t> </a:t>
            </a:r>
            <a:r>
              <a:rPr lang="en-US" sz="2700" spc="-10" dirty="0">
                <a:latin typeface="Lucida Sans Unicode"/>
                <a:cs typeface="Lucida Sans Unicode"/>
              </a:rPr>
              <a:t>B</a:t>
            </a:r>
            <a:r>
              <a:rPr lang="en-US" sz="2700" spc="-15" dirty="0">
                <a:latin typeface="Lucida Sans Unicode"/>
                <a:cs typeface="Lucida Sans Unicode"/>
              </a:rPr>
              <a:t>usin</a:t>
            </a:r>
            <a:r>
              <a:rPr lang="en-US" sz="2700" spc="-20" dirty="0">
                <a:latin typeface="Lucida Sans Unicode"/>
                <a:cs typeface="Lucida Sans Unicode"/>
              </a:rPr>
              <a:t>es</a:t>
            </a:r>
            <a:r>
              <a:rPr lang="en-US" sz="2700" spc="-15" dirty="0">
                <a:latin typeface="Lucida Sans Unicode"/>
                <a:cs typeface="Lucida Sans Unicode"/>
              </a:rPr>
              <a:t>s</a:t>
            </a:r>
            <a:r>
              <a:rPr lang="en-US" sz="2700" spc="-25" dirty="0">
                <a:latin typeface="Lucida Sans Unicode"/>
                <a:cs typeface="Lucida Sans Unicode"/>
              </a:rPr>
              <a:t> ------</a:t>
            </a:r>
            <a:r>
              <a:rPr lang="en-US" sz="2700" spc="-20" dirty="0">
                <a:latin typeface="Lucida Sans Unicode"/>
                <a:cs typeface="Lucida Sans Unicode"/>
              </a:rPr>
              <a:t>--</a:t>
            </a:r>
            <a:r>
              <a:rPr lang="en-US" sz="2700" spc="10" dirty="0">
                <a:latin typeface="Lucida Sans Unicode"/>
                <a:cs typeface="Lucida Sans Unicode"/>
              </a:rPr>
              <a:t> </a:t>
            </a:r>
            <a:r>
              <a:rPr lang="en-US" sz="2700" spc="-5" dirty="0">
                <a:latin typeface="Lucida Sans Unicode"/>
                <a:cs typeface="Lucida Sans Unicode"/>
              </a:rPr>
              <a:t>05764</a:t>
            </a:r>
            <a:endParaRPr sz="2700" dirty="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35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68605" algn="l"/>
              </a:tabLst>
            </a:pPr>
            <a:r>
              <a:rPr sz="1800" spc="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lang="en-US" sz="2700" spc="5" dirty="0">
                <a:solidFill>
                  <a:srgbClr val="FF0000"/>
                </a:solidFill>
                <a:latin typeface="Lucida Sans Unicode"/>
                <a:cs typeface="Lucida Sans Unicode"/>
              </a:rPr>
              <a:t>S</a:t>
            </a:r>
            <a:r>
              <a:rPr lang="en-US" sz="2700" spc="-10" dirty="0">
                <a:solidFill>
                  <a:srgbClr val="FF0000"/>
                </a:solidFill>
                <a:latin typeface="Lucida Sans Unicode"/>
                <a:cs typeface="Lucida Sans Unicode"/>
              </a:rPr>
              <a:t>a</a:t>
            </a:r>
            <a:r>
              <a:rPr lang="en-US" sz="2700" spc="-5" dirty="0">
                <a:solidFill>
                  <a:srgbClr val="FF0000"/>
                </a:solidFill>
                <a:latin typeface="Lucida Sans Unicode"/>
                <a:cs typeface="Lucida Sans Unicode"/>
              </a:rPr>
              <a:t>le</a:t>
            </a:r>
            <a:r>
              <a:rPr lang="en-US" sz="2700" dirty="0">
                <a:solidFill>
                  <a:srgbClr val="FF0000"/>
                </a:solidFill>
                <a:latin typeface="Lucida Sans Unicode"/>
                <a:cs typeface="Lucida Sans Unicode"/>
              </a:rPr>
              <a:t>s</a:t>
            </a:r>
            <a:r>
              <a:rPr lang="en-US" sz="2700" spc="-30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lang="en-US" sz="2700" spc="-5" dirty="0">
                <a:solidFill>
                  <a:srgbClr val="FF0000"/>
                </a:solidFill>
                <a:latin typeface="Lucida Sans Unicode"/>
                <a:cs typeface="Lucida Sans Unicode"/>
              </a:rPr>
              <a:t>R</a:t>
            </a:r>
            <a:r>
              <a:rPr lang="en-US" sz="2700" spc="-10" dirty="0">
                <a:solidFill>
                  <a:srgbClr val="FF0000"/>
                </a:solidFill>
                <a:latin typeface="Lucida Sans Unicode"/>
                <a:cs typeface="Lucida Sans Unicode"/>
              </a:rPr>
              <a:t>e</a:t>
            </a:r>
            <a:r>
              <a:rPr lang="en-US" sz="2700" spc="-5" dirty="0">
                <a:solidFill>
                  <a:srgbClr val="FF0000"/>
                </a:solidFill>
                <a:latin typeface="Lucida Sans Unicode"/>
                <a:cs typeface="Lucida Sans Unicode"/>
              </a:rPr>
              <a:t>presentatio</a:t>
            </a:r>
            <a:r>
              <a:rPr lang="en-US" sz="2700" dirty="0">
                <a:solidFill>
                  <a:srgbClr val="FF0000"/>
                </a:solidFill>
                <a:latin typeface="Lucida Sans Unicode"/>
                <a:cs typeface="Lucida Sans Unicode"/>
              </a:rPr>
              <a:t>n</a:t>
            </a:r>
            <a:r>
              <a:rPr lang="en-US" sz="2700" spc="-15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lang="en-US" sz="2700" spc="-5" dirty="0">
                <a:solidFill>
                  <a:srgbClr val="FF0000"/>
                </a:solidFill>
                <a:latin typeface="Lucida Sans Unicode"/>
                <a:cs typeface="Lucida Sans Unicode"/>
              </a:rPr>
              <a:t>-------05</a:t>
            </a:r>
            <a:r>
              <a:rPr lang="en-US" sz="2700" spc="-15" dirty="0">
                <a:solidFill>
                  <a:srgbClr val="FF0000"/>
                </a:solidFill>
                <a:latin typeface="Lucida Sans Unicode"/>
                <a:cs typeface="Lucida Sans Unicode"/>
              </a:rPr>
              <a:t>8</a:t>
            </a:r>
            <a:r>
              <a:rPr lang="en-US" sz="2700" spc="-5" dirty="0">
                <a:solidFill>
                  <a:srgbClr val="FF0000"/>
                </a:solidFill>
                <a:latin typeface="Lucida Sans Unicode"/>
                <a:cs typeface="Lucida Sans Unicode"/>
              </a:rPr>
              <a:t>23</a:t>
            </a:r>
            <a:endParaRPr sz="2700" dirty="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9"/>
              </a:spcBef>
            </a:pPr>
            <a:endParaRPr sz="35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spc="-15" dirty="0">
                <a:solidFill>
                  <a:srgbClr val="00B050"/>
                </a:solidFill>
                <a:latin typeface="Lucida Sans Unicode"/>
                <a:cs typeface="Lucida Sans Unicode"/>
              </a:rPr>
              <a:t>Prof</a:t>
            </a:r>
            <a:r>
              <a:rPr sz="2700" spc="-30" dirty="0">
                <a:solidFill>
                  <a:srgbClr val="00B050"/>
                </a:solidFill>
                <a:latin typeface="Lucida Sans Unicode"/>
                <a:cs typeface="Lucida Sans Unicode"/>
              </a:rPr>
              <a:t>e</a:t>
            </a:r>
            <a:r>
              <a:rPr sz="2700" spc="-15" dirty="0">
                <a:solidFill>
                  <a:srgbClr val="00B050"/>
                </a:solidFill>
                <a:latin typeface="Lucida Sans Unicode"/>
                <a:cs typeface="Lucida Sans Unicode"/>
              </a:rPr>
              <a:t>ssional</a:t>
            </a:r>
            <a:r>
              <a:rPr sz="2700" spc="-40" dirty="0">
                <a:solidFill>
                  <a:srgbClr val="00B050"/>
                </a:solidFill>
                <a:latin typeface="Lucida Sans Unicode"/>
                <a:cs typeface="Lucida Sans Unicode"/>
              </a:rPr>
              <a:t> </a:t>
            </a:r>
            <a:r>
              <a:rPr sz="2700" dirty="0">
                <a:solidFill>
                  <a:srgbClr val="00B050"/>
                </a:solidFill>
                <a:latin typeface="Lucida Sans Unicode"/>
                <a:cs typeface="Lucida Sans Unicode"/>
              </a:rPr>
              <a:t>Sal</a:t>
            </a:r>
            <a:r>
              <a:rPr sz="2700" spc="-15" dirty="0">
                <a:solidFill>
                  <a:srgbClr val="00B050"/>
                </a:solidFill>
                <a:latin typeface="Lucida Sans Unicode"/>
                <a:cs typeface="Lucida Sans Unicode"/>
              </a:rPr>
              <a:t>es</a:t>
            </a:r>
            <a:r>
              <a:rPr sz="2700" spc="-5" dirty="0">
                <a:solidFill>
                  <a:srgbClr val="00B050"/>
                </a:solidFill>
                <a:latin typeface="Lucida Sans Unicode"/>
                <a:cs typeface="Lucida Sans Unicode"/>
              </a:rPr>
              <a:t> </a:t>
            </a:r>
            <a:r>
              <a:rPr sz="2700" spc="-25" dirty="0">
                <a:solidFill>
                  <a:srgbClr val="00B050"/>
                </a:solidFill>
                <a:latin typeface="Lucida Sans Unicode"/>
                <a:cs typeface="Lucida Sans Unicode"/>
              </a:rPr>
              <a:t>---------</a:t>
            </a:r>
            <a:r>
              <a:rPr lang="en-US" sz="2700" spc="-25" dirty="0">
                <a:solidFill>
                  <a:srgbClr val="00B050"/>
                </a:solidFill>
                <a:latin typeface="Lucida Sans Unicode"/>
                <a:cs typeface="Lucida Sans Unicode"/>
              </a:rPr>
              <a:t>-</a:t>
            </a:r>
            <a:r>
              <a:rPr sz="2700" spc="-5" dirty="0" smtClean="0">
                <a:solidFill>
                  <a:srgbClr val="00B050"/>
                </a:solidFill>
                <a:latin typeface="Lucida Sans Unicode"/>
                <a:cs typeface="Lucida Sans Unicode"/>
              </a:rPr>
              <a:t>05821</a:t>
            </a:r>
            <a:endParaRPr lang="fa-IR" sz="2700" spc="-5" dirty="0" smtClean="0">
              <a:solidFill>
                <a:srgbClr val="00B050"/>
              </a:solidFill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tabLst>
                <a:tab pos="268605" algn="l"/>
              </a:tabLst>
            </a:pPr>
            <a:endParaRPr lang="fa-IR" sz="2700" spc="-5" dirty="0">
              <a:solidFill>
                <a:srgbClr val="00B050"/>
              </a:solidFill>
              <a:latin typeface="Lucida Sans Unicode"/>
              <a:cs typeface="Lucida Sans Unicode"/>
            </a:endParaRPr>
          </a:p>
          <a:p>
            <a:pPr marL="469900" indent="-457200">
              <a:lnSpc>
                <a:spcPct val="100000"/>
              </a:lnSpc>
              <a:buFont typeface="Wingdings 3" panose="05040102010807070707" pitchFamily="18" charset="2"/>
              <a:buChar char="}"/>
              <a:tabLst>
                <a:tab pos="268605" algn="l"/>
              </a:tabLst>
            </a:pPr>
            <a:r>
              <a:rPr lang="en-US" sz="2800" spc="15" dirty="0" smtClean="0">
                <a:solidFill>
                  <a:srgbClr val="2CA1BE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Travel sales</a:t>
            </a:r>
            <a:r>
              <a:rPr lang="en-US" sz="2800" spc="15" dirty="0" smtClean="0">
                <a:solidFill>
                  <a:srgbClr val="2CA1B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----------------------05736</a:t>
            </a:r>
          </a:p>
          <a:p>
            <a:pPr marL="469900" indent="-457200">
              <a:lnSpc>
                <a:spcPct val="100000"/>
              </a:lnSpc>
              <a:buFont typeface="Wingdings 3" panose="05040102010807070707" pitchFamily="18" charset="2"/>
              <a:buChar char="}"/>
              <a:tabLst>
                <a:tab pos="268605" algn="l"/>
              </a:tabLst>
            </a:pPr>
            <a:endParaRPr lang="en-US" sz="2800" spc="15" dirty="0">
              <a:solidFill>
                <a:srgbClr val="2CA1B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indent="-457200">
              <a:lnSpc>
                <a:spcPct val="100000"/>
              </a:lnSpc>
              <a:buFont typeface="Wingdings 3" panose="05040102010807070707" pitchFamily="18" charset="2"/>
              <a:buChar char="}"/>
              <a:tabLst>
                <a:tab pos="268605" algn="l"/>
              </a:tabLst>
            </a:pPr>
            <a:r>
              <a:rPr lang="en-US" sz="2800" spc="15" dirty="0" smtClean="0">
                <a:solidFill>
                  <a:srgbClr val="2CA1BE"/>
                </a:solidFill>
                <a:latin typeface="Lucida Sans Typewriter" panose="020B0509030504030204" pitchFamily="49" charset="0"/>
                <a:cs typeface="Wingdings 3"/>
              </a:rPr>
              <a:t>Accounting-----------05731</a:t>
            </a:r>
            <a:endParaRPr lang="en-US" spc="15" dirty="0">
              <a:solidFill>
                <a:srgbClr val="2CA1BE"/>
              </a:solidFill>
              <a:latin typeface="Wingdings 3"/>
              <a:cs typeface="Wingdings 3"/>
            </a:endParaRPr>
          </a:p>
          <a:p>
            <a:pPr marL="12700">
              <a:lnSpc>
                <a:spcPct val="100000"/>
              </a:lnSpc>
              <a:tabLst>
                <a:tab pos="268605" algn="l"/>
              </a:tabLst>
            </a:pPr>
            <a:r>
              <a:rPr lang="fa-IR" spc="15" dirty="0" smtClean="0">
                <a:solidFill>
                  <a:srgbClr val="2CA1BE"/>
                </a:solidFill>
                <a:latin typeface="Wingdings 3"/>
                <a:cs typeface="Wingdings 3"/>
              </a:rPr>
              <a:t> </a:t>
            </a:r>
            <a:endParaRPr lang="fa-IR" spc="-5" dirty="0" smtClean="0">
              <a:solidFill>
                <a:srgbClr val="00B050"/>
              </a:solidFill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tabLst>
                <a:tab pos="268605" algn="l"/>
              </a:tabLst>
            </a:pPr>
            <a:endParaRPr sz="2700" dirty="0">
              <a:solidFill>
                <a:srgbClr val="00B050"/>
              </a:solidFill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01168" y="361188"/>
            <a:ext cx="4722876" cy="8458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C584656-99EE-4535-9953-BE7F6966AE16}"/>
              </a:ext>
            </a:extLst>
          </p:cNvPr>
          <p:cNvGrpSpPr/>
          <p:nvPr/>
        </p:nvGrpSpPr>
        <p:grpSpPr>
          <a:xfrm>
            <a:off x="4559629" y="361188"/>
            <a:ext cx="3822371" cy="646332"/>
            <a:chOff x="4559629" y="361188"/>
            <a:chExt cx="3822371" cy="646332"/>
          </a:xfrm>
        </p:grpSpPr>
        <p:pic>
          <p:nvPicPr>
            <p:cNvPr id="5" name="Picture 4" descr="Fengye College">
              <a:extLst>
                <a:ext uri="{FF2B5EF4-FFF2-40B4-BE49-F238E27FC236}">
                  <a16:creationId xmlns:a16="http://schemas.microsoft.com/office/drawing/2014/main" id="{4FF46634-650C-4C29-9FBF-F2054E2BCD42}"/>
                </a:ext>
              </a:extLst>
            </p:cNvPr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9629" y="361188"/>
              <a:ext cx="1350645" cy="64633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7AB5AE28-ECE4-4E68-85EF-D24DF5B22166}"/>
                </a:ext>
              </a:extLst>
            </p:cNvPr>
            <p:cNvSpPr/>
            <p:nvPr/>
          </p:nvSpPr>
          <p:spPr>
            <a:xfrm>
              <a:off x="5715000" y="361188"/>
              <a:ext cx="26670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    FENGYE COLLEGE</a:t>
              </a:r>
              <a:br>
                <a:rPr lang="en-US" dirty="0"/>
              </a:br>
              <a:r>
                <a:rPr lang="en-US" dirty="0"/>
                <a:t>    </a:t>
              </a:r>
              <a:r>
                <a:rPr lang="zh-CN" altLang="en-US" b="1" dirty="0"/>
                <a:t>枫叶学院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0" y="1527750"/>
            <a:ext cx="7466202" cy="32701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8605" marR="5715" indent="-256540" algn="just">
              <a:lnSpc>
                <a:spcPct val="90000"/>
              </a:lnSpc>
            </a:pPr>
            <a:r>
              <a:rPr sz="1700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700" dirty="0">
                <a:solidFill>
                  <a:srgbClr val="2CA1BE"/>
                </a:solidFill>
                <a:latin typeface="Times New Roman"/>
                <a:cs typeface="Times New Roman"/>
              </a:rPr>
              <a:t>  </a:t>
            </a:r>
            <a:r>
              <a:rPr sz="1700" spc="-165" dirty="0">
                <a:solidFill>
                  <a:srgbClr val="2CA1BE"/>
                </a:solidFill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12</a:t>
            </a:r>
            <a:r>
              <a:rPr sz="2500" b="1" spc="22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ch</a:t>
            </a:r>
            <a:r>
              <a:rPr sz="2500" b="1" spc="-5" dirty="0">
                <a:latin typeface="Times New Roman"/>
                <a:cs typeface="Times New Roman"/>
              </a:rPr>
              <a:t>a</a:t>
            </a:r>
            <a:r>
              <a:rPr sz="2500" b="1" spc="-15" dirty="0">
                <a:latin typeface="Times New Roman"/>
                <a:cs typeface="Times New Roman"/>
              </a:rPr>
              <a:t>r</a:t>
            </a:r>
            <a:r>
              <a:rPr sz="2500" b="1" spc="-10" dirty="0">
                <a:latin typeface="Times New Roman"/>
                <a:cs typeface="Times New Roman"/>
              </a:rPr>
              <a:t>acte</a:t>
            </a:r>
            <a:r>
              <a:rPr sz="2500" b="1" spc="-15" dirty="0">
                <a:latin typeface="Times New Roman"/>
                <a:cs typeface="Times New Roman"/>
              </a:rPr>
              <a:t>r</a:t>
            </a:r>
            <a:r>
              <a:rPr sz="2500" b="1" spc="195" dirty="0">
                <a:latin typeface="Times New Roman"/>
                <a:cs typeface="Times New Roman"/>
              </a:rPr>
              <a:t> </a:t>
            </a:r>
            <a:r>
              <a:rPr sz="2500" b="1" spc="-15" dirty="0">
                <a:latin typeface="Times New Roman"/>
                <a:cs typeface="Times New Roman"/>
              </a:rPr>
              <a:t>code</a:t>
            </a:r>
            <a:r>
              <a:rPr sz="2500" b="1" spc="235" dirty="0">
                <a:latin typeface="Times New Roman"/>
                <a:cs typeface="Times New Roman"/>
              </a:rPr>
              <a:t> </a:t>
            </a:r>
            <a:r>
              <a:rPr lang="en-US" sz="2500" spc="-10" dirty="0">
                <a:latin typeface="Times New Roman"/>
                <a:cs typeface="Times New Roman"/>
              </a:rPr>
              <a:t>will be </a:t>
            </a:r>
            <a:r>
              <a:rPr sz="2500" spc="-5" dirty="0">
                <a:latin typeface="Times New Roman"/>
                <a:cs typeface="Times New Roman"/>
              </a:rPr>
              <a:t>d</a:t>
            </a:r>
            <a:r>
              <a:rPr sz="2500" spc="-15" dirty="0">
                <a:latin typeface="Times New Roman"/>
                <a:cs typeface="Times New Roman"/>
              </a:rPr>
              <a:t>e</a:t>
            </a:r>
            <a:r>
              <a:rPr sz="2500" spc="-5" dirty="0">
                <a:latin typeface="Times New Roman"/>
                <a:cs typeface="Times New Roman"/>
              </a:rPr>
              <a:t>ter</a:t>
            </a:r>
            <a:r>
              <a:rPr sz="2500" spc="-30" dirty="0">
                <a:latin typeface="Times New Roman"/>
                <a:cs typeface="Times New Roman"/>
              </a:rPr>
              <a:t>m</a:t>
            </a:r>
            <a:r>
              <a:rPr sz="2500" dirty="0">
                <a:latin typeface="Times New Roman"/>
                <a:cs typeface="Times New Roman"/>
              </a:rPr>
              <a:t>in</a:t>
            </a:r>
            <a:r>
              <a:rPr sz="2500" spc="-15" dirty="0">
                <a:latin typeface="Times New Roman"/>
                <a:cs typeface="Times New Roman"/>
              </a:rPr>
              <a:t>ed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245" dirty="0">
                <a:latin typeface="Times New Roman"/>
                <a:cs typeface="Times New Roman"/>
              </a:rPr>
              <a:t> </a:t>
            </a:r>
            <a:r>
              <a:rPr sz="2500" spc="-15" dirty="0">
                <a:latin typeface="Times New Roman"/>
                <a:cs typeface="Times New Roman"/>
              </a:rPr>
              <a:t>by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254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t</a:t>
            </a:r>
            <a:r>
              <a:rPr sz="2500" spc="-15" dirty="0">
                <a:latin typeface="Times New Roman"/>
                <a:cs typeface="Times New Roman"/>
              </a:rPr>
              <a:t>he</a:t>
            </a:r>
            <a:r>
              <a:rPr sz="2500" spc="-10" dirty="0">
                <a:latin typeface="Times New Roman"/>
                <a:cs typeface="Times New Roman"/>
              </a:rPr>
              <a:t> </a:t>
            </a:r>
            <a:r>
              <a:rPr sz="2500" i="1" spc="-15" dirty="0">
                <a:latin typeface="Times New Roman"/>
                <a:cs typeface="Times New Roman"/>
              </a:rPr>
              <a:t>Mi</a:t>
            </a:r>
            <a:r>
              <a:rPr sz="2500" i="1" spc="-10" dirty="0">
                <a:latin typeface="Times New Roman"/>
                <a:cs typeface="Times New Roman"/>
              </a:rPr>
              <a:t>nis</a:t>
            </a:r>
            <a:r>
              <a:rPr sz="2500" i="1" spc="0" dirty="0">
                <a:latin typeface="Times New Roman"/>
                <a:cs typeface="Times New Roman"/>
              </a:rPr>
              <a:t>t</a:t>
            </a:r>
            <a:r>
              <a:rPr sz="2500" i="1" spc="-10" dirty="0">
                <a:latin typeface="Times New Roman"/>
                <a:cs typeface="Times New Roman"/>
              </a:rPr>
              <a:t>è</a:t>
            </a:r>
            <a:r>
              <a:rPr sz="2500" i="1" spc="-105" dirty="0">
                <a:latin typeface="Times New Roman"/>
                <a:cs typeface="Times New Roman"/>
              </a:rPr>
              <a:t>r</a:t>
            </a:r>
            <a:r>
              <a:rPr sz="2500" i="1" spc="-15" dirty="0">
                <a:latin typeface="Times New Roman"/>
                <a:cs typeface="Times New Roman"/>
              </a:rPr>
              <a:t>e</a:t>
            </a:r>
            <a:r>
              <a:rPr sz="2500" i="1" spc="100" dirty="0">
                <a:latin typeface="Times New Roman"/>
                <a:cs typeface="Times New Roman"/>
              </a:rPr>
              <a:t> </a:t>
            </a:r>
            <a:r>
              <a:rPr sz="2500" i="1" spc="-5" dirty="0">
                <a:latin typeface="Times New Roman"/>
                <a:cs typeface="Times New Roman"/>
              </a:rPr>
              <a:t>d</a:t>
            </a:r>
            <a:r>
              <a:rPr sz="2500" i="1" spc="-15" dirty="0">
                <a:latin typeface="Times New Roman"/>
                <a:cs typeface="Times New Roman"/>
              </a:rPr>
              <a:t>e</a:t>
            </a:r>
            <a:r>
              <a:rPr sz="2500" i="1" spc="90" dirty="0">
                <a:latin typeface="Times New Roman"/>
                <a:cs typeface="Times New Roman"/>
              </a:rPr>
              <a:t> </a:t>
            </a:r>
            <a:r>
              <a:rPr sz="2500" i="1" spc="-10" dirty="0">
                <a:latin typeface="Times New Roman"/>
                <a:cs typeface="Times New Roman"/>
              </a:rPr>
              <a:t>l</a:t>
            </a:r>
            <a:r>
              <a:rPr sz="2500" i="1" spc="-5" dirty="0">
                <a:latin typeface="Times New Roman"/>
                <a:cs typeface="Times New Roman"/>
              </a:rPr>
              <a:t>'</a:t>
            </a:r>
            <a:r>
              <a:rPr sz="2500" i="1" spc="-15" dirty="0">
                <a:latin typeface="Times New Roman"/>
                <a:cs typeface="Times New Roman"/>
              </a:rPr>
              <a:t>Éd</a:t>
            </a:r>
            <a:r>
              <a:rPr sz="2500" i="1" spc="-10" dirty="0">
                <a:latin typeface="Times New Roman"/>
                <a:cs typeface="Times New Roman"/>
              </a:rPr>
              <a:t>u</a:t>
            </a:r>
            <a:r>
              <a:rPr sz="2500" i="1" spc="-15" dirty="0">
                <a:latin typeface="Times New Roman"/>
                <a:cs typeface="Times New Roman"/>
              </a:rPr>
              <a:t>ca</a:t>
            </a:r>
            <a:r>
              <a:rPr sz="2500" i="1" spc="-5" dirty="0">
                <a:latin typeface="Times New Roman"/>
                <a:cs typeface="Times New Roman"/>
              </a:rPr>
              <a:t>t</a:t>
            </a:r>
            <a:r>
              <a:rPr sz="2500" i="1" spc="-10" dirty="0">
                <a:latin typeface="Times New Roman"/>
                <a:cs typeface="Times New Roman"/>
              </a:rPr>
              <a:t>i</a:t>
            </a:r>
            <a:r>
              <a:rPr sz="2500" i="1" spc="-5" dirty="0">
                <a:latin typeface="Times New Roman"/>
                <a:cs typeface="Times New Roman"/>
              </a:rPr>
              <a:t>on</a:t>
            </a:r>
            <a:r>
              <a:rPr sz="2500" i="1" spc="-10" dirty="0">
                <a:latin typeface="Times New Roman"/>
                <a:cs typeface="Times New Roman"/>
              </a:rPr>
              <a:t>,</a:t>
            </a:r>
            <a:r>
              <a:rPr sz="2500" i="1" spc="95" dirty="0">
                <a:latin typeface="Times New Roman"/>
                <a:cs typeface="Times New Roman"/>
              </a:rPr>
              <a:t> </a:t>
            </a:r>
            <a:r>
              <a:rPr sz="2500" i="1" spc="-15" dirty="0">
                <a:latin typeface="Times New Roman"/>
                <a:cs typeface="Times New Roman"/>
              </a:rPr>
              <a:t>de</a:t>
            </a:r>
            <a:r>
              <a:rPr sz="2500" i="1" spc="90" dirty="0">
                <a:latin typeface="Times New Roman"/>
                <a:cs typeface="Times New Roman"/>
              </a:rPr>
              <a:t> </a:t>
            </a:r>
            <a:r>
              <a:rPr sz="2500" i="1" spc="-10" dirty="0">
                <a:latin typeface="Times New Roman"/>
                <a:cs typeface="Times New Roman"/>
              </a:rPr>
              <a:t>l</a:t>
            </a:r>
            <a:r>
              <a:rPr sz="2500" i="1" spc="-5" dirty="0">
                <a:latin typeface="Times New Roman"/>
                <a:cs typeface="Times New Roman"/>
              </a:rPr>
              <a:t>'</a:t>
            </a:r>
            <a:r>
              <a:rPr sz="2500" i="1" spc="-15" dirty="0">
                <a:latin typeface="Times New Roman"/>
                <a:cs typeface="Times New Roman"/>
              </a:rPr>
              <a:t>En</a:t>
            </a:r>
            <a:r>
              <a:rPr sz="2500" i="1" dirty="0">
                <a:latin typeface="Times New Roman"/>
                <a:cs typeface="Times New Roman"/>
              </a:rPr>
              <a:t>s</a:t>
            </a:r>
            <a:r>
              <a:rPr sz="2500" i="1" spc="-10" dirty="0">
                <a:latin typeface="Times New Roman"/>
                <a:cs typeface="Times New Roman"/>
              </a:rPr>
              <a:t>e</a:t>
            </a:r>
            <a:r>
              <a:rPr sz="2500" i="1" spc="-15" dirty="0">
                <a:latin typeface="Times New Roman"/>
                <a:cs typeface="Times New Roman"/>
              </a:rPr>
              <a:t>igneme</a:t>
            </a:r>
            <a:r>
              <a:rPr sz="2500" i="1" spc="-10" dirty="0">
                <a:latin typeface="Times New Roman"/>
                <a:cs typeface="Times New Roman"/>
              </a:rPr>
              <a:t>nt</a:t>
            </a:r>
            <a:r>
              <a:rPr sz="2500" i="1" spc="110" dirty="0">
                <a:latin typeface="Times New Roman"/>
                <a:cs typeface="Times New Roman"/>
              </a:rPr>
              <a:t> </a:t>
            </a:r>
            <a:r>
              <a:rPr sz="2500" i="1" spc="-10" dirty="0">
                <a:latin typeface="Times New Roman"/>
                <a:cs typeface="Times New Roman"/>
              </a:rPr>
              <a:t>s</a:t>
            </a:r>
            <a:r>
              <a:rPr sz="2500" i="1" spc="-5" dirty="0">
                <a:latin typeface="Times New Roman"/>
                <a:cs typeface="Times New Roman"/>
              </a:rPr>
              <a:t>u</a:t>
            </a:r>
            <a:r>
              <a:rPr sz="2500" i="1" spc="-15" dirty="0">
                <a:latin typeface="Times New Roman"/>
                <a:cs typeface="Times New Roman"/>
              </a:rPr>
              <a:t>pér</a:t>
            </a:r>
            <a:r>
              <a:rPr sz="2500" i="1" spc="-5" dirty="0">
                <a:latin typeface="Times New Roman"/>
                <a:cs typeface="Times New Roman"/>
              </a:rPr>
              <a:t>i</a:t>
            </a:r>
            <a:r>
              <a:rPr sz="2500" i="1" spc="-15" dirty="0">
                <a:latin typeface="Times New Roman"/>
                <a:cs typeface="Times New Roman"/>
              </a:rPr>
              <a:t>e</a:t>
            </a:r>
            <a:r>
              <a:rPr sz="2500" i="1" spc="-10" dirty="0">
                <a:latin typeface="Times New Roman"/>
                <a:cs typeface="Times New Roman"/>
              </a:rPr>
              <a:t>ur</a:t>
            </a:r>
            <a:r>
              <a:rPr sz="2500" i="1" spc="105" dirty="0">
                <a:latin typeface="Times New Roman"/>
                <a:cs typeface="Times New Roman"/>
              </a:rPr>
              <a:t> </a:t>
            </a:r>
            <a:r>
              <a:rPr sz="2500" i="1" spc="-20" dirty="0">
                <a:latin typeface="Times New Roman"/>
                <a:cs typeface="Times New Roman"/>
              </a:rPr>
              <a:t>e</a:t>
            </a:r>
            <a:r>
              <a:rPr sz="2500" i="1" spc="-10" dirty="0">
                <a:latin typeface="Times New Roman"/>
                <a:cs typeface="Times New Roman"/>
              </a:rPr>
              <a:t>t</a:t>
            </a:r>
            <a:r>
              <a:rPr sz="2500" i="1" spc="95" dirty="0">
                <a:latin typeface="Times New Roman"/>
                <a:cs typeface="Times New Roman"/>
              </a:rPr>
              <a:t> </a:t>
            </a:r>
            <a:r>
              <a:rPr sz="2500" i="1" spc="-5" dirty="0">
                <a:latin typeface="Times New Roman"/>
                <a:cs typeface="Times New Roman"/>
              </a:rPr>
              <a:t>de</a:t>
            </a:r>
            <a:r>
              <a:rPr sz="2500" i="1" dirty="0">
                <a:latin typeface="Times New Roman"/>
                <a:cs typeface="Times New Roman"/>
              </a:rPr>
              <a:t> </a:t>
            </a:r>
            <a:r>
              <a:rPr sz="2500" i="1" spc="-10" dirty="0">
                <a:latin typeface="Times New Roman"/>
                <a:cs typeface="Times New Roman"/>
              </a:rPr>
              <a:t>la</a:t>
            </a:r>
            <a:r>
              <a:rPr sz="2500" i="1" dirty="0">
                <a:latin typeface="Times New Roman"/>
                <a:cs typeface="Times New Roman"/>
              </a:rPr>
              <a:t> </a:t>
            </a:r>
            <a:r>
              <a:rPr sz="2500" i="1" spc="-15" dirty="0">
                <a:latin typeface="Times New Roman"/>
                <a:cs typeface="Times New Roman"/>
              </a:rPr>
              <a:t>Re</a:t>
            </a:r>
            <a:r>
              <a:rPr sz="2500" i="1" spc="-25" dirty="0">
                <a:latin typeface="Times New Roman"/>
                <a:cs typeface="Times New Roman"/>
              </a:rPr>
              <a:t>c</a:t>
            </a:r>
            <a:r>
              <a:rPr sz="2500" i="1" spc="-15" dirty="0">
                <a:latin typeface="Times New Roman"/>
                <a:cs typeface="Times New Roman"/>
              </a:rPr>
              <a:t>he</a:t>
            </a:r>
            <a:r>
              <a:rPr sz="2500" i="1" spc="-110" dirty="0">
                <a:latin typeface="Times New Roman"/>
                <a:cs typeface="Times New Roman"/>
              </a:rPr>
              <a:t>r</a:t>
            </a:r>
            <a:r>
              <a:rPr sz="2500" i="1" spc="-15" dirty="0">
                <a:latin typeface="Times New Roman"/>
                <a:cs typeface="Times New Roman"/>
              </a:rPr>
              <a:t>che</a:t>
            </a:r>
            <a:r>
              <a:rPr sz="2500" i="1" spc="35" dirty="0">
                <a:latin typeface="Times New Roman"/>
                <a:cs typeface="Times New Roman"/>
              </a:rPr>
              <a:t> </a:t>
            </a:r>
            <a:r>
              <a:rPr sz="2500" spc="-15" dirty="0">
                <a:latin typeface="Times New Roman"/>
                <a:cs typeface="Times New Roman"/>
              </a:rPr>
              <a:t>(MEESR).</a:t>
            </a:r>
            <a:endParaRPr sz="25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3"/>
              </a:spcBef>
            </a:pPr>
            <a:endParaRPr sz="2750" dirty="0">
              <a:latin typeface="Times New Roman"/>
              <a:cs typeface="Times New Roman"/>
            </a:endParaRPr>
          </a:p>
          <a:p>
            <a:pPr marL="12700">
              <a:lnSpc>
                <a:spcPts val="2950"/>
              </a:lnSpc>
              <a:tabLst>
                <a:tab pos="268605" algn="l"/>
                <a:tab pos="5449570" algn="l"/>
              </a:tabLst>
            </a:pPr>
            <a:r>
              <a:rPr sz="2500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endParaRPr sz="2500" dirty="0">
              <a:latin typeface="Times New Roman"/>
              <a:cs typeface="Times New Roman"/>
            </a:endParaRPr>
          </a:p>
          <a:p>
            <a:pPr marL="268605" marR="5080" indent="-256540" algn="just">
              <a:lnSpc>
                <a:spcPct val="90000"/>
              </a:lnSpc>
              <a:spcBef>
                <a:spcPts val="250"/>
              </a:spcBef>
            </a:pPr>
            <a:r>
              <a:rPr sz="1700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700" dirty="0">
                <a:solidFill>
                  <a:srgbClr val="2CA1BE"/>
                </a:solidFill>
                <a:latin typeface="Times New Roman"/>
                <a:cs typeface="Times New Roman"/>
              </a:rPr>
              <a:t>  </a:t>
            </a:r>
            <a:r>
              <a:rPr sz="1700" spc="-165" dirty="0">
                <a:solidFill>
                  <a:srgbClr val="2CA1BE"/>
                </a:solidFill>
                <a:latin typeface="Times New Roman"/>
                <a:cs typeface="Times New Roman"/>
              </a:rPr>
              <a:t> </a:t>
            </a:r>
            <a:r>
              <a:rPr sz="2500" spc="-15" dirty="0">
                <a:latin typeface="Lucida Sans Unicode"/>
                <a:cs typeface="Lucida Sans Unicode"/>
              </a:rPr>
              <a:t>---</a:t>
            </a:r>
            <a:r>
              <a:rPr sz="2500" spc="120" dirty="0">
                <a:latin typeface="Lucida Sans Unicode"/>
                <a:cs typeface="Lucida Sans Unicode"/>
              </a:rPr>
              <a:t> </a:t>
            </a:r>
            <a:r>
              <a:rPr sz="2500" dirty="0">
                <a:latin typeface="Lucida Sans Unicode"/>
                <a:cs typeface="Lucida Sans Unicode"/>
              </a:rPr>
              <a:t>I</a:t>
            </a:r>
            <a:r>
              <a:rPr sz="2500" spc="-10" dirty="0">
                <a:latin typeface="Lucida Sans Unicode"/>
                <a:cs typeface="Lucida Sans Unicode"/>
              </a:rPr>
              <a:t>f</a:t>
            </a:r>
            <a:r>
              <a:rPr sz="2500" spc="100" dirty="0">
                <a:latin typeface="Lucida Sans Unicode"/>
                <a:cs typeface="Lucida Sans Unicode"/>
              </a:rPr>
              <a:t> </a:t>
            </a:r>
            <a:r>
              <a:rPr sz="2500" spc="-5" dirty="0">
                <a:latin typeface="Lucida Sans Unicode"/>
                <a:cs typeface="Lucida Sans Unicode"/>
              </a:rPr>
              <a:t>i</a:t>
            </a:r>
            <a:r>
              <a:rPr sz="2500" spc="-10" dirty="0">
                <a:latin typeface="Lucida Sans Unicode"/>
                <a:cs typeface="Lucida Sans Unicode"/>
              </a:rPr>
              <a:t>t’s</a:t>
            </a:r>
            <a:r>
              <a:rPr sz="2500" spc="114" dirty="0">
                <a:latin typeface="Lucida Sans Unicode"/>
                <a:cs typeface="Lucida Sans Unicode"/>
              </a:rPr>
              <a:t> </a:t>
            </a:r>
            <a:r>
              <a:rPr sz="2500" spc="-15" dirty="0">
                <a:latin typeface="Lucida Sans Unicode"/>
                <a:cs typeface="Lucida Sans Unicode"/>
              </a:rPr>
              <a:t>the</a:t>
            </a:r>
            <a:r>
              <a:rPr sz="2500" spc="114" dirty="0">
                <a:latin typeface="Lucida Sans Unicode"/>
                <a:cs typeface="Lucida Sans Unicode"/>
              </a:rPr>
              <a:t> </a:t>
            </a:r>
            <a:r>
              <a:rPr sz="2500" spc="-10" dirty="0">
                <a:latin typeface="Lucida Sans Unicode"/>
                <a:cs typeface="Lucida Sans Unicode"/>
              </a:rPr>
              <a:t>first</a:t>
            </a:r>
            <a:r>
              <a:rPr sz="2500" spc="120" dirty="0">
                <a:latin typeface="Lucida Sans Unicode"/>
                <a:cs typeface="Lucida Sans Unicode"/>
              </a:rPr>
              <a:t> </a:t>
            </a:r>
            <a:r>
              <a:rPr sz="2500" spc="-15" dirty="0">
                <a:latin typeface="Lucida Sans Unicode"/>
                <a:cs typeface="Lucida Sans Unicode"/>
              </a:rPr>
              <a:t>time</a:t>
            </a:r>
            <a:r>
              <a:rPr sz="2500" spc="110" dirty="0">
                <a:latin typeface="Lucida Sans Unicode"/>
                <a:cs typeface="Lucida Sans Unicode"/>
              </a:rPr>
              <a:t> </a:t>
            </a:r>
            <a:r>
              <a:rPr sz="2500" spc="-20" dirty="0">
                <a:latin typeface="Lucida Sans Unicode"/>
                <a:cs typeface="Lucida Sans Unicode"/>
              </a:rPr>
              <a:t>you</a:t>
            </a:r>
            <a:r>
              <a:rPr sz="2500" spc="125" dirty="0">
                <a:latin typeface="Lucida Sans Unicode"/>
                <a:cs typeface="Lucida Sans Unicode"/>
              </a:rPr>
              <a:t> </a:t>
            </a:r>
            <a:r>
              <a:rPr sz="2500" spc="-15" dirty="0">
                <a:latin typeface="Lucida Sans Unicode"/>
                <a:cs typeface="Lucida Sans Unicode"/>
              </a:rPr>
              <a:t>study</a:t>
            </a:r>
            <a:r>
              <a:rPr sz="2500" spc="110" dirty="0">
                <a:latin typeface="Lucida Sans Unicode"/>
                <a:cs typeface="Lucida Sans Unicode"/>
              </a:rPr>
              <a:t> </a:t>
            </a:r>
            <a:r>
              <a:rPr sz="2500" spc="-15" dirty="0">
                <a:latin typeface="Lucida Sans Unicode"/>
                <a:cs typeface="Lucida Sans Unicode"/>
              </a:rPr>
              <a:t>i</a:t>
            </a:r>
            <a:r>
              <a:rPr sz="2500" spc="-20" dirty="0">
                <a:latin typeface="Lucida Sans Unicode"/>
                <a:cs typeface="Lucida Sans Unicode"/>
              </a:rPr>
              <a:t>n</a:t>
            </a:r>
            <a:r>
              <a:rPr sz="2500" spc="120" dirty="0">
                <a:latin typeface="Lucida Sans Unicode"/>
                <a:cs typeface="Lucida Sans Unicode"/>
              </a:rPr>
              <a:t> </a:t>
            </a:r>
            <a:r>
              <a:rPr sz="2500" spc="-15" dirty="0">
                <a:latin typeface="Lucida Sans Unicode"/>
                <a:cs typeface="Lucida Sans Unicode"/>
              </a:rPr>
              <a:t>Quebec,</a:t>
            </a:r>
            <a:r>
              <a:rPr sz="2500" spc="100" dirty="0">
                <a:latin typeface="Lucida Sans Unicode"/>
                <a:cs typeface="Lucida Sans Unicode"/>
              </a:rPr>
              <a:t> </a:t>
            </a:r>
            <a:r>
              <a:rPr sz="2500" spc="-20" dirty="0">
                <a:latin typeface="Lucida Sans Unicode"/>
                <a:cs typeface="Lucida Sans Unicode"/>
              </a:rPr>
              <a:t>you</a:t>
            </a:r>
            <a:r>
              <a:rPr sz="2500" spc="-15" dirty="0">
                <a:latin typeface="Lucida Sans Unicode"/>
                <a:cs typeface="Lucida Sans Unicode"/>
              </a:rPr>
              <a:t> will</a:t>
            </a:r>
            <a:r>
              <a:rPr sz="2500" spc="300" dirty="0">
                <a:latin typeface="Lucida Sans Unicode"/>
                <a:cs typeface="Lucida Sans Unicode"/>
              </a:rPr>
              <a:t> </a:t>
            </a:r>
            <a:r>
              <a:rPr sz="2500" spc="-15" dirty="0">
                <a:latin typeface="Lucida Sans Unicode"/>
                <a:cs typeface="Lucida Sans Unicode"/>
              </a:rPr>
              <a:t>get</a:t>
            </a:r>
            <a:r>
              <a:rPr sz="2500" spc="300" dirty="0">
                <a:latin typeface="Lucida Sans Unicode"/>
                <a:cs typeface="Lucida Sans Unicode"/>
              </a:rPr>
              <a:t> </a:t>
            </a:r>
            <a:r>
              <a:rPr sz="2500" spc="-30" dirty="0">
                <a:latin typeface="Lucida Sans Unicode"/>
                <a:cs typeface="Lucida Sans Unicode"/>
              </a:rPr>
              <a:t>o</a:t>
            </a:r>
            <a:r>
              <a:rPr sz="2500" spc="-15" dirty="0">
                <a:latin typeface="Lucida Sans Unicode"/>
                <a:cs typeface="Lucida Sans Unicode"/>
              </a:rPr>
              <a:t>nly</a:t>
            </a:r>
            <a:r>
              <a:rPr sz="2500" spc="300" dirty="0">
                <a:latin typeface="Lucida Sans Unicode"/>
                <a:cs typeface="Lucida Sans Unicode"/>
              </a:rPr>
              <a:t> </a:t>
            </a:r>
            <a:r>
              <a:rPr lang="en-US" sz="2500" spc="-15" dirty="0">
                <a:latin typeface="Lucida Sans Unicode"/>
                <a:cs typeface="Lucida Sans Unicode"/>
              </a:rPr>
              <a:t>ten</a:t>
            </a:r>
            <a:r>
              <a:rPr sz="2500" spc="305" dirty="0">
                <a:latin typeface="Lucida Sans Unicode"/>
                <a:cs typeface="Lucida Sans Unicode"/>
              </a:rPr>
              <a:t> </a:t>
            </a:r>
            <a:r>
              <a:rPr sz="2500" spc="-20" dirty="0">
                <a:latin typeface="Lucida Sans Unicode"/>
                <a:cs typeface="Lucida Sans Unicode"/>
              </a:rPr>
              <a:t>digit</a:t>
            </a:r>
            <a:r>
              <a:rPr sz="2500" spc="-15" dirty="0">
                <a:latin typeface="Lucida Sans Unicode"/>
                <a:cs typeface="Lucida Sans Unicode"/>
              </a:rPr>
              <a:t>s</a:t>
            </a:r>
            <a:r>
              <a:rPr sz="2500" spc="310" dirty="0">
                <a:latin typeface="Lucida Sans Unicode"/>
                <a:cs typeface="Lucida Sans Unicode"/>
              </a:rPr>
              <a:t> </a:t>
            </a:r>
            <a:r>
              <a:rPr sz="2500" spc="-20" dirty="0">
                <a:latin typeface="Lucida Sans Unicode"/>
                <a:cs typeface="Lucida Sans Unicode"/>
              </a:rPr>
              <a:t>c</a:t>
            </a:r>
            <a:r>
              <a:rPr sz="2500" spc="-15" dirty="0">
                <a:latin typeface="Lucida Sans Unicode"/>
                <a:cs typeface="Lucida Sans Unicode"/>
              </a:rPr>
              <a:t>o</a:t>
            </a:r>
            <a:r>
              <a:rPr sz="2500" spc="-25" dirty="0">
                <a:latin typeface="Lucida Sans Unicode"/>
                <a:cs typeface="Lucida Sans Unicode"/>
              </a:rPr>
              <a:t>d</a:t>
            </a:r>
            <a:r>
              <a:rPr sz="2500" spc="-10" dirty="0">
                <a:latin typeface="Lucida Sans Unicode"/>
                <a:cs typeface="Lucida Sans Unicode"/>
              </a:rPr>
              <a:t>e.</a:t>
            </a:r>
            <a:r>
              <a:rPr sz="2500" spc="290" dirty="0">
                <a:latin typeface="Lucida Sans Unicode"/>
                <a:cs typeface="Lucida Sans Unicode"/>
              </a:rPr>
              <a:t> </a:t>
            </a:r>
            <a:r>
              <a:rPr sz="2500" b="1" u="heavy" spc="-25" dirty="0">
                <a:solidFill>
                  <a:srgbClr val="FF0000"/>
                </a:solidFill>
                <a:latin typeface="Lucida Sans Unicode"/>
                <a:cs typeface="Lucida Sans Unicode"/>
              </a:rPr>
              <a:t>Y</a:t>
            </a:r>
            <a:r>
              <a:rPr sz="2500" b="1" u="heavy" spc="-15" dirty="0">
                <a:solidFill>
                  <a:srgbClr val="FF0000"/>
                </a:solidFill>
                <a:latin typeface="Lucida Sans Unicode"/>
                <a:cs typeface="Lucida Sans Unicode"/>
              </a:rPr>
              <a:t>ou </a:t>
            </a:r>
            <a:r>
              <a:rPr sz="2500" b="1" u="heavy" spc="-500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2500" b="1" u="heavy" spc="-20" dirty="0">
                <a:solidFill>
                  <a:srgbClr val="FF0000"/>
                </a:solidFill>
                <a:latin typeface="Lucida Sans Unicode"/>
                <a:cs typeface="Lucida Sans Unicode"/>
              </a:rPr>
              <a:t>c</a:t>
            </a:r>
            <a:r>
              <a:rPr sz="2500" b="1" u="heavy" spc="-15" dirty="0">
                <a:solidFill>
                  <a:srgbClr val="FF0000"/>
                </a:solidFill>
                <a:latin typeface="Lucida Sans Unicode"/>
                <a:cs typeface="Lucida Sans Unicode"/>
              </a:rPr>
              <a:t>an </a:t>
            </a:r>
            <a:r>
              <a:rPr sz="2500" b="1" u="heavy" spc="-509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2500" b="1" u="heavy" spc="-10" dirty="0">
                <a:solidFill>
                  <a:srgbClr val="FF0000"/>
                </a:solidFill>
                <a:latin typeface="Lucida Sans Unicode"/>
                <a:cs typeface="Lucida Sans Unicode"/>
              </a:rPr>
              <a:t>fill </a:t>
            </a:r>
            <a:r>
              <a:rPr sz="2500" b="1" u="heavy" spc="-490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2500" b="1" u="heavy" spc="-20" dirty="0">
                <a:solidFill>
                  <a:srgbClr val="FF0000"/>
                </a:solidFill>
                <a:latin typeface="Lucida Sans Unicode"/>
                <a:cs typeface="Lucida Sans Unicode"/>
              </a:rPr>
              <a:t>in</a:t>
            </a:r>
            <a:r>
              <a:rPr sz="2500" b="1" u="heavy" spc="-10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2500" b="1" u="heavy" spc="-490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2500" b="1" u="heavy" spc="-20" dirty="0">
                <a:solidFill>
                  <a:srgbClr val="FF0000"/>
                </a:solidFill>
                <a:latin typeface="Lucida Sans Unicode"/>
                <a:cs typeface="Lucida Sans Unicode"/>
              </a:rPr>
              <a:t>y</a:t>
            </a:r>
            <a:r>
              <a:rPr sz="2500" b="1" u="heavy" spc="-15" dirty="0">
                <a:solidFill>
                  <a:srgbClr val="FF0000"/>
                </a:solidFill>
                <a:latin typeface="Lucida Sans Unicode"/>
                <a:cs typeface="Lucida Sans Unicode"/>
              </a:rPr>
              <a:t>our</a:t>
            </a:r>
            <a:r>
              <a:rPr sz="2500" b="1" spc="-10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2500" b="1" u="heavy" spc="-15" dirty="0">
                <a:solidFill>
                  <a:srgbClr val="FF0000"/>
                </a:solidFill>
                <a:latin typeface="Lucida Sans Unicode"/>
                <a:cs typeface="Lucida Sans Unicode"/>
              </a:rPr>
              <a:t>Per</a:t>
            </a:r>
            <a:r>
              <a:rPr sz="2500" b="1" u="heavy" spc="-35" dirty="0">
                <a:solidFill>
                  <a:srgbClr val="FF0000"/>
                </a:solidFill>
                <a:latin typeface="Lucida Sans Unicode"/>
                <a:cs typeface="Lucida Sans Unicode"/>
              </a:rPr>
              <a:t>m</a:t>
            </a:r>
            <a:r>
              <a:rPr sz="2500" b="1" u="heavy" spc="-20" dirty="0">
                <a:solidFill>
                  <a:srgbClr val="FF0000"/>
                </a:solidFill>
                <a:latin typeface="Lucida Sans Unicode"/>
                <a:cs typeface="Lucida Sans Unicode"/>
              </a:rPr>
              <a:t>anent</a:t>
            </a:r>
            <a:r>
              <a:rPr sz="2500" b="1" u="heavy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2500" b="1" u="heavy" spc="-105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2500" b="1" u="heavy" spc="-20" dirty="0">
                <a:solidFill>
                  <a:srgbClr val="FF0000"/>
                </a:solidFill>
                <a:latin typeface="Lucida Sans Unicode"/>
                <a:cs typeface="Lucida Sans Unicode"/>
              </a:rPr>
              <a:t>Code</a:t>
            </a:r>
            <a:r>
              <a:rPr sz="2500" b="1" u="heavy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2500" b="1" u="heavy" spc="-114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2500" b="1" u="heavy" spc="-10" dirty="0">
                <a:solidFill>
                  <a:srgbClr val="FF0000"/>
                </a:solidFill>
                <a:latin typeface="Lucida Sans Unicode"/>
                <a:cs typeface="Lucida Sans Unicode"/>
              </a:rPr>
              <a:t>f</a:t>
            </a:r>
            <a:r>
              <a:rPr sz="2500" b="1" u="heavy" spc="-30" dirty="0">
                <a:solidFill>
                  <a:srgbClr val="FF0000"/>
                </a:solidFill>
                <a:latin typeface="Lucida Sans Unicode"/>
                <a:cs typeface="Lucida Sans Unicode"/>
              </a:rPr>
              <a:t>r</a:t>
            </a:r>
            <a:r>
              <a:rPr sz="2500" b="1" u="heavy" spc="-25" dirty="0">
                <a:solidFill>
                  <a:srgbClr val="FF0000"/>
                </a:solidFill>
                <a:latin typeface="Lucida Sans Unicode"/>
                <a:cs typeface="Lucida Sans Unicode"/>
              </a:rPr>
              <a:t>om</a:t>
            </a:r>
            <a:r>
              <a:rPr sz="2500" b="1" u="heavy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2500" b="1" u="heavy" spc="-120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2500" b="1" u="heavy" spc="-15" dirty="0">
                <a:solidFill>
                  <a:srgbClr val="FF0000"/>
                </a:solidFill>
                <a:latin typeface="Lucida Sans Unicode"/>
                <a:cs typeface="Lucida Sans Unicode"/>
              </a:rPr>
              <a:t>the</a:t>
            </a:r>
            <a:r>
              <a:rPr sz="2500" b="1" u="heavy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2500" b="1" u="heavy" spc="-114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2500" b="1" u="heavy" spc="-20" dirty="0">
                <a:solidFill>
                  <a:srgbClr val="FF0000"/>
                </a:solidFill>
                <a:latin typeface="Lucida Sans Unicode"/>
                <a:cs typeface="Lucida Sans Unicode"/>
              </a:rPr>
              <a:t>beginning</a:t>
            </a:r>
            <a:r>
              <a:rPr sz="2500" b="1" u="heavy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2500" b="1" u="heavy" spc="-105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2500" b="1" u="heavy" spc="-20" dirty="0">
                <a:solidFill>
                  <a:srgbClr val="FF0000"/>
                </a:solidFill>
                <a:latin typeface="Lucida Sans Unicode"/>
                <a:cs typeface="Lucida Sans Unicode"/>
              </a:rPr>
              <a:t>and</a:t>
            </a:r>
            <a:r>
              <a:rPr sz="2500" b="1" u="heavy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2500" b="1" u="heavy" spc="-120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2500" b="1" u="heavy" spc="-20" dirty="0">
                <a:solidFill>
                  <a:srgbClr val="FF0000"/>
                </a:solidFill>
                <a:latin typeface="Lucida Sans Unicode"/>
                <a:cs typeface="Lucida Sans Unicode"/>
              </a:rPr>
              <a:t>leave</a:t>
            </a:r>
            <a:r>
              <a:rPr sz="2500" b="1" spc="-15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2500" b="1" u="heavy" spc="-15" dirty="0">
                <a:solidFill>
                  <a:srgbClr val="FF0000"/>
                </a:solidFill>
                <a:latin typeface="Lucida Sans Unicode"/>
                <a:cs typeface="Lucida Sans Unicode"/>
              </a:rPr>
              <a:t>the</a:t>
            </a:r>
            <a:r>
              <a:rPr sz="2500" b="1" u="heavy" spc="-20" dirty="0">
                <a:solidFill>
                  <a:srgbClr val="FF0000"/>
                </a:solidFill>
                <a:latin typeface="Lucida Sans Unicode"/>
                <a:cs typeface="Lucida Sans Unicode"/>
              </a:rPr>
              <a:t> last</a:t>
            </a:r>
            <a:r>
              <a:rPr sz="2500" b="1" u="heavy" spc="-5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2500" b="1" u="heavy" spc="-15" dirty="0">
                <a:solidFill>
                  <a:srgbClr val="FF0000"/>
                </a:solidFill>
                <a:latin typeface="Lucida Sans Unicode"/>
                <a:cs typeface="Lucida Sans Unicode"/>
              </a:rPr>
              <a:t>two spac</a:t>
            </a:r>
            <a:r>
              <a:rPr sz="2500" b="1" u="heavy" spc="-20" dirty="0">
                <a:solidFill>
                  <a:srgbClr val="FF0000"/>
                </a:solidFill>
                <a:latin typeface="Lucida Sans Unicode"/>
                <a:cs typeface="Lucida Sans Unicode"/>
              </a:rPr>
              <a:t>es empt</a:t>
            </a:r>
            <a:r>
              <a:rPr sz="2500" b="1" u="heavy" spc="-10" dirty="0">
                <a:solidFill>
                  <a:srgbClr val="FF0000"/>
                </a:solidFill>
                <a:latin typeface="Lucida Sans Unicode"/>
                <a:cs typeface="Lucida Sans Unicode"/>
              </a:rPr>
              <a:t>y.</a:t>
            </a:r>
            <a:endParaRPr sz="2500" b="1" dirty="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8200" y="123444"/>
            <a:ext cx="4081272" cy="133502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81C0E83-1C6B-435E-A2E0-DAE439062A8A}"/>
              </a:ext>
            </a:extLst>
          </p:cNvPr>
          <p:cNvGrpSpPr/>
          <p:nvPr/>
        </p:nvGrpSpPr>
        <p:grpSpPr>
          <a:xfrm>
            <a:off x="4559629" y="361188"/>
            <a:ext cx="3822371" cy="646332"/>
            <a:chOff x="4559629" y="361188"/>
            <a:chExt cx="3822371" cy="646332"/>
          </a:xfrm>
        </p:grpSpPr>
        <p:pic>
          <p:nvPicPr>
            <p:cNvPr id="9" name="Picture 8" descr="Fengye College">
              <a:extLst>
                <a:ext uri="{FF2B5EF4-FFF2-40B4-BE49-F238E27FC236}">
                  <a16:creationId xmlns:a16="http://schemas.microsoft.com/office/drawing/2014/main" id="{C5EB78DF-1602-4D7A-8D81-97EF381722A2}"/>
                </a:ext>
              </a:extLst>
            </p:cNvPr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9629" y="361188"/>
              <a:ext cx="1350645" cy="64633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69255EE-E23A-43E4-8A83-8E2331244D03}"/>
                </a:ext>
              </a:extLst>
            </p:cNvPr>
            <p:cNvSpPr/>
            <p:nvPr/>
          </p:nvSpPr>
          <p:spPr>
            <a:xfrm>
              <a:off x="5715000" y="361188"/>
              <a:ext cx="26670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    FENGYE COLLEGE</a:t>
              </a:r>
              <a:br>
                <a:rPr lang="en-US" dirty="0"/>
              </a:br>
              <a:r>
                <a:rPr lang="en-US" dirty="0"/>
                <a:t>    </a:t>
              </a:r>
              <a:r>
                <a:rPr lang="zh-CN" altLang="en-US" b="1" dirty="0"/>
                <a:t>枫叶学院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0" y="1506456"/>
            <a:ext cx="5867400" cy="3906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35"/>
              </a:lnSpc>
              <a:tabLst>
                <a:tab pos="268605" algn="l"/>
              </a:tabLst>
            </a:pPr>
            <a:r>
              <a:rPr sz="1150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150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lang="en-US" sz="1700" b="1" dirty="0">
                <a:latin typeface="Times New Roman"/>
                <a:cs typeface="Times New Roman"/>
              </a:rPr>
              <a:t>If</a:t>
            </a:r>
            <a:r>
              <a:rPr lang="en-US" sz="1700" b="1" dirty="0">
                <a:solidFill>
                  <a:srgbClr val="2CA1BE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latin typeface="Lucida Sans Unicode"/>
                <a:cs typeface="Lucida Sans Unicode"/>
              </a:rPr>
              <a:t>M</a:t>
            </a:r>
            <a:r>
              <a:rPr sz="1700" b="1" spc="-10" dirty="0">
                <a:latin typeface="Lucida Sans Unicode"/>
                <a:cs typeface="Lucida Sans Unicode"/>
              </a:rPr>
              <a:t>a</a:t>
            </a:r>
            <a:r>
              <a:rPr sz="1700" b="1" spc="-5" dirty="0">
                <a:latin typeface="Lucida Sans Unicode"/>
                <a:cs typeface="Lucida Sans Unicode"/>
              </a:rPr>
              <a:t>rrie</a:t>
            </a:r>
            <a:r>
              <a:rPr sz="1700" b="1" spc="-10" dirty="0">
                <a:latin typeface="Lucida Sans Unicode"/>
                <a:cs typeface="Lucida Sans Unicode"/>
              </a:rPr>
              <a:t>d</a:t>
            </a:r>
            <a:r>
              <a:rPr sz="1700" b="1" dirty="0">
                <a:latin typeface="Lucida Sans Unicode"/>
                <a:cs typeface="Lucida Sans Unicode"/>
              </a:rPr>
              <a:t>:</a:t>
            </a:r>
          </a:p>
          <a:p>
            <a:pPr marL="556895">
              <a:lnSpc>
                <a:spcPts val="2035"/>
              </a:lnSpc>
            </a:pPr>
            <a:r>
              <a:rPr sz="1700" b="1" dirty="0">
                <a:latin typeface="Lucida Sans Unicode"/>
                <a:cs typeface="Lucida Sans Unicode"/>
              </a:rPr>
              <a:t>1001</a:t>
            </a:r>
            <a:r>
              <a:rPr lang="en-US" sz="1700" b="1" dirty="0">
                <a:latin typeface="Lucida Sans Unicode"/>
                <a:cs typeface="Lucida Sans Unicode"/>
              </a:rPr>
              <a:t> </a:t>
            </a:r>
            <a:r>
              <a:rPr sz="1700" dirty="0">
                <a:latin typeface="Lucida Sans Unicode"/>
                <a:cs typeface="Lucida Sans Unicode"/>
              </a:rPr>
              <a:t>(</a:t>
            </a:r>
            <a:r>
              <a:rPr sz="1700" spc="-25" dirty="0">
                <a:latin typeface="Lucida Sans Unicode"/>
                <a:cs typeface="Lucida Sans Unicode"/>
              </a:rPr>
              <a:t> </a:t>
            </a:r>
            <a:r>
              <a:rPr sz="1700" spc="-5" dirty="0">
                <a:latin typeface="Lucida Sans Unicode"/>
                <a:cs typeface="Lucida Sans Unicode"/>
              </a:rPr>
              <a:t>al</a:t>
            </a:r>
            <a:r>
              <a:rPr sz="1700" dirty="0">
                <a:latin typeface="Lucida Sans Unicode"/>
                <a:cs typeface="Lucida Sans Unicode"/>
              </a:rPr>
              <a:t>l</a:t>
            </a:r>
            <a:r>
              <a:rPr sz="1700" spc="-15" dirty="0">
                <a:latin typeface="Lucida Sans Unicode"/>
                <a:cs typeface="Lucida Sans Unicode"/>
              </a:rPr>
              <a:t> </a:t>
            </a:r>
            <a:r>
              <a:rPr sz="1700" dirty="0">
                <a:latin typeface="Lucida Sans Unicode"/>
                <a:cs typeface="Lucida Sans Unicode"/>
              </a:rPr>
              <a:t>s</a:t>
            </a:r>
            <a:r>
              <a:rPr sz="1700" spc="-10" dirty="0">
                <a:latin typeface="Lucida Sans Unicode"/>
                <a:cs typeface="Lucida Sans Unicode"/>
              </a:rPr>
              <a:t>t</a:t>
            </a:r>
            <a:r>
              <a:rPr sz="1700" dirty="0">
                <a:latin typeface="Lucida Sans Unicode"/>
                <a:cs typeface="Lucida Sans Unicode"/>
              </a:rPr>
              <a:t>u</a:t>
            </a:r>
            <a:r>
              <a:rPr sz="1700" spc="-10" dirty="0">
                <a:latin typeface="Lucida Sans Unicode"/>
                <a:cs typeface="Lucida Sans Unicode"/>
              </a:rPr>
              <a:t>d</a:t>
            </a:r>
            <a:r>
              <a:rPr sz="1700" spc="-5" dirty="0">
                <a:latin typeface="Lucida Sans Unicode"/>
                <a:cs typeface="Lucida Sans Unicode"/>
              </a:rPr>
              <a:t>ent</a:t>
            </a:r>
            <a:r>
              <a:rPr sz="1700" dirty="0">
                <a:latin typeface="Lucida Sans Unicode"/>
                <a:cs typeface="Lucida Sans Unicode"/>
              </a:rPr>
              <a:t>s</a:t>
            </a:r>
            <a:r>
              <a:rPr sz="1700" spc="-10" dirty="0">
                <a:latin typeface="Lucida Sans Unicode"/>
                <a:cs typeface="Lucida Sans Unicode"/>
              </a:rPr>
              <a:t> </a:t>
            </a:r>
            <a:r>
              <a:rPr sz="1700" dirty="0">
                <a:latin typeface="Lucida Sans Unicode"/>
                <a:cs typeface="Lucida Sans Unicode"/>
              </a:rPr>
              <a:t>)</a:t>
            </a:r>
          </a:p>
          <a:p>
            <a:pPr marL="556895" marR="5080">
              <a:lnSpc>
                <a:spcPct val="99500"/>
              </a:lnSpc>
              <a:spcBef>
                <a:spcPts val="10"/>
              </a:spcBef>
            </a:pPr>
            <a:r>
              <a:rPr sz="1700" b="1" dirty="0">
                <a:latin typeface="Lucida Sans Unicode"/>
                <a:cs typeface="Lucida Sans Unicode"/>
              </a:rPr>
              <a:t>1152</a:t>
            </a:r>
            <a:r>
              <a:rPr sz="1700" spc="-20" dirty="0">
                <a:latin typeface="Lucida Sans Unicode"/>
                <a:cs typeface="Lucida Sans Unicode"/>
              </a:rPr>
              <a:t> </a:t>
            </a:r>
            <a:r>
              <a:rPr sz="1700" dirty="0">
                <a:latin typeface="Lucida Sans Unicode"/>
                <a:cs typeface="Lucida Sans Unicode"/>
              </a:rPr>
              <a:t>( </a:t>
            </a:r>
            <a:r>
              <a:rPr sz="1700" spc="-10" dirty="0">
                <a:latin typeface="Lucida Sans Unicode"/>
                <a:cs typeface="Lucida Sans Unicode"/>
              </a:rPr>
              <a:t>S</a:t>
            </a:r>
            <a:r>
              <a:rPr sz="1700" spc="-5" dirty="0">
                <a:latin typeface="Lucida Sans Unicode"/>
                <a:cs typeface="Lucida Sans Unicode"/>
              </a:rPr>
              <a:t>p</a:t>
            </a:r>
            <a:r>
              <a:rPr sz="1700" spc="-10" dirty="0">
                <a:latin typeface="Lucida Sans Unicode"/>
                <a:cs typeface="Lucida Sans Unicode"/>
              </a:rPr>
              <a:t>o</a:t>
            </a:r>
            <a:r>
              <a:rPr sz="1700" dirty="0">
                <a:latin typeface="Lucida Sans Unicode"/>
                <a:cs typeface="Lucida Sans Unicode"/>
              </a:rPr>
              <a:t>u</a:t>
            </a:r>
            <a:r>
              <a:rPr sz="1700" spc="-10" dirty="0">
                <a:latin typeface="Lucida Sans Unicode"/>
                <a:cs typeface="Lucida Sans Unicode"/>
              </a:rPr>
              <a:t>s</a:t>
            </a:r>
            <a:r>
              <a:rPr sz="1700" spc="-5" dirty="0">
                <a:latin typeface="Lucida Sans Unicode"/>
                <a:cs typeface="Lucida Sans Unicode"/>
              </a:rPr>
              <a:t>e</a:t>
            </a:r>
            <a:r>
              <a:rPr sz="1700" dirty="0">
                <a:latin typeface="Lucida Sans Unicode"/>
                <a:cs typeface="Lucida Sans Unicode"/>
              </a:rPr>
              <a:t>) </a:t>
            </a:r>
            <a:r>
              <a:rPr sz="1700" spc="-5" dirty="0">
                <a:latin typeface="Lucida Sans Unicode"/>
                <a:cs typeface="Lucida Sans Unicode"/>
              </a:rPr>
              <a:t>I</a:t>
            </a:r>
            <a:r>
              <a:rPr sz="1700" dirty="0">
                <a:latin typeface="Lucida Sans Unicode"/>
                <a:cs typeface="Lucida Sans Unicode"/>
              </a:rPr>
              <a:t>f </a:t>
            </a:r>
            <a:r>
              <a:rPr sz="1700" spc="-10" dirty="0">
                <a:latin typeface="Lucida Sans Unicode"/>
                <a:cs typeface="Lucida Sans Unicode"/>
              </a:rPr>
              <a:t>s</a:t>
            </a:r>
            <a:r>
              <a:rPr sz="1700" dirty="0">
                <a:latin typeface="Lucida Sans Unicode"/>
                <a:cs typeface="Lucida Sans Unicode"/>
              </a:rPr>
              <a:t>he</a:t>
            </a:r>
            <a:r>
              <a:rPr sz="1700" spc="-10" dirty="0">
                <a:latin typeface="Lucida Sans Unicode"/>
                <a:cs typeface="Lucida Sans Unicode"/>
              </a:rPr>
              <a:t>/</a:t>
            </a:r>
            <a:r>
              <a:rPr sz="1700" dirty="0">
                <a:latin typeface="Lucida Sans Unicode"/>
                <a:cs typeface="Lucida Sans Unicode"/>
              </a:rPr>
              <a:t>he</a:t>
            </a:r>
            <a:r>
              <a:rPr sz="1700" spc="-15" dirty="0">
                <a:latin typeface="Lucida Sans Unicode"/>
                <a:cs typeface="Lucida Sans Unicode"/>
              </a:rPr>
              <a:t> </a:t>
            </a:r>
            <a:r>
              <a:rPr sz="1700" spc="-5" dirty="0">
                <a:latin typeface="Lucida Sans Unicode"/>
                <a:cs typeface="Lucida Sans Unicode"/>
              </a:rPr>
              <a:t>li</a:t>
            </a:r>
            <a:r>
              <a:rPr sz="1700" spc="-10" dirty="0">
                <a:latin typeface="Lucida Sans Unicode"/>
                <a:cs typeface="Lucida Sans Unicode"/>
              </a:rPr>
              <a:t>v</a:t>
            </a:r>
            <a:r>
              <a:rPr sz="1700" spc="-5" dirty="0">
                <a:latin typeface="Lucida Sans Unicode"/>
                <a:cs typeface="Lucida Sans Unicode"/>
              </a:rPr>
              <a:t>e</a:t>
            </a:r>
            <a:r>
              <a:rPr sz="1700" dirty="0">
                <a:latin typeface="Lucida Sans Unicode"/>
                <a:cs typeface="Lucida Sans Unicode"/>
              </a:rPr>
              <a:t>s</a:t>
            </a:r>
            <a:r>
              <a:rPr sz="1700" spc="-20" dirty="0">
                <a:latin typeface="Lucida Sans Unicode"/>
                <a:cs typeface="Lucida Sans Unicode"/>
              </a:rPr>
              <a:t> </a:t>
            </a:r>
            <a:r>
              <a:rPr sz="1700" spc="-5" dirty="0">
                <a:latin typeface="Lucida Sans Unicode"/>
                <a:cs typeface="Lucida Sans Unicode"/>
              </a:rPr>
              <a:t>wit</a:t>
            </a:r>
            <a:r>
              <a:rPr sz="1700" dirty="0">
                <a:latin typeface="Lucida Sans Unicode"/>
                <a:cs typeface="Lucida Sans Unicode"/>
              </a:rPr>
              <a:t>h</a:t>
            </a:r>
            <a:r>
              <a:rPr sz="1700" spc="-15" dirty="0">
                <a:latin typeface="Lucida Sans Unicode"/>
                <a:cs typeface="Lucida Sans Unicode"/>
              </a:rPr>
              <a:t> </a:t>
            </a:r>
            <a:r>
              <a:rPr sz="1700" spc="-5" dirty="0">
                <a:latin typeface="Lucida Sans Unicode"/>
                <a:cs typeface="Lucida Sans Unicode"/>
              </a:rPr>
              <a:t>you </a:t>
            </a:r>
            <a:endParaRPr lang="en-US" sz="1700" spc="-5" dirty="0">
              <a:latin typeface="Lucida Sans Unicode"/>
              <a:cs typeface="Lucida Sans Unicode"/>
            </a:endParaRPr>
          </a:p>
          <a:p>
            <a:pPr marL="556895" marR="5080">
              <a:lnSpc>
                <a:spcPct val="99500"/>
              </a:lnSpc>
              <a:spcBef>
                <a:spcPts val="10"/>
              </a:spcBef>
            </a:pPr>
            <a:r>
              <a:rPr sz="1700" b="1" dirty="0">
                <a:latin typeface="Lucida Sans Unicode"/>
                <a:cs typeface="Lucida Sans Unicode"/>
              </a:rPr>
              <a:t>1095</a:t>
            </a:r>
            <a:r>
              <a:rPr sz="1700" spc="-20" dirty="0">
                <a:latin typeface="Lucida Sans Unicode"/>
                <a:cs typeface="Lucida Sans Unicode"/>
              </a:rPr>
              <a:t> </a:t>
            </a:r>
            <a:r>
              <a:rPr sz="1700" spc="-5" dirty="0">
                <a:latin typeface="Lucida Sans Unicode"/>
                <a:cs typeface="Lucida Sans Unicode"/>
              </a:rPr>
              <a:t>I</a:t>
            </a:r>
            <a:r>
              <a:rPr sz="1700" dirty="0">
                <a:latin typeface="Lucida Sans Unicode"/>
                <a:cs typeface="Lucida Sans Unicode"/>
              </a:rPr>
              <a:t>f </a:t>
            </a:r>
            <a:r>
              <a:rPr sz="1700" spc="-5" dirty="0">
                <a:latin typeface="Lucida Sans Unicode"/>
                <a:cs typeface="Lucida Sans Unicode"/>
              </a:rPr>
              <a:t>yo</a:t>
            </a:r>
            <a:r>
              <a:rPr sz="1700" spc="-10" dirty="0">
                <a:latin typeface="Lucida Sans Unicode"/>
                <a:cs typeface="Lucida Sans Unicode"/>
              </a:rPr>
              <a:t>u</a:t>
            </a:r>
            <a:r>
              <a:rPr sz="1700" dirty="0">
                <a:latin typeface="Lucida Sans Unicode"/>
                <a:cs typeface="Lucida Sans Unicode"/>
              </a:rPr>
              <a:t>r s</a:t>
            </a:r>
            <a:r>
              <a:rPr sz="1700" spc="-10" dirty="0">
                <a:latin typeface="Lucida Sans Unicode"/>
                <a:cs typeface="Lucida Sans Unicode"/>
              </a:rPr>
              <a:t>p</a:t>
            </a:r>
            <a:r>
              <a:rPr sz="1700" spc="-5" dirty="0">
                <a:latin typeface="Lucida Sans Unicode"/>
                <a:cs typeface="Lucida Sans Unicode"/>
              </a:rPr>
              <a:t>ou</a:t>
            </a:r>
            <a:r>
              <a:rPr sz="1700" spc="-10" dirty="0">
                <a:latin typeface="Lucida Sans Unicode"/>
                <a:cs typeface="Lucida Sans Unicode"/>
              </a:rPr>
              <a:t>s</a:t>
            </a:r>
            <a:r>
              <a:rPr sz="1700" dirty="0">
                <a:latin typeface="Lucida Sans Unicode"/>
                <a:cs typeface="Lucida Sans Unicode"/>
              </a:rPr>
              <a:t>e </a:t>
            </a:r>
            <a:r>
              <a:rPr sz="1700" spc="-5" dirty="0">
                <a:latin typeface="Lucida Sans Unicode"/>
                <a:cs typeface="Lucida Sans Unicode"/>
              </a:rPr>
              <a:t>li</a:t>
            </a:r>
            <a:r>
              <a:rPr sz="1700" spc="-10" dirty="0">
                <a:latin typeface="Lucida Sans Unicode"/>
                <a:cs typeface="Lucida Sans Unicode"/>
              </a:rPr>
              <a:t>v</a:t>
            </a:r>
            <a:r>
              <a:rPr sz="1700" spc="-5" dirty="0">
                <a:latin typeface="Lucida Sans Unicode"/>
                <a:cs typeface="Lucida Sans Unicode"/>
              </a:rPr>
              <a:t>e</a:t>
            </a:r>
            <a:r>
              <a:rPr sz="1700" dirty="0">
                <a:latin typeface="Lucida Sans Unicode"/>
                <a:cs typeface="Lucida Sans Unicode"/>
              </a:rPr>
              <a:t>s</a:t>
            </a:r>
            <a:r>
              <a:rPr sz="1700" spc="-20" dirty="0">
                <a:latin typeface="Lucida Sans Unicode"/>
                <a:cs typeface="Lucida Sans Unicode"/>
              </a:rPr>
              <a:t> </a:t>
            </a:r>
            <a:r>
              <a:rPr sz="1700" spc="-5" dirty="0">
                <a:latin typeface="Lucida Sans Unicode"/>
                <a:cs typeface="Lucida Sans Unicode"/>
              </a:rPr>
              <a:t>ou</a:t>
            </a:r>
            <a:r>
              <a:rPr sz="1700" dirty="0">
                <a:latin typeface="Lucida Sans Unicode"/>
                <a:cs typeface="Lucida Sans Unicode"/>
              </a:rPr>
              <a:t>t</a:t>
            </a:r>
            <a:r>
              <a:rPr sz="1700" spc="-5" dirty="0">
                <a:latin typeface="Lucida Sans Unicode"/>
                <a:cs typeface="Lucida Sans Unicode"/>
              </a:rPr>
              <a:t> </a:t>
            </a:r>
            <a:r>
              <a:rPr sz="1700" dirty="0">
                <a:latin typeface="Lucida Sans Unicode"/>
                <a:cs typeface="Lucida Sans Unicode"/>
              </a:rPr>
              <a:t>si</a:t>
            </a:r>
            <a:r>
              <a:rPr sz="1700" spc="-10" dirty="0">
                <a:latin typeface="Lucida Sans Unicode"/>
                <a:cs typeface="Lucida Sans Unicode"/>
              </a:rPr>
              <a:t>d</a:t>
            </a:r>
            <a:r>
              <a:rPr sz="1700" dirty="0">
                <a:latin typeface="Lucida Sans Unicode"/>
                <a:cs typeface="Lucida Sans Unicode"/>
              </a:rPr>
              <a:t>e </a:t>
            </a:r>
            <a:r>
              <a:rPr sz="1700" dirty="0" smtClean="0">
                <a:latin typeface="Lucida Sans Unicode"/>
                <a:cs typeface="Lucida Sans Unicode"/>
              </a:rPr>
              <a:t>C</a:t>
            </a:r>
            <a:r>
              <a:rPr sz="1700" spc="-10" dirty="0" smtClean="0">
                <a:latin typeface="Lucida Sans Unicode"/>
                <a:cs typeface="Lucida Sans Unicode"/>
              </a:rPr>
              <a:t>a</a:t>
            </a:r>
            <a:r>
              <a:rPr sz="1700" dirty="0" smtClean="0">
                <a:latin typeface="Lucida Sans Unicode"/>
                <a:cs typeface="Lucida Sans Unicode"/>
              </a:rPr>
              <a:t>n</a:t>
            </a:r>
            <a:r>
              <a:rPr sz="1700" spc="-10" dirty="0" smtClean="0">
                <a:latin typeface="Lucida Sans Unicode"/>
                <a:cs typeface="Lucida Sans Unicode"/>
              </a:rPr>
              <a:t>a</a:t>
            </a:r>
            <a:r>
              <a:rPr sz="1700" spc="-5" dirty="0" smtClean="0">
                <a:latin typeface="Lucida Sans Unicode"/>
                <a:cs typeface="Lucida Sans Unicode"/>
              </a:rPr>
              <a:t>d</a:t>
            </a:r>
            <a:r>
              <a:rPr lang="en-US" sz="1700" spc="-5" dirty="0" smtClean="0">
                <a:latin typeface="Lucida Sans Unicode"/>
                <a:cs typeface="Lucida Sans Unicode"/>
              </a:rPr>
              <a:t>a or came to Canada after January 01 2020</a:t>
            </a:r>
            <a:endParaRPr lang="en-US" sz="1700" spc="-5" dirty="0">
              <a:latin typeface="Lucida Sans Unicode"/>
              <a:cs typeface="Lucida Sans Unicode"/>
            </a:endParaRPr>
          </a:p>
          <a:p>
            <a:pPr marL="556895" marR="5080">
              <a:lnSpc>
                <a:spcPct val="99500"/>
              </a:lnSpc>
              <a:spcBef>
                <a:spcPts val="10"/>
              </a:spcBef>
            </a:pPr>
            <a:r>
              <a:rPr sz="1700" b="1" dirty="0">
                <a:latin typeface="Lucida Sans Unicode"/>
                <a:cs typeface="Lucida Sans Unicode"/>
              </a:rPr>
              <a:t>1005</a:t>
            </a:r>
            <a:r>
              <a:rPr lang="en-US" sz="1700" b="1" dirty="0">
                <a:latin typeface="Lucida Sans Unicode"/>
                <a:cs typeface="Lucida Sans Unicode"/>
              </a:rPr>
              <a:t> </a:t>
            </a:r>
            <a:r>
              <a:rPr sz="1700" dirty="0">
                <a:latin typeface="Lucida Sans Unicode"/>
                <a:cs typeface="Lucida Sans Unicode"/>
              </a:rPr>
              <a:t>(</a:t>
            </a:r>
            <a:r>
              <a:rPr sz="1700" spc="-25" dirty="0">
                <a:latin typeface="Lucida Sans Unicode"/>
                <a:cs typeface="Lucida Sans Unicode"/>
              </a:rPr>
              <a:t> </a:t>
            </a:r>
            <a:r>
              <a:rPr sz="1700" dirty="0">
                <a:latin typeface="Lucida Sans Unicode"/>
                <a:cs typeface="Lucida Sans Unicode"/>
              </a:rPr>
              <a:t>C</a:t>
            </a:r>
            <a:r>
              <a:rPr sz="1700" spc="-5" dirty="0">
                <a:latin typeface="Lucida Sans Unicode"/>
                <a:cs typeface="Lucida Sans Unicode"/>
              </a:rPr>
              <a:t>hild</a:t>
            </a:r>
            <a:r>
              <a:rPr sz="1700" spc="-10" dirty="0">
                <a:latin typeface="Lucida Sans Unicode"/>
                <a:cs typeface="Lucida Sans Unicode"/>
              </a:rPr>
              <a:t>r</a:t>
            </a:r>
            <a:r>
              <a:rPr sz="1700" spc="-5" dirty="0">
                <a:latin typeface="Lucida Sans Unicode"/>
                <a:cs typeface="Lucida Sans Unicode"/>
              </a:rPr>
              <a:t>en)</a:t>
            </a:r>
            <a:r>
              <a:rPr lang="en-US" sz="1700" spc="-5" dirty="0">
                <a:latin typeface="Lucida Sans Unicode"/>
                <a:cs typeface="Lucida Sans Unicode"/>
              </a:rPr>
              <a:t> Dependent</a:t>
            </a:r>
            <a:endParaRPr sz="1700" dirty="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50" dirty="0">
              <a:latin typeface="Times New Roman"/>
              <a:cs typeface="Times New Roman"/>
            </a:endParaRPr>
          </a:p>
          <a:p>
            <a:pPr marL="12700">
              <a:lnSpc>
                <a:spcPts val="2035"/>
              </a:lnSpc>
              <a:tabLst>
                <a:tab pos="268605" algn="l"/>
              </a:tabLst>
            </a:pPr>
            <a:r>
              <a:rPr sz="1150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150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lang="en-US" b="1" dirty="0">
                <a:latin typeface="Times New Roman"/>
                <a:cs typeface="Times New Roman"/>
              </a:rPr>
              <a:t>If </a:t>
            </a:r>
            <a:r>
              <a:rPr sz="1700" b="1" spc="-10" dirty="0">
                <a:latin typeface="Lucida Sans Unicode"/>
                <a:cs typeface="Lucida Sans Unicode"/>
              </a:rPr>
              <a:t>S</a:t>
            </a:r>
            <a:r>
              <a:rPr sz="1700" b="1" spc="-5" dirty="0">
                <a:latin typeface="Lucida Sans Unicode"/>
                <a:cs typeface="Lucida Sans Unicode"/>
              </a:rPr>
              <a:t>ingle</a:t>
            </a:r>
            <a:r>
              <a:rPr sz="1700" spc="-5" dirty="0">
                <a:latin typeface="Lucida Sans Unicode"/>
                <a:cs typeface="Lucida Sans Unicode"/>
              </a:rPr>
              <a:t>:</a:t>
            </a:r>
            <a:endParaRPr sz="1700" dirty="0">
              <a:latin typeface="Lucida Sans Unicode"/>
              <a:cs typeface="Lucida Sans Unicode"/>
            </a:endParaRPr>
          </a:p>
          <a:p>
            <a:pPr marL="556895">
              <a:lnSpc>
                <a:spcPts val="2035"/>
              </a:lnSpc>
            </a:pPr>
            <a:r>
              <a:rPr sz="1700" spc="-5" dirty="0">
                <a:latin typeface="Lucida Sans Unicode"/>
                <a:cs typeface="Lucida Sans Unicode"/>
              </a:rPr>
              <a:t>I</a:t>
            </a:r>
            <a:r>
              <a:rPr sz="1700" dirty="0">
                <a:latin typeface="Lucida Sans Unicode"/>
                <a:cs typeface="Lucida Sans Unicode"/>
              </a:rPr>
              <a:t>f </a:t>
            </a:r>
            <a:r>
              <a:rPr sz="1700" spc="-5" dirty="0">
                <a:latin typeface="Lucida Sans Unicode"/>
                <a:cs typeface="Lucida Sans Unicode"/>
              </a:rPr>
              <a:t>yo</a:t>
            </a:r>
            <a:r>
              <a:rPr sz="1700" dirty="0">
                <a:latin typeface="Lucida Sans Unicode"/>
                <a:cs typeface="Lucida Sans Unicode"/>
              </a:rPr>
              <a:t>u</a:t>
            </a:r>
            <a:r>
              <a:rPr sz="1700" spc="-5" dirty="0">
                <a:latin typeface="Lucida Sans Unicode"/>
                <a:cs typeface="Lucida Sans Unicode"/>
              </a:rPr>
              <a:t> li</a:t>
            </a:r>
            <a:r>
              <a:rPr sz="1700" spc="-10" dirty="0">
                <a:latin typeface="Lucida Sans Unicode"/>
                <a:cs typeface="Lucida Sans Unicode"/>
              </a:rPr>
              <a:t>v</a:t>
            </a:r>
            <a:r>
              <a:rPr sz="1700" dirty="0">
                <a:latin typeface="Lucida Sans Unicode"/>
                <a:cs typeface="Lucida Sans Unicode"/>
              </a:rPr>
              <a:t>e</a:t>
            </a:r>
            <a:r>
              <a:rPr sz="1700" spc="-15" dirty="0">
                <a:latin typeface="Lucida Sans Unicode"/>
                <a:cs typeface="Lucida Sans Unicode"/>
              </a:rPr>
              <a:t> </a:t>
            </a:r>
            <a:r>
              <a:rPr sz="1700" spc="-5" dirty="0">
                <a:latin typeface="Lucida Sans Unicode"/>
                <a:cs typeface="Lucida Sans Unicode"/>
              </a:rPr>
              <a:t>wit</a:t>
            </a:r>
            <a:r>
              <a:rPr sz="1700" dirty="0">
                <a:latin typeface="Lucida Sans Unicode"/>
                <a:cs typeface="Lucida Sans Unicode"/>
              </a:rPr>
              <a:t>h</a:t>
            </a:r>
            <a:r>
              <a:rPr sz="1700" spc="-15" dirty="0">
                <a:latin typeface="Lucida Sans Unicode"/>
                <a:cs typeface="Lucida Sans Unicode"/>
              </a:rPr>
              <a:t> </a:t>
            </a:r>
            <a:r>
              <a:rPr sz="1700" spc="-5" dirty="0">
                <a:latin typeface="Lucida Sans Unicode"/>
                <a:cs typeface="Lucida Sans Unicode"/>
              </a:rPr>
              <a:t>you</a:t>
            </a:r>
            <a:r>
              <a:rPr sz="1700" dirty="0">
                <a:latin typeface="Lucida Sans Unicode"/>
                <a:cs typeface="Lucida Sans Unicode"/>
              </a:rPr>
              <a:t>r </a:t>
            </a:r>
            <a:r>
              <a:rPr sz="1700" spc="-5" dirty="0">
                <a:latin typeface="Lucida Sans Unicode"/>
                <a:cs typeface="Lucida Sans Unicode"/>
              </a:rPr>
              <a:t>p</a:t>
            </a:r>
            <a:r>
              <a:rPr sz="1700" spc="-10" dirty="0">
                <a:latin typeface="Lucida Sans Unicode"/>
                <a:cs typeface="Lucida Sans Unicode"/>
              </a:rPr>
              <a:t>a</a:t>
            </a:r>
            <a:r>
              <a:rPr sz="1700" spc="-5" dirty="0">
                <a:latin typeface="Lucida Sans Unicode"/>
                <a:cs typeface="Lucida Sans Unicode"/>
              </a:rPr>
              <a:t>rent</a:t>
            </a:r>
            <a:r>
              <a:rPr sz="1700" dirty="0">
                <a:latin typeface="Lucida Sans Unicode"/>
                <a:cs typeface="Lucida Sans Unicode"/>
              </a:rPr>
              <a:t>s</a:t>
            </a:r>
          </a:p>
          <a:p>
            <a:pPr marL="556895">
              <a:lnSpc>
                <a:spcPts val="2035"/>
              </a:lnSpc>
            </a:pPr>
            <a:r>
              <a:rPr sz="1700" b="1" dirty="0">
                <a:latin typeface="Lucida Sans Unicode"/>
                <a:cs typeface="Lucida Sans Unicode"/>
              </a:rPr>
              <a:t>1001</a:t>
            </a:r>
            <a:r>
              <a:rPr lang="en-US" sz="1700" dirty="0">
                <a:latin typeface="Lucida Sans Unicode"/>
                <a:cs typeface="Lucida Sans Unicode"/>
              </a:rPr>
              <a:t> </a:t>
            </a:r>
            <a:r>
              <a:rPr sz="1700" dirty="0">
                <a:latin typeface="Lucida Sans Unicode"/>
                <a:cs typeface="Lucida Sans Unicode"/>
              </a:rPr>
              <a:t>(</a:t>
            </a:r>
            <a:r>
              <a:rPr sz="1700" spc="-25" dirty="0">
                <a:latin typeface="Lucida Sans Unicode"/>
                <a:cs typeface="Lucida Sans Unicode"/>
              </a:rPr>
              <a:t> </a:t>
            </a:r>
            <a:r>
              <a:rPr sz="1700" dirty="0">
                <a:latin typeface="Lucida Sans Unicode"/>
                <a:cs typeface="Lucida Sans Unicode"/>
              </a:rPr>
              <a:t>All</a:t>
            </a:r>
            <a:r>
              <a:rPr sz="1700" spc="-15" dirty="0">
                <a:latin typeface="Lucida Sans Unicode"/>
                <a:cs typeface="Lucida Sans Unicode"/>
              </a:rPr>
              <a:t> </a:t>
            </a:r>
            <a:r>
              <a:rPr sz="1700" spc="-10" dirty="0">
                <a:latin typeface="Lucida Sans Unicode"/>
                <a:cs typeface="Lucida Sans Unicode"/>
              </a:rPr>
              <a:t>s</a:t>
            </a:r>
            <a:r>
              <a:rPr sz="1700" dirty="0">
                <a:latin typeface="Lucida Sans Unicode"/>
                <a:cs typeface="Lucida Sans Unicode"/>
              </a:rPr>
              <a:t>t</a:t>
            </a:r>
            <a:r>
              <a:rPr sz="1700" spc="-5" dirty="0">
                <a:latin typeface="Lucida Sans Unicode"/>
                <a:cs typeface="Lucida Sans Unicode"/>
              </a:rPr>
              <a:t>u</a:t>
            </a:r>
            <a:r>
              <a:rPr sz="1700" spc="-10" dirty="0">
                <a:latin typeface="Lucida Sans Unicode"/>
                <a:cs typeface="Lucida Sans Unicode"/>
              </a:rPr>
              <a:t>d</a:t>
            </a:r>
            <a:r>
              <a:rPr sz="1700" spc="-5" dirty="0">
                <a:latin typeface="Lucida Sans Unicode"/>
                <a:cs typeface="Lucida Sans Unicode"/>
              </a:rPr>
              <a:t>e</a:t>
            </a:r>
            <a:r>
              <a:rPr sz="1700" spc="-10" dirty="0">
                <a:latin typeface="Lucida Sans Unicode"/>
                <a:cs typeface="Lucida Sans Unicode"/>
              </a:rPr>
              <a:t>n</a:t>
            </a:r>
            <a:r>
              <a:rPr sz="1700" dirty="0">
                <a:latin typeface="Lucida Sans Unicode"/>
                <a:cs typeface="Lucida Sans Unicode"/>
              </a:rPr>
              <a:t>t</a:t>
            </a:r>
            <a:r>
              <a:rPr sz="1700" spc="-10" dirty="0">
                <a:latin typeface="Lucida Sans Unicode"/>
                <a:cs typeface="Lucida Sans Unicode"/>
              </a:rPr>
              <a:t>s</a:t>
            </a:r>
            <a:r>
              <a:rPr sz="1700" dirty="0">
                <a:latin typeface="Lucida Sans Unicode"/>
                <a:cs typeface="Lucida Sans Unicode"/>
              </a:rPr>
              <a:t>)</a:t>
            </a:r>
          </a:p>
          <a:p>
            <a:pPr marL="556895" marR="118110">
              <a:lnSpc>
                <a:spcPts val="2030"/>
              </a:lnSpc>
              <a:spcBef>
                <a:spcPts val="70"/>
              </a:spcBef>
            </a:pPr>
            <a:r>
              <a:rPr sz="1700" b="1" dirty="0">
                <a:latin typeface="Lucida Sans Unicode"/>
                <a:cs typeface="Lucida Sans Unicode"/>
              </a:rPr>
              <a:t>1150</a:t>
            </a:r>
            <a:r>
              <a:rPr lang="en-US" sz="1700" b="1" dirty="0">
                <a:latin typeface="Lucida Sans Unicode"/>
                <a:cs typeface="Lucida Sans Unicode"/>
              </a:rPr>
              <a:t> </a:t>
            </a:r>
            <a:r>
              <a:rPr sz="1700" b="1" spc="-5" dirty="0">
                <a:latin typeface="Lucida Sans Unicode"/>
                <a:cs typeface="Lucida Sans Unicode"/>
              </a:rPr>
              <a:t>&amp;</a:t>
            </a:r>
            <a:r>
              <a:rPr sz="1700" b="1" dirty="0">
                <a:latin typeface="Lucida Sans Unicode"/>
                <a:cs typeface="Lucida Sans Unicode"/>
              </a:rPr>
              <a:t>1151</a:t>
            </a:r>
            <a:r>
              <a:rPr sz="1700" spc="-30" dirty="0">
                <a:latin typeface="Lucida Sans Unicode"/>
                <a:cs typeface="Lucida Sans Unicode"/>
              </a:rPr>
              <a:t> </a:t>
            </a:r>
            <a:r>
              <a:rPr sz="1700" dirty="0">
                <a:latin typeface="Lucida Sans Unicode"/>
                <a:cs typeface="Lucida Sans Unicode"/>
              </a:rPr>
              <a:t>(</a:t>
            </a:r>
            <a:r>
              <a:rPr sz="1700" spc="-15" dirty="0">
                <a:latin typeface="Lucida Sans Unicode"/>
                <a:cs typeface="Lucida Sans Unicode"/>
              </a:rPr>
              <a:t> </a:t>
            </a:r>
            <a:r>
              <a:rPr sz="1700" spc="-5" dirty="0">
                <a:latin typeface="Lucida Sans Unicode"/>
                <a:cs typeface="Lucida Sans Unicode"/>
              </a:rPr>
              <a:t>M</a:t>
            </a:r>
            <a:r>
              <a:rPr sz="1700" spc="-10" dirty="0">
                <a:latin typeface="Lucida Sans Unicode"/>
                <a:cs typeface="Lucida Sans Unicode"/>
              </a:rPr>
              <a:t>o</a:t>
            </a:r>
            <a:r>
              <a:rPr sz="1700" dirty="0">
                <a:latin typeface="Lucida Sans Unicode"/>
                <a:cs typeface="Lucida Sans Unicode"/>
              </a:rPr>
              <a:t>m</a:t>
            </a:r>
            <a:r>
              <a:rPr sz="1700" spc="5" dirty="0">
                <a:latin typeface="Lucida Sans Unicode"/>
                <a:cs typeface="Lucida Sans Unicode"/>
              </a:rPr>
              <a:t> </a:t>
            </a:r>
            <a:r>
              <a:rPr sz="1700" spc="-5" dirty="0">
                <a:latin typeface="Lucida Sans Unicode"/>
                <a:cs typeface="Lucida Sans Unicode"/>
              </a:rPr>
              <a:t>a</a:t>
            </a:r>
            <a:r>
              <a:rPr sz="1700" spc="-10" dirty="0">
                <a:latin typeface="Lucida Sans Unicode"/>
                <a:cs typeface="Lucida Sans Unicode"/>
              </a:rPr>
              <a:t>n</a:t>
            </a:r>
            <a:r>
              <a:rPr sz="1700" dirty="0">
                <a:latin typeface="Lucida Sans Unicode"/>
                <a:cs typeface="Lucida Sans Unicode"/>
              </a:rPr>
              <a:t>d </a:t>
            </a:r>
            <a:r>
              <a:rPr sz="1700" spc="-10" dirty="0">
                <a:latin typeface="Lucida Sans Unicode"/>
                <a:cs typeface="Lucida Sans Unicode"/>
              </a:rPr>
              <a:t>D</a:t>
            </a:r>
            <a:r>
              <a:rPr sz="1700" spc="-5" dirty="0">
                <a:latin typeface="Lucida Sans Unicode"/>
                <a:cs typeface="Lucida Sans Unicode"/>
              </a:rPr>
              <a:t>a</a:t>
            </a:r>
            <a:r>
              <a:rPr sz="1700" dirty="0">
                <a:latin typeface="Lucida Sans Unicode"/>
                <a:cs typeface="Lucida Sans Unicode"/>
              </a:rPr>
              <a:t>d </a:t>
            </a:r>
            <a:r>
              <a:rPr sz="1700" spc="-5" dirty="0">
                <a:latin typeface="Lucida Sans Unicode"/>
                <a:cs typeface="Lucida Sans Unicode"/>
              </a:rPr>
              <a:t>informati</a:t>
            </a:r>
            <a:r>
              <a:rPr sz="1700" spc="-10" dirty="0">
                <a:latin typeface="Lucida Sans Unicode"/>
                <a:cs typeface="Lucida Sans Unicode"/>
              </a:rPr>
              <a:t>o</a:t>
            </a:r>
            <a:r>
              <a:rPr sz="1700" dirty="0">
                <a:latin typeface="Lucida Sans Unicode"/>
                <a:cs typeface="Lucida Sans Unicode"/>
              </a:rPr>
              <a:t>n) </a:t>
            </a:r>
            <a:endParaRPr lang="en-US" sz="1700" dirty="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 dirty="0">
              <a:latin typeface="Times New Roman"/>
              <a:cs typeface="Times New Roman"/>
            </a:endParaRPr>
          </a:p>
          <a:p>
            <a:pPr marL="625475" marR="750570" indent="-68580">
              <a:lnSpc>
                <a:spcPts val="2030"/>
              </a:lnSpc>
            </a:pPr>
            <a:r>
              <a:rPr sz="1700" b="1" dirty="0" smtClean="0">
                <a:latin typeface="Lucida Sans Unicode"/>
                <a:cs typeface="Lucida Sans Unicode"/>
              </a:rPr>
              <a:t>1095</a:t>
            </a:r>
            <a:r>
              <a:rPr lang="en-US" sz="1700" dirty="0" smtClean="0">
                <a:latin typeface="Lucida Sans Unicode"/>
                <a:cs typeface="Lucida Sans Unicode"/>
              </a:rPr>
              <a:t> </a:t>
            </a:r>
            <a:r>
              <a:rPr lang="en-US" sz="1700" dirty="0">
                <a:latin typeface="Lucida Sans Unicode"/>
                <a:cs typeface="Lucida Sans Unicode"/>
              </a:rPr>
              <a:t>Parents live outside </a:t>
            </a:r>
            <a:r>
              <a:rPr lang="en-US" sz="1700" dirty="0" smtClean="0">
                <a:latin typeface="Lucida Sans Unicode"/>
                <a:cs typeface="Lucida Sans Unicode"/>
              </a:rPr>
              <a:t>Canada or came to Canada </a:t>
            </a:r>
            <a:r>
              <a:rPr lang="en-US" sz="1700" smtClean="0">
                <a:latin typeface="Lucida Sans Unicode"/>
                <a:cs typeface="Lucida Sans Unicode"/>
              </a:rPr>
              <a:t>after January 01 2020  </a:t>
            </a:r>
            <a:endParaRPr lang="en-US" sz="1700" dirty="0">
              <a:latin typeface="Lucida Sans Unicode"/>
              <a:cs typeface="Lucida Sans Unicode"/>
            </a:endParaRPr>
          </a:p>
          <a:p>
            <a:pPr marL="625475">
              <a:lnSpc>
                <a:spcPts val="2035"/>
              </a:lnSpc>
            </a:pPr>
            <a:endParaRPr sz="1700" dirty="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90600" y="685800"/>
            <a:ext cx="2340864" cy="133502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B0350DB-0C5C-4F08-A0AE-32CA8C25644D}"/>
              </a:ext>
            </a:extLst>
          </p:cNvPr>
          <p:cNvGrpSpPr/>
          <p:nvPr/>
        </p:nvGrpSpPr>
        <p:grpSpPr>
          <a:xfrm>
            <a:off x="4559629" y="361188"/>
            <a:ext cx="3822371" cy="646332"/>
            <a:chOff x="4559629" y="361188"/>
            <a:chExt cx="3822371" cy="646332"/>
          </a:xfrm>
        </p:grpSpPr>
        <p:pic>
          <p:nvPicPr>
            <p:cNvPr id="8" name="Picture 7" descr="Fengye College">
              <a:extLst>
                <a:ext uri="{FF2B5EF4-FFF2-40B4-BE49-F238E27FC236}">
                  <a16:creationId xmlns:a16="http://schemas.microsoft.com/office/drawing/2014/main" id="{CEA907B2-EB0E-49C3-9CF1-B0A9A166EC9D}"/>
                </a:ext>
              </a:extLst>
            </p:cNvPr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9629" y="361188"/>
              <a:ext cx="1350645" cy="64633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9E5BFCB-DC12-4142-9BEA-AB9A009E2CA9}"/>
                </a:ext>
              </a:extLst>
            </p:cNvPr>
            <p:cNvSpPr/>
            <p:nvPr/>
          </p:nvSpPr>
          <p:spPr>
            <a:xfrm>
              <a:off x="5715000" y="361188"/>
              <a:ext cx="26670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    FENGYE COLLEGE</a:t>
              </a:r>
              <a:br>
                <a:rPr lang="en-US" dirty="0"/>
              </a:br>
              <a:r>
                <a:rPr lang="en-US" dirty="0"/>
                <a:t>    </a:t>
              </a:r>
              <a:r>
                <a:rPr lang="zh-CN" altLang="en-US" b="1" dirty="0"/>
                <a:t>枫叶学院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0" y="1564007"/>
            <a:ext cx="7315200" cy="21800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tabLst>
                <a:tab pos="37528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2700" b="1" spc="-5" dirty="0">
                <a:latin typeface="Lucida Sans Unicode"/>
                <a:cs typeface="Lucida Sans Unicode"/>
              </a:rPr>
              <a:t>102</a:t>
            </a:r>
            <a:r>
              <a:rPr sz="2700" b="1" dirty="0">
                <a:latin typeface="Lucida Sans Unicode"/>
                <a:cs typeface="Lucida Sans Unicode"/>
              </a:rPr>
              <a:t>8</a:t>
            </a:r>
            <a:r>
              <a:rPr sz="2700" spc="20" dirty="0">
                <a:latin typeface="Lucida Sans Unicode"/>
                <a:cs typeface="Lucida Sans Unicode"/>
              </a:rPr>
              <a:t> </a:t>
            </a:r>
            <a:r>
              <a:rPr lang="en-US" sz="2700" spc="20" dirty="0">
                <a:latin typeface="Lucida Sans Unicode"/>
                <a:cs typeface="Lucida Sans Unicode"/>
              </a:rPr>
              <a:t>If </a:t>
            </a:r>
            <a:r>
              <a:rPr lang="en-US" sz="2700" spc="-5" dirty="0">
                <a:latin typeface="Lucida Sans Unicode"/>
                <a:cs typeface="Lucida Sans Unicode"/>
              </a:rPr>
              <a:t>pre</a:t>
            </a:r>
            <a:r>
              <a:rPr lang="en-US" sz="2700" spc="-10" dirty="0">
                <a:latin typeface="Lucida Sans Unicode"/>
                <a:cs typeface="Lucida Sans Unicode"/>
              </a:rPr>
              <a:t>g</a:t>
            </a:r>
            <a:r>
              <a:rPr lang="en-US" sz="2700" dirty="0">
                <a:latin typeface="Lucida Sans Unicode"/>
                <a:cs typeface="Lucida Sans Unicode"/>
              </a:rPr>
              <a:t>nancy </a:t>
            </a:r>
            <a:r>
              <a:rPr lang="en-US" sz="2700" spc="-5" dirty="0">
                <a:latin typeface="Lucida Sans Unicode"/>
                <a:cs typeface="Lucida Sans Unicode"/>
              </a:rPr>
              <a:t>m</a:t>
            </a:r>
            <a:r>
              <a:rPr sz="2700" spc="-5" dirty="0">
                <a:latin typeface="Lucida Sans Unicode"/>
                <a:cs typeface="Lucida Sans Unicode"/>
              </a:rPr>
              <a:t>or</a:t>
            </a:r>
            <a:r>
              <a:rPr sz="2700" dirty="0">
                <a:latin typeface="Lucida Sans Unicode"/>
                <a:cs typeface="Lucida Sans Unicode"/>
              </a:rPr>
              <a:t>e </a:t>
            </a:r>
            <a:r>
              <a:rPr sz="2700" spc="-20" dirty="0">
                <a:latin typeface="Lucida Sans Unicode"/>
                <a:cs typeface="Lucida Sans Unicode"/>
              </a:rPr>
              <a:t>th</a:t>
            </a:r>
            <a:r>
              <a:rPr lang="en-US" sz="2700" spc="-15" dirty="0">
                <a:latin typeface="Lucida Sans Unicode"/>
                <a:cs typeface="Lucida Sans Unicode"/>
              </a:rPr>
              <a:t>an</a:t>
            </a:r>
            <a:r>
              <a:rPr sz="2700" spc="-5" dirty="0">
                <a:latin typeface="Lucida Sans Unicode"/>
                <a:cs typeface="Lucida Sans Unicode"/>
              </a:rPr>
              <a:t> 2</a:t>
            </a:r>
            <a:r>
              <a:rPr sz="2700" dirty="0">
                <a:latin typeface="Lucida Sans Unicode"/>
                <a:cs typeface="Lucida Sans Unicode"/>
              </a:rPr>
              <a:t>0</a:t>
            </a:r>
            <a:r>
              <a:rPr sz="2700" spc="5" dirty="0">
                <a:latin typeface="Lucida Sans Unicode"/>
                <a:cs typeface="Lucida Sans Unicode"/>
              </a:rPr>
              <a:t> </a:t>
            </a:r>
            <a:r>
              <a:rPr sz="2700" spc="-25" dirty="0">
                <a:latin typeface="Lucida Sans Unicode"/>
                <a:cs typeface="Lucida Sans Unicode"/>
              </a:rPr>
              <a:t>w</a:t>
            </a:r>
            <a:r>
              <a:rPr sz="2700" spc="-30" dirty="0">
                <a:latin typeface="Lucida Sans Unicode"/>
                <a:cs typeface="Lucida Sans Unicode"/>
              </a:rPr>
              <a:t>e</a:t>
            </a:r>
            <a:r>
              <a:rPr sz="2700" spc="-5" dirty="0">
                <a:latin typeface="Lucida Sans Unicode"/>
                <a:cs typeface="Lucida Sans Unicode"/>
              </a:rPr>
              <a:t>ek</a:t>
            </a:r>
            <a:r>
              <a:rPr sz="2700" dirty="0">
                <a:latin typeface="Lucida Sans Unicode"/>
                <a:cs typeface="Lucida Sans Unicode"/>
              </a:rPr>
              <a:t>s </a:t>
            </a:r>
            <a:endParaRPr lang="en-US" sz="2700" dirty="0">
              <a:latin typeface="Lucida Sans Unicode"/>
              <a:cs typeface="Lucida Sans Unicode"/>
            </a:endParaRPr>
          </a:p>
          <a:p>
            <a:pPr marL="12700">
              <a:tabLst>
                <a:tab pos="375285" algn="l"/>
              </a:tabLst>
            </a:pPr>
            <a:r>
              <a:rPr sz="1800" spc="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2700" b="1" spc="-5" dirty="0">
                <a:latin typeface="Lucida Sans Unicode"/>
                <a:cs typeface="Lucida Sans Unicode"/>
              </a:rPr>
              <a:t>11</a:t>
            </a:r>
            <a:r>
              <a:rPr sz="2700" b="1" spc="-15" dirty="0">
                <a:latin typeface="Lucida Sans Unicode"/>
                <a:cs typeface="Lucida Sans Unicode"/>
              </a:rPr>
              <a:t>1</a:t>
            </a:r>
            <a:r>
              <a:rPr sz="2700" b="1" dirty="0">
                <a:latin typeface="Lucida Sans Unicode"/>
                <a:cs typeface="Lucida Sans Unicode"/>
              </a:rPr>
              <a:t>8</a:t>
            </a:r>
            <a:r>
              <a:rPr lang="en-US" sz="2700" b="1" dirty="0">
                <a:latin typeface="Lucida Sans Unicode"/>
                <a:cs typeface="Lucida Sans Unicode"/>
              </a:rPr>
              <a:t> </a:t>
            </a:r>
            <a:r>
              <a:rPr lang="en-US" sz="2700" spc="-5" dirty="0">
                <a:latin typeface="Lucida Sans Unicode"/>
                <a:cs typeface="Lucida Sans Unicode"/>
              </a:rPr>
              <a:t>I</a:t>
            </a:r>
            <a:r>
              <a:rPr sz="2700" dirty="0">
                <a:latin typeface="Lucida Sans Unicode"/>
                <a:cs typeface="Lucida Sans Unicode"/>
              </a:rPr>
              <a:t>f</a:t>
            </a:r>
            <a:r>
              <a:rPr sz="2700" spc="-15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yo</a:t>
            </a:r>
            <a:r>
              <a:rPr sz="2700" dirty="0">
                <a:latin typeface="Lucida Sans Unicode"/>
                <a:cs typeface="Lucida Sans Unicode"/>
              </a:rPr>
              <a:t>u </a:t>
            </a:r>
            <a:r>
              <a:rPr sz="2700" spc="-5" dirty="0">
                <a:latin typeface="Lucida Sans Unicode"/>
                <a:cs typeface="Lucida Sans Unicode"/>
              </a:rPr>
              <a:t>d</a:t>
            </a:r>
            <a:r>
              <a:rPr sz="2700" dirty="0">
                <a:latin typeface="Lucida Sans Unicode"/>
                <a:cs typeface="Lucida Sans Unicode"/>
              </a:rPr>
              <a:t>o not</a:t>
            </a:r>
            <a:r>
              <a:rPr sz="2700" spc="-5" dirty="0">
                <a:latin typeface="Lucida Sans Unicode"/>
                <a:cs typeface="Lucida Sans Unicode"/>
              </a:rPr>
              <a:t> </a:t>
            </a:r>
            <a:r>
              <a:rPr sz="2700" dirty="0">
                <a:latin typeface="Lucida Sans Unicode"/>
                <a:cs typeface="Lucida Sans Unicode"/>
              </a:rPr>
              <a:t>ha</a:t>
            </a:r>
            <a:r>
              <a:rPr sz="2700" spc="-20" dirty="0">
                <a:latin typeface="Lucida Sans Unicode"/>
                <a:cs typeface="Lucida Sans Unicode"/>
              </a:rPr>
              <a:t>v</a:t>
            </a:r>
            <a:r>
              <a:rPr sz="2700" dirty="0">
                <a:latin typeface="Lucida Sans Unicode"/>
                <a:cs typeface="Lucida Sans Unicode"/>
              </a:rPr>
              <a:t>e C</a:t>
            </a:r>
            <a:r>
              <a:rPr sz="2700" spc="-10" dirty="0">
                <a:latin typeface="Lucida Sans Unicode"/>
                <a:cs typeface="Lucida Sans Unicode"/>
              </a:rPr>
              <a:t>S</a:t>
            </a:r>
            <a:r>
              <a:rPr sz="2700" dirty="0">
                <a:latin typeface="Lucida Sans Unicode"/>
                <a:cs typeface="Lucida Sans Unicode"/>
              </a:rPr>
              <a:t>Q</a:t>
            </a:r>
          </a:p>
          <a:p>
            <a:pPr marL="12700">
              <a:lnSpc>
                <a:spcPct val="100000"/>
              </a:lnSpc>
              <a:spcBef>
                <a:spcPts val="395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2700" b="1" spc="-5" dirty="0">
                <a:latin typeface="Lucida Sans Unicode"/>
                <a:cs typeface="Lucida Sans Unicode"/>
              </a:rPr>
              <a:t>106</a:t>
            </a:r>
            <a:r>
              <a:rPr sz="2700" b="1" dirty="0">
                <a:latin typeface="Lucida Sans Unicode"/>
                <a:cs typeface="Lucida Sans Unicode"/>
              </a:rPr>
              <a:t>9</a:t>
            </a:r>
            <a:r>
              <a:rPr sz="2700" spc="20" dirty="0">
                <a:latin typeface="Lucida Sans Unicode"/>
                <a:cs typeface="Lucida Sans Unicode"/>
              </a:rPr>
              <a:t> </a:t>
            </a:r>
            <a:r>
              <a:rPr lang="en-US" sz="2700" spc="20" dirty="0">
                <a:latin typeface="Lucida Sans Unicode"/>
                <a:cs typeface="Lucida Sans Unicode"/>
              </a:rPr>
              <a:t>If you buy </a:t>
            </a:r>
            <a:r>
              <a:rPr lang="en-US" sz="2700" spc="-15" dirty="0">
                <a:latin typeface="Lucida Sans Unicode"/>
                <a:cs typeface="Lucida Sans Unicode"/>
              </a:rPr>
              <a:t>g</a:t>
            </a:r>
            <a:r>
              <a:rPr sz="2700" spc="-15" dirty="0">
                <a:latin typeface="Lucida Sans Unicode"/>
                <a:cs typeface="Lucida Sans Unicode"/>
              </a:rPr>
              <a:t>lasses</a:t>
            </a:r>
            <a:endParaRPr sz="270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  <a:tabLst>
                <a:tab pos="268605" algn="l"/>
              </a:tabLst>
            </a:pPr>
            <a:r>
              <a:rPr sz="1800" spc="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2700" b="1" spc="-5" dirty="0">
                <a:latin typeface="Lucida Sans Unicode"/>
                <a:cs typeface="Lucida Sans Unicode"/>
              </a:rPr>
              <a:t>107</a:t>
            </a:r>
            <a:r>
              <a:rPr sz="2700" b="1" dirty="0">
                <a:latin typeface="Lucida Sans Unicode"/>
                <a:cs typeface="Lucida Sans Unicode"/>
              </a:rPr>
              <a:t>6</a:t>
            </a:r>
            <a:r>
              <a:rPr sz="2700" spc="20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(Oath)</a:t>
            </a:r>
            <a:r>
              <a:rPr lang="en-US" sz="2700" spc="-5" dirty="0">
                <a:latin typeface="Lucida Sans Unicode"/>
                <a:cs typeface="Lucida Sans Unicode"/>
              </a:rPr>
              <a:t>If you miss some required documents</a:t>
            </a:r>
            <a:endParaRPr sz="2700" dirty="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43000" y="123445"/>
            <a:ext cx="2895600" cy="12481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73DBFAF-237F-401F-92BE-ADF7F35CB459}"/>
              </a:ext>
            </a:extLst>
          </p:cNvPr>
          <p:cNvGrpSpPr/>
          <p:nvPr/>
        </p:nvGrpSpPr>
        <p:grpSpPr>
          <a:xfrm>
            <a:off x="4559629" y="361188"/>
            <a:ext cx="3822371" cy="646332"/>
            <a:chOff x="4559629" y="361188"/>
            <a:chExt cx="3822371" cy="646332"/>
          </a:xfrm>
        </p:grpSpPr>
        <p:pic>
          <p:nvPicPr>
            <p:cNvPr id="8" name="Picture 7" descr="Fengye College">
              <a:extLst>
                <a:ext uri="{FF2B5EF4-FFF2-40B4-BE49-F238E27FC236}">
                  <a16:creationId xmlns:a16="http://schemas.microsoft.com/office/drawing/2014/main" id="{D2A9FF09-07AC-4CCC-99A8-7E08A014E5DE}"/>
                </a:ext>
              </a:extLst>
            </p:cNvPr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9629" y="361188"/>
              <a:ext cx="1350645" cy="64633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1331E42-F9B4-4AA3-9043-1CE4BA100A30}"/>
                </a:ext>
              </a:extLst>
            </p:cNvPr>
            <p:cNvSpPr/>
            <p:nvPr/>
          </p:nvSpPr>
          <p:spPr>
            <a:xfrm>
              <a:off x="5715000" y="361188"/>
              <a:ext cx="26670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    FENGYE COLLEGE</a:t>
              </a:r>
              <a:br>
                <a:rPr lang="en-US" dirty="0"/>
              </a:br>
              <a:r>
                <a:rPr lang="en-US" dirty="0"/>
                <a:t>    </a:t>
              </a:r>
              <a:r>
                <a:rPr lang="zh-CN" altLang="en-US" b="1" dirty="0"/>
                <a:t>枫叶学院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7970" y="1747094"/>
            <a:ext cx="8114030" cy="14106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8605" marR="111760" indent="-256540">
              <a:lnSpc>
                <a:spcPts val="2920"/>
              </a:lnSpc>
              <a:tabLst>
                <a:tab pos="268605" algn="l"/>
              </a:tabLst>
            </a:pPr>
            <a:r>
              <a:rPr sz="2700" spc="7" baseline="38580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2700" spc="7" baseline="38580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spc="-25" dirty="0">
                <a:latin typeface="Lucida Sans Unicode"/>
                <a:cs typeface="Lucida Sans Unicode"/>
              </a:rPr>
              <a:t>Yo</a:t>
            </a:r>
            <a:r>
              <a:rPr sz="2700" spc="-20" dirty="0">
                <a:latin typeface="Lucida Sans Unicode"/>
                <a:cs typeface="Lucida Sans Unicode"/>
              </a:rPr>
              <a:t>u</a:t>
            </a:r>
            <a:r>
              <a:rPr sz="2700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don</a:t>
            </a:r>
            <a:r>
              <a:rPr sz="2700" spc="10" dirty="0">
                <a:latin typeface="Lucida Sans Unicode"/>
                <a:cs typeface="Lucida Sans Unicode"/>
              </a:rPr>
              <a:t>'</a:t>
            </a:r>
            <a:r>
              <a:rPr sz="2700" dirty="0">
                <a:latin typeface="Lucida Sans Unicode"/>
                <a:cs typeface="Lucida Sans Unicode"/>
              </a:rPr>
              <a:t>t</a:t>
            </a:r>
            <a:r>
              <a:rPr sz="2700" spc="-20" dirty="0">
                <a:latin typeface="Lucida Sans Unicode"/>
                <a:cs typeface="Lucida Sans Unicode"/>
              </a:rPr>
              <a:t> </a:t>
            </a:r>
            <a:r>
              <a:rPr sz="2700" dirty="0">
                <a:latin typeface="Lucida Sans Unicode"/>
                <a:cs typeface="Lucida Sans Unicode"/>
              </a:rPr>
              <a:t>need</a:t>
            </a:r>
            <a:r>
              <a:rPr sz="2700" spc="-20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t</a:t>
            </a:r>
            <a:r>
              <a:rPr sz="2700" dirty="0">
                <a:latin typeface="Lucida Sans Unicode"/>
                <a:cs typeface="Lucida Sans Unicode"/>
              </a:rPr>
              <a:t>o</a:t>
            </a:r>
            <a:r>
              <a:rPr sz="2700" spc="-5" dirty="0">
                <a:latin typeface="Lucida Sans Unicode"/>
                <a:cs typeface="Lucida Sans Unicode"/>
              </a:rPr>
              <a:t> </a:t>
            </a:r>
            <a:r>
              <a:rPr sz="2700" spc="-10" dirty="0">
                <a:latin typeface="Lucida Sans Unicode"/>
                <a:cs typeface="Lucida Sans Unicode"/>
              </a:rPr>
              <a:t>fill</a:t>
            </a:r>
            <a:r>
              <a:rPr sz="2700" spc="-35" dirty="0">
                <a:latin typeface="Lucida Sans Unicode"/>
                <a:cs typeface="Lucida Sans Unicode"/>
              </a:rPr>
              <a:t> </a:t>
            </a:r>
            <a:r>
              <a:rPr sz="2700" spc="-25" dirty="0">
                <a:latin typeface="Lucida Sans Unicode"/>
                <a:cs typeface="Lucida Sans Unicode"/>
              </a:rPr>
              <a:t>ou</a:t>
            </a:r>
            <a:r>
              <a:rPr sz="2700" spc="-10" dirty="0">
                <a:latin typeface="Lucida Sans Unicode"/>
                <a:cs typeface="Lucida Sans Unicode"/>
              </a:rPr>
              <a:t>t</a:t>
            </a:r>
            <a:r>
              <a:rPr sz="2700" spc="10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page</a:t>
            </a:r>
            <a:r>
              <a:rPr sz="2700" dirty="0">
                <a:latin typeface="Lucida Sans Unicode"/>
                <a:cs typeface="Lucida Sans Unicode"/>
              </a:rPr>
              <a:t>s</a:t>
            </a:r>
            <a:r>
              <a:rPr sz="2700" spc="5" dirty="0">
                <a:latin typeface="Lucida Sans Unicode"/>
                <a:cs typeface="Lucida Sans Unicode"/>
              </a:rPr>
              <a:t> </a:t>
            </a:r>
            <a:r>
              <a:rPr sz="2700" dirty="0">
                <a:latin typeface="Lucida Sans Unicode"/>
                <a:cs typeface="Lucida Sans Unicode"/>
              </a:rPr>
              <a:t>2</a:t>
            </a:r>
            <a:r>
              <a:rPr sz="2700" spc="5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an</a:t>
            </a:r>
            <a:r>
              <a:rPr sz="2700" dirty="0">
                <a:latin typeface="Lucida Sans Unicode"/>
                <a:cs typeface="Lucida Sans Unicode"/>
              </a:rPr>
              <a:t>d</a:t>
            </a:r>
            <a:r>
              <a:rPr sz="2700" spc="-5" dirty="0">
                <a:latin typeface="Lucida Sans Unicode"/>
                <a:cs typeface="Lucida Sans Unicode"/>
              </a:rPr>
              <a:t> </a:t>
            </a:r>
            <a:r>
              <a:rPr sz="2700" dirty="0">
                <a:latin typeface="Lucida Sans Unicode"/>
                <a:cs typeface="Lucida Sans Unicode"/>
              </a:rPr>
              <a:t>3</a:t>
            </a:r>
            <a:r>
              <a:rPr sz="2700" spc="-5" dirty="0">
                <a:latin typeface="Lucida Sans Unicode"/>
                <a:cs typeface="Lucida Sans Unicode"/>
              </a:rPr>
              <a:t> </a:t>
            </a:r>
            <a:r>
              <a:rPr sz="2700" spc="-25" dirty="0">
                <a:latin typeface="Lucida Sans Unicode"/>
                <a:cs typeface="Lucida Sans Unicode"/>
              </a:rPr>
              <a:t>o</a:t>
            </a:r>
            <a:r>
              <a:rPr sz="2700" spc="-10" dirty="0">
                <a:latin typeface="Lucida Sans Unicode"/>
                <a:cs typeface="Lucida Sans Unicode"/>
              </a:rPr>
              <a:t>f</a:t>
            </a:r>
            <a:r>
              <a:rPr sz="2700" dirty="0">
                <a:latin typeface="Lucida Sans Unicode"/>
                <a:cs typeface="Lucida Sans Unicode"/>
              </a:rPr>
              <a:t> </a:t>
            </a:r>
            <a:r>
              <a:rPr sz="2700" spc="-20" dirty="0">
                <a:latin typeface="Lucida Sans Unicode"/>
                <a:cs typeface="Lucida Sans Unicode"/>
              </a:rPr>
              <a:t>this</a:t>
            </a:r>
            <a:r>
              <a:rPr sz="2700" spc="-15" dirty="0">
                <a:latin typeface="Lucida Sans Unicode"/>
                <a:cs typeface="Lucida Sans Unicode"/>
              </a:rPr>
              <a:t> </a:t>
            </a:r>
            <a:r>
              <a:rPr sz="2700" dirty="0">
                <a:latin typeface="Lucida Sans Unicode"/>
                <a:cs typeface="Lucida Sans Unicode"/>
              </a:rPr>
              <a:t>form.</a:t>
            </a:r>
          </a:p>
          <a:p>
            <a:pPr marL="12700">
              <a:lnSpc>
                <a:spcPts val="2625"/>
              </a:lnSpc>
              <a:tabLst>
                <a:tab pos="268605" algn="l"/>
              </a:tabLst>
            </a:pPr>
            <a:r>
              <a:rPr sz="1800" spc="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spc="-25" dirty="0">
                <a:latin typeface="Lucida Sans Unicode"/>
                <a:cs typeface="Lucida Sans Unicode"/>
              </a:rPr>
              <a:t>Yo</a:t>
            </a:r>
            <a:r>
              <a:rPr sz="2700" spc="-20" dirty="0">
                <a:latin typeface="Lucida Sans Unicode"/>
                <a:cs typeface="Lucida Sans Unicode"/>
              </a:rPr>
              <a:t>u</a:t>
            </a:r>
            <a:r>
              <a:rPr sz="2700" dirty="0">
                <a:latin typeface="Lucida Sans Unicode"/>
                <a:cs typeface="Lucida Sans Unicode"/>
              </a:rPr>
              <a:t> </a:t>
            </a:r>
            <a:r>
              <a:rPr sz="2700" spc="-15" dirty="0">
                <a:latin typeface="Lucida Sans Unicode"/>
                <a:cs typeface="Lucida Sans Unicode"/>
              </a:rPr>
              <a:t>should</a:t>
            </a:r>
            <a:r>
              <a:rPr sz="2700" spc="-20" dirty="0">
                <a:latin typeface="Lucida Sans Unicode"/>
                <a:cs typeface="Lucida Sans Unicode"/>
              </a:rPr>
              <a:t> </a:t>
            </a:r>
            <a:r>
              <a:rPr sz="2700" spc="-10" dirty="0">
                <a:latin typeface="Lucida Sans Unicode"/>
                <a:cs typeface="Lucida Sans Unicode"/>
              </a:rPr>
              <a:t>fill</a:t>
            </a:r>
            <a:r>
              <a:rPr sz="2700" spc="-30" dirty="0">
                <a:latin typeface="Lucida Sans Unicode"/>
                <a:cs typeface="Lucida Sans Unicode"/>
              </a:rPr>
              <a:t> </a:t>
            </a:r>
            <a:r>
              <a:rPr sz="2700" spc="-25" dirty="0">
                <a:latin typeface="Lucida Sans Unicode"/>
                <a:cs typeface="Lucida Sans Unicode"/>
              </a:rPr>
              <a:t>ou</a:t>
            </a:r>
            <a:r>
              <a:rPr sz="2700" spc="-10" dirty="0">
                <a:latin typeface="Lucida Sans Unicode"/>
                <a:cs typeface="Lucida Sans Unicode"/>
              </a:rPr>
              <a:t>t</a:t>
            </a:r>
            <a:r>
              <a:rPr sz="2700" dirty="0">
                <a:latin typeface="Lucida Sans Unicode"/>
                <a:cs typeface="Lucida Sans Unicode"/>
              </a:rPr>
              <a:t> </a:t>
            </a:r>
            <a:r>
              <a:rPr sz="2700" spc="-20" dirty="0">
                <a:latin typeface="Lucida Sans Unicode"/>
                <a:cs typeface="Lucida Sans Unicode"/>
              </a:rPr>
              <a:t>th</a:t>
            </a:r>
            <a:r>
              <a:rPr sz="2700" spc="-15" dirty="0">
                <a:latin typeface="Lucida Sans Unicode"/>
                <a:cs typeface="Lucida Sans Unicode"/>
              </a:rPr>
              <a:t>e</a:t>
            </a:r>
            <a:r>
              <a:rPr sz="2700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pag</a:t>
            </a:r>
            <a:r>
              <a:rPr sz="2700" dirty="0">
                <a:latin typeface="Lucida Sans Unicode"/>
                <a:cs typeface="Lucida Sans Unicode"/>
              </a:rPr>
              <a:t>e</a:t>
            </a:r>
            <a:r>
              <a:rPr sz="2700" spc="10" dirty="0">
                <a:latin typeface="Lucida Sans Unicode"/>
                <a:cs typeface="Lucida Sans Unicode"/>
              </a:rPr>
              <a:t> </a:t>
            </a:r>
            <a:r>
              <a:rPr sz="2700" dirty="0">
                <a:latin typeface="Lucida Sans Unicode"/>
                <a:cs typeface="Lucida Sans Unicode"/>
              </a:rPr>
              <a:t>4</a:t>
            </a:r>
            <a:r>
              <a:rPr lang="en-US" sz="2700" dirty="0">
                <a:latin typeface="Lucida Sans Unicode"/>
                <a:cs typeface="Lucida Sans Unicode"/>
              </a:rPr>
              <a:t> or part C of   </a:t>
            </a:r>
          </a:p>
          <a:p>
            <a:pPr marL="12700">
              <a:lnSpc>
                <a:spcPts val="2625"/>
              </a:lnSpc>
              <a:tabLst>
                <a:tab pos="268605" algn="l"/>
              </a:tabLst>
            </a:pPr>
            <a:r>
              <a:rPr lang="en-US" sz="2700" dirty="0">
                <a:latin typeface="Lucida Sans Unicode"/>
                <a:cs typeface="Lucida Sans Unicode"/>
              </a:rPr>
              <a:t>  online application </a:t>
            </a:r>
            <a:r>
              <a:rPr sz="2700" spc="-5" dirty="0">
                <a:latin typeface="Lucida Sans Unicode"/>
                <a:cs typeface="Lucida Sans Unicode"/>
              </a:rPr>
              <a:t>as</a:t>
            </a:r>
            <a:r>
              <a:rPr lang="en-US" sz="2700" spc="-5" dirty="0">
                <a:latin typeface="Lucida Sans Unicode"/>
                <a:cs typeface="Lucida Sans Unicode"/>
              </a:rPr>
              <a:t> following</a:t>
            </a:r>
            <a:endParaRPr sz="2700" dirty="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4983" y="3335522"/>
            <a:ext cx="4549838" cy="859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8605">
              <a:lnSpc>
                <a:spcPct val="100000"/>
              </a:lnSpc>
            </a:pPr>
            <a:r>
              <a:rPr lang="en-US" spc="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2700" dirty="0">
                <a:latin typeface="Lucida Sans Unicode"/>
                <a:cs typeface="Lucida Sans Unicode"/>
              </a:rPr>
              <a:t>Start</a:t>
            </a:r>
            <a:r>
              <a:rPr sz="2700" spc="-30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dat</a:t>
            </a:r>
            <a:r>
              <a:rPr sz="2700" dirty="0">
                <a:latin typeface="Lucida Sans Unicode"/>
                <a:cs typeface="Lucida Sans Unicode"/>
              </a:rPr>
              <a:t>e </a:t>
            </a:r>
            <a:r>
              <a:rPr sz="2700" spc="-25" dirty="0">
                <a:latin typeface="Lucida Sans Unicode"/>
                <a:cs typeface="Lucida Sans Unicode"/>
              </a:rPr>
              <a:t>o</a:t>
            </a:r>
            <a:r>
              <a:rPr sz="2700" spc="-10" dirty="0">
                <a:latin typeface="Lucida Sans Unicode"/>
                <a:cs typeface="Lucida Sans Unicode"/>
              </a:rPr>
              <a:t>f</a:t>
            </a:r>
            <a:r>
              <a:rPr sz="2700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program</a:t>
            </a:r>
            <a:endParaRPr sz="270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  <a:tabLst>
                <a:tab pos="268605" algn="l"/>
              </a:tabLst>
            </a:pPr>
            <a:r>
              <a:rPr lang="en-US" sz="1800" spc="5" dirty="0">
                <a:solidFill>
                  <a:srgbClr val="2CA1BE"/>
                </a:solidFill>
                <a:latin typeface="Wingdings 3"/>
                <a:cs typeface="Wingdings 3"/>
              </a:rPr>
              <a:t> </a:t>
            </a:r>
            <a:r>
              <a:rPr sz="1800" spc="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2700" spc="5" dirty="0">
                <a:latin typeface="Lucida Sans Unicode"/>
                <a:cs typeface="Lucida Sans Unicode"/>
              </a:rPr>
              <a:t>End</a:t>
            </a:r>
            <a:r>
              <a:rPr sz="2700" spc="-25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dat</a:t>
            </a:r>
            <a:r>
              <a:rPr sz="2700" dirty="0">
                <a:latin typeface="Lucida Sans Unicode"/>
                <a:cs typeface="Lucida Sans Unicode"/>
              </a:rPr>
              <a:t>e</a:t>
            </a:r>
            <a:r>
              <a:rPr sz="2700" spc="-5" dirty="0">
                <a:latin typeface="Lucida Sans Unicode"/>
                <a:cs typeface="Lucida Sans Unicode"/>
              </a:rPr>
              <a:t> o</a:t>
            </a:r>
            <a:r>
              <a:rPr sz="2700" dirty="0">
                <a:latin typeface="Lucida Sans Unicode"/>
                <a:cs typeface="Lucida Sans Unicode"/>
              </a:rPr>
              <a:t>f</a:t>
            </a:r>
            <a:r>
              <a:rPr sz="2700" spc="-15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progr</a:t>
            </a:r>
            <a:r>
              <a:rPr sz="2700" spc="-10" dirty="0">
                <a:latin typeface="Lucida Sans Unicode"/>
                <a:cs typeface="Lucida Sans Unicode"/>
              </a:rPr>
              <a:t>a</a:t>
            </a:r>
            <a:r>
              <a:rPr sz="2700" dirty="0">
                <a:latin typeface="Lucida Sans Unicode"/>
                <a:cs typeface="Lucida Sans Unicode"/>
              </a:rPr>
              <a:t>m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794821" y="3216999"/>
            <a:ext cx="3124200" cy="8438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0960">
              <a:lnSpc>
                <a:spcPct val="100000"/>
              </a:lnSpc>
            </a:pPr>
            <a:r>
              <a:rPr sz="2700" spc="-5" dirty="0">
                <a:latin typeface="Lucida Sans Unicode"/>
                <a:cs typeface="Lucida Sans Unicode"/>
              </a:rPr>
              <a:t>(</a:t>
            </a:r>
            <a:r>
              <a:rPr sz="2700" spc="5" dirty="0">
                <a:latin typeface="Lucida Sans Unicode"/>
                <a:cs typeface="Lucida Sans Unicode"/>
              </a:rPr>
              <a:t>yyyy</a:t>
            </a:r>
            <a:r>
              <a:rPr sz="2700" dirty="0">
                <a:latin typeface="Lucida Sans Unicode"/>
                <a:cs typeface="Lucida Sans Unicode"/>
              </a:rPr>
              <a:t>—</a:t>
            </a:r>
            <a:r>
              <a:rPr sz="2700" spc="-30" dirty="0">
                <a:latin typeface="Lucida Sans Unicode"/>
                <a:cs typeface="Lucida Sans Unicode"/>
              </a:rPr>
              <a:t>mm--</a:t>
            </a:r>
            <a:r>
              <a:rPr sz="2700" dirty="0">
                <a:latin typeface="Lucida Sans Unicode"/>
                <a:cs typeface="Lucida Sans Unicode"/>
              </a:rPr>
              <a:t>d</a:t>
            </a:r>
            <a:r>
              <a:rPr sz="2700" spc="5" dirty="0">
                <a:latin typeface="Lucida Sans Unicode"/>
                <a:cs typeface="Lucida Sans Unicode"/>
              </a:rPr>
              <a:t>d</a:t>
            </a:r>
            <a:r>
              <a:rPr sz="2700" dirty="0">
                <a:latin typeface="Lucida Sans Unicode"/>
                <a:cs typeface="Lucida Sans Unicode"/>
              </a:rPr>
              <a:t>)</a:t>
            </a: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2700" spc="-5" dirty="0">
                <a:latin typeface="Lucida Sans Unicode"/>
                <a:cs typeface="Lucida Sans Unicode"/>
              </a:rPr>
              <a:t>(</a:t>
            </a:r>
            <a:r>
              <a:rPr sz="2700" dirty="0">
                <a:latin typeface="Lucida Sans Unicode"/>
                <a:cs typeface="Lucida Sans Unicode"/>
              </a:rPr>
              <a:t>yyy</a:t>
            </a:r>
            <a:r>
              <a:rPr sz="2700" spc="5" dirty="0">
                <a:latin typeface="Lucida Sans Unicode"/>
                <a:cs typeface="Lucida Sans Unicode"/>
              </a:rPr>
              <a:t>y</a:t>
            </a:r>
            <a:r>
              <a:rPr sz="2700" spc="-5" dirty="0">
                <a:latin typeface="Lucida Sans Unicode"/>
                <a:cs typeface="Lucida Sans Unicode"/>
              </a:rPr>
              <a:t>—mm--</a:t>
            </a:r>
            <a:r>
              <a:rPr sz="2700" dirty="0">
                <a:latin typeface="Lucida Sans Unicode"/>
                <a:cs typeface="Lucida Sans Unicode"/>
              </a:rPr>
              <a:t>dd)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88468" y="4300972"/>
            <a:ext cx="5163185" cy="1184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89915" algn="l"/>
              </a:tabLst>
            </a:pP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b="1" spc="-5" dirty="0">
                <a:latin typeface="Lucida Sans Unicode"/>
                <a:cs typeface="Lucida Sans Unicode"/>
              </a:rPr>
              <a:t>(Pl</a:t>
            </a:r>
            <a:r>
              <a:rPr sz="2700" b="1" spc="-10" dirty="0">
                <a:latin typeface="Lucida Sans Unicode"/>
                <a:cs typeface="Lucida Sans Unicode"/>
              </a:rPr>
              <a:t>e</a:t>
            </a:r>
            <a:r>
              <a:rPr sz="2700" b="1" spc="-5" dirty="0">
                <a:latin typeface="Lucida Sans Unicode"/>
                <a:cs typeface="Lucida Sans Unicode"/>
              </a:rPr>
              <a:t>as</a:t>
            </a:r>
            <a:r>
              <a:rPr sz="2700" b="1" dirty="0">
                <a:latin typeface="Lucida Sans Unicode"/>
                <a:cs typeface="Lucida Sans Unicode"/>
              </a:rPr>
              <a:t>e</a:t>
            </a:r>
            <a:r>
              <a:rPr sz="2700" b="1" spc="-15" dirty="0">
                <a:latin typeface="Lucida Sans Unicode"/>
                <a:cs typeface="Lucida Sans Unicode"/>
              </a:rPr>
              <a:t> </a:t>
            </a:r>
            <a:r>
              <a:rPr sz="2700" b="1" dirty="0">
                <a:latin typeface="Lucida Sans Unicode"/>
                <a:cs typeface="Lucida Sans Unicode"/>
              </a:rPr>
              <a:t>make</a:t>
            </a:r>
            <a:r>
              <a:rPr sz="2700" b="1" spc="-10" dirty="0">
                <a:latin typeface="Lucida Sans Unicode"/>
                <a:cs typeface="Lucida Sans Unicode"/>
              </a:rPr>
              <a:t> </a:t>
            </a:r>
            <a:r>
              <a:rPr sz="2700" b="1" spc="-15" dirty="0">
                <a:latin typeface="Lucida Sans Unicode"/>
                <a:cs typeface="Lucida Sans Unicode"/>
              </a:rPr>
              <a:t>sure</a:t>
            </a:r>
            <a:r>
              <a:rPr sz="2700" b="1" spc="-30" dirty="0">
                <a:latin typeface="Lucida Sans Unicode"/>
                <a:cs typeface="Lucida Sans Unicode"/>
              </a:rPr>
              <a:t> </a:t>
            </a:r>
            <a:r>
              <a:rPr sz="2700" b="1" spc="-20" dirty="0">
                <a:latin typeface="Lucida Sans Unicode"/>
                <a:cs typeface="Lucida Sans Unicode"/>
              </a:rPr>
              <a:t>th</a:t>
            </a:r>
            <a:r>
              <a:rPr sz="2700" b="1" spc="-15" dirty="0">
                <a:latin typeface="Lucida Sans Unicode"/>
                <a:cs typeface="Lucida Sans Unicode"/>
              </a:rPr>
              <a:t>e</a:t>
            </a:r>
            <a:r>
              <a:rPr sz="2700" b="1" dirty="0">
                <a:latin typeface="Lucida Sans Unicode"/>
                <a:cs typeface="Lucida Sans Unicode"/>
              </a:rPr>
              <a:t> </a:t>
            </a:r>
            <a:r>
              <a:rPr sz="2700" b="1" spc="-5" dirty="0">
                <a:latin typeface="Lucida Sans Unicode"/>
                <a:cs typeface="Lucida Sans Unicode"/>
              </a:rPr>
              <a:t>date)</a:t>
            </a:r>
            <a:endParaRPr sz="2700" b="1" dirty="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31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68605" algn="l"/>
              </a:tabLst>
            </a:pPr>
            <a:r>
              <a:rPr sz="1300" spc="-10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300" spc="-10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1900" spc="-15" dirty="0">
                <a:latin typeface="Lucida Sans Unicode"/>
                <a:cs typeface="Lucida Sans Unicode"/>
              </a:rPr>
              <a:t>Name </a:t>
            </a:r>
            <a:r>
              <a:rPr sz="1900" spc="-20" dirty="0">
                <a:latin typeface="Lucida Sans Unicode"/>
                <a:cs typeface="Lucida Sans Unicode"/>
              </a:rPr>
              <a:t>o</a:t>
            </a:r>
            <a:r>
              <a:rPr sz="1900" spc="-10" dirty="0">
                <a:latin typeface="Lucida Sans Unicode"/>
                <a:cs typeface="Lucida Sans Unicode"/>
              </a:rPr>
              <a:t>f</a:t>
            </a:r>
            <a:r>
              <a:rPr sz="1900" spc="-5" dirty="0">
                <a:latin typeface="Lucida Sans Unicode"/>
                <a:cs typeface="Lucida Sans Unicode"/>
              </a:rPr>
              <a:t> </a:t>
            </a:r>
            <a:r>
              <a:rPr sz="1900" spc="-20" dirty="0">
                <a:latin typeface="Lucida Sans Unicode"/>
                <a:cs typeface="Lucida Sans Unicode"/>
              </a:rPr>
              <a:t>prog</a:t>
            </a:r>
            <a:r>
              <a:rPr sz="1900" spc="-5" dirty="0">
                <a:latin typeface="Lucida Sans Unicode"/>
                <a:cs typeface="Lucida Sans Unicode"/>
              </a:rPr>
              <a:t>r</a:t>
            </a:r>
            <a:r>
              <a:rPr sz="1900" spc="-20" dirty="0">
                <a:latin typeface="Lucida Sans Unicode"/>
                <a:cs typeface="Lucida Sans Unicode"/>
              </a:rPr>
              <a:t>am</a:t>
            </a:r>
            <a:r>
              <a:rPr sz="1900" spc="10" dirty="0">
                <a:latin typeface="Lucida Sans Unicode"/>
                <a:cs typeface="Lucida Sans Unicode"/>
              </a:rPr>
              <a:t> </a:t>
            </a:r>
            <a:r>
              <a:rPr sz="1900" b="1" u="heavy" spc="-5" dirty="0">
                <a:latin typeface="Lucida Sans Unicode"/>
                <a:cs typeface="Lucida Sans Unicode"/>
              </a:rPr>
              <a:t>Sta</a:t>
            </a:r>
            <a:r>
              <a:rPr sz="1900" b="1" u="heavy" dirty="0">
                <a:latin typeface="Lucida Sans Unicode"/>
                <a:cs typeface="Lucida Sans Unicode"/>
              </a:rPr>
              <a:t>r</a:t>
            </a:r>
            <a:r>
              <a:rPr sz="1900" b="1" u="heavy" spc="-5" dirty="0">
                <a:latin typeface="Lucida Sans Unicode"/>
                <a:cs typeface="Lucida Sans Unicode"/>
              </a:rPr>
              <a:t>t</a:t>
            </a:r>
            <a:r>
              <a:rPr sz="1900" b="1" u="heavy" spc="-15" dirty="0">
                <a:latin typeface="Lucida Sans Unicode"/>
                <a:cs typeface="Lucida Sans Unicode"/>
              </a:rPr>
              <a:t>ing</a:t>
            </a:r>
            <a:r>
              <a:rPr sz="1900" b="1" u="heavy" spc="-40" dirty="0">
                <a:latin typeface="Lucida Sans Unicode"/>
                <a:cs typeface="Lucida Sans Unicode"/>
              </a:rPr>
              <a:t> </a:t>
            </a:r>
            <a:r>
              <a:rPr sz="1900" b="1" u="heavy" spc="-15" dirty="0">
                <a:latin typeface="Lucida Sans Unicode"/>
                <a:cs typeface="Lucida Sans Unicode"/>
              </a:rPr>
              <a:t>a</a:t>
            </a:r>
            <a:r>
              <a:rPr sz="1900" b="1" u="heavy" spc="-5" dirty="0">
                <a:latin typeface="Lucida Sans Unicode"/>
                <a:cs typeface="Lucida Sans Unicode"/>
              </a:rPr>
              <a:t> Bu</a:t>
            </a:r>
            <a:r>
              <a:rPr sz="1900" b="1" u="heavy" spc="0" dirty="0">
                <a:latin typeface="Lucida Sans Unicode"/>
                <a:cs typeface="Lucida Sans Unicode"/>
              </a:rPr>
              <a:t>s</a:t>
            </a:r>
            <a:r>
              <a:rPr sz="1900" b="1" u="heavy" dirty="0">
                <a:latin typeface="Lucida Sans Unicode"/>
                <a:cs typeface="Lucida Sans Unicode"/>
              </a:rPr>
              <a:t>i</a:t>
            </a:r>
            <a:r>
              <a:rPr sz="1900" b="1" u="heavy" spc="-15" dirty="0">
                <a:latin typeface="Lucida Sans Unicode"/>
                <a:cs typeface="Lucida Sans Unicode"/>
              </a:rPr>
              <a:t>n</a:t>
            </a:r>
            <a:r>
              <a:rPr sz="1900" b="1" u="heavy" spc="-10" dirty="0">
                <a:latin typeface="Lucida Sans Unicode"/>
                <a:cs typeface="Lucida Sans Unicode"/>
              </a:rPr>
              <a:t>ess</a:t>
            </a:r>
            <a:endParaRPr sz="1900" dirty="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8468" y="5093980"/>
            <a:ext cx="113030" cy="190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spc="-10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endParaRPr sz="1300">
              <a:latin typeface="Wingdings 3"/>
              <a:cs typeface="Wingdings 3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7117" y="5592152"/>
            <a:ext cx="2142236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148080" algn="l"/>
              </a:tabLst>
            </a:pPr>
            <a:r>
              <a:rPr sz="1900" spc="-15" dirty="0">
                <a:latin typeface="Lucida Sans Unicode"/>
                <a:cs typeface="Lucida Sans Unicode"/>
              </a:rPr>
              <a:t>C</a:t>
            </a:r>
            <a:r>
              <a:rPr sz="1900" spc="-25" dirty="0">
                <a:latin typeface="Lucida Sans Unicode"/>
                <a:cs typeface="Lucida Sans Unicode"/>
              </a:rPr>
              <a:t>od</a:t>
            </a:r>
            <a:r>
              <a:rPr sz="1900" spc="-15" dirty="0">
                <a:latin typeface="Lucida Sans Unicode"/>
                <a:cs typeface="Lucida Sans Unicode"/>
              </a:rPr>
              <a:t>e</a:t>
            </a:r>
            <a:r>
              <a:rPr sz="1900" dirty="0">
                <a:latin typeface="Lucida Sans Unicode"/>
                <a:cs typeface="Lucida Sans Unicode"/>
              </a:rPr>
              <a:t>	</a:t>
            </a:r>
            <a:r>
              <a:rPr sz="1900" b="1" u="heavy" spc="-10" dirty="0">
                <a:latin typeface="Lucida Sans Unicode"/>
                <a:cs typeface="Lucida Sans Unicode"/>
              </a:rPr>
              <a:t>0576</a:t>
            </a:r>
            <a:r>
              <a:rPr sz="1900" b="1" u="heavy" spc="-15" dirty="0">
                <a:latin typeface="Lucida Sans Unicode"/>
                <a:cs typeface="Lucida Sans Unicode"/>
              </a:rPr>
              <a:t>4</a:t>
            </a:r>
            <a:endParaRPr sz="1900" dirty="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4263" y="5930856"/>
            <a:ext cx="8650732" cy="584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68605" algn="l"/>
                <a:tab pos="6374130" algn="l"/>
              </a:tabLst>
            </a:pPr>
            <a:r>
              <a:rPr sz="1300" spc="-10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300" spc="-10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1900" spc="-15" dirty="0">
                <a:latin typeface="Lucida Sans Unicode"/>
                <a:cs typeface="Lucida Sans Unicode"/>
              </a:rPr>
              <a:t>Name </a:t>
            </a:r>
            <a:r>
              <a:rPr sz="1900" spc="-20" dirty="0">
                <a:latin typeface="Lucida Sans Unicode"/>
                <a:cs typeface="Lucida Sans Unicode"/>
              </a:rPr>
              <a:t>o</a:t>
            </a:r>
            <a:r>
              <a:rPr sz="1900" spc="-10" dirty="0">
                <a:latin typeface="Lucida Sans Unicode"/>
                <a:cs typeface="Lucida Sans Unicode"/>
              </a:rPr>
              <a:t>f</a:t>
            </a:r>
            <a:r>
              <a:rPr sz="1900" spc="-5" dirty="0">
                <a:latin typeface="Lucida Sans Unicode"/>
                <a:cs typeface="Lucida Sans Unicode"/>
              </a:rPr>
              <a:t> </a:t>
            </a:r>
            <a:r>
              <a:rPr sz="1900" spc="-20" dirty="0">
                <a:latin typeface="Lucida Sans Unicode"/>
                <a:cs typeface="Lucida Sans Unicode"/>
              </a:rPr>
              <a:t>ed</a:t>
            </a:r>
            <a:r>
              <a:rPr sz="1900" spc="-25" dirty="0">
                <a:latin typeface="Lucida Sans Unicode"/>
                <a:cs typeface="Lucida Sans Unicode"/>
              </a:rPr>
              <a:t>u</a:t>
            </a:r>
            <a:r>
              <a:rPr sz="1900" spc="-15" dirty="0">
                <a:latin typeface="Lucida Sans Unicode"/>
                <a:cs typeface="Lucida Sans Unicode"/>
              </a:rPr>
              <a:t>cationa</a:t>
            </a:r>
            <a:r>
              <a:rPr sz="1900" spc="-10" dirty="0">
                <a:latin typeface="Lucida Sans Unicode"/>
                <a:cs typeface="Lucida Sans Unicode"/>
              </a:rPr>
              <a:t>l</a:t>
            </a:r>
            <a:r>
              <a:rPr sz="1900" spc="25" dirty="0">
                <a:latin typeface="Lucida Sans Unicode"/>
                <a:cs typeface="Lucida Sans Unicode"/>
              </a:rPr>
              <a:t> </a:t>
            </a:r>
            <a:r>
              <a:rPr sz="1900" spc="-15" dirty="0">
                <a:latin typeface="Lucida Sans Unicode"/>
                <a:cs typeface="Lucida Sans Unicode"/>
              </a:rPr>
              <a:t>in</a:t>
            </a:r>
            <a:r>
              <a:rPr sz="1900" spc="-5" dirty="0">
                <a:latin typeface="Lucida Sans Unicode"/>
                <a:cs typeface="Lucida Sans Unicode"/>
              </a:rPr>
              <a:t>s</a:t>
            </a:r>
            <a:r>
              <a:rPr sz="1900" spc="-10" dirty="0">
                <a:latin typeface="Lucida Sans Unicode"/>
                <a:cs typeface="Lucida Sans Unicode"/>
              </a:rPr>
              <a:t>titution</a:t>
            </a:r>
            <a:r>
              <a:rPr lang="en-US" sz="1900" spc="10" dirty="0">
                <a:latin typeface="Lucida Sans Unicode"/>
                <a:cs typeface="Lucida Sans Unicode"/>
              </a:rPr>
              <a:t>: </a:t>
            </a:r>
            <a:r>
              <a:rPr lang="en-US" sz="1900" b="1" spc="10" dirty="0">
                <a:latin typeface="Lucida Sans Unicode"/>
                <a:cs typeface="Lucida Sans Unicode"/>
              </a:rPr>
              <a:t>ST. PIUS X CAREER CENTRE </a:t>
            </a:r>
          </a:p>
          <a:p>
            <a:pPr marL="12700">
              <a:lnSpc>
                <a:spcPct val="100000"/>
              </a:lnSpc>
              <a:tabLst>
                <a:tab pos="268605" algn="l"/>
                <a:tab pos="6374130" algn="l"/>
              </a:tabLst>
            </a:pPr>
            <a:r>
              <a:rPr sz="1300" spc="-10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300" spc="-10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1900" spc="-15" dirty="0">
                <a:latin typeface="Lucida Sans Unicode"/>
                <a:cs typeface="Lucida Sans Unicode"/>
              </a:rPr>
              <a:t>Co</a:t>
            </a:r>
            <a:r>
              <a:rPr sz="1900" spc="-30" dirty="0">
                <a:latin typeface="Lucida Sans Unicode"/>
                <a:cs typeface="Lucida Sans Unicode"/>
              </a:rPr>
              <a:t>d</a:t>
            </a:r>
            <a:r>
              <a:rPr sz="1900" spc="-15" dirty="0">
                <a:latin typeface="Lucida Sans Unicode"/>
                <a:cs typeface="Lucida Sans Unicode"/>
              </a:rPr>
              <a:t>e</a:t>
            </a:r>
            <a:r>
              <a:rPr lang="en-US" sz="1900" dirty="0">
                <a:latin typeface="Lucida Sans Unicode"/>
                <a:cs typeface="Lucida Sans Unicode"/>
              </a:rPr>
              <a:t>  </a:t>
            </a:r>
            <a:r>
              <a:rPr sz="1900" b="1" u="heavy" spc="-5" dirty="0">
                <a:latin typeface="Lucida Sans Unicode"/>
                <a:cs typeface="Lucida Sans Unicode"/>
              </a:rPr>
              <a:t>88</a:t>
            </a:r>
            <a:r>
              <a:rPr sz="1900" b="1" u="heavy" spc="-20" dirty="0">
                <a:latin typeface="Lucida Sans Unicode"/>
                <a:cs typeface="Lucida Sans Unicode"/>
              </a:rPr>
              <a:t>740</a:t>
            </a:r>
            <a:r>
              <a:rPr lang="en-US" sz="1900" b="1" u="heavy" spc="-20" dirty="0">
                <a:latin typeface="Lucida Sans Unicode"/>
                <a:cs typeface="Lucida Sans Unicode"/>
              </a:rPr>
              <a:t>8</a:t>
            </a:r>
            <a:endParaRPr sz="1900" dirty="0">
              <a:latin typeface="Lucida Sans Unicode"/>
              <a:cs typeface="Lucida Sans Unicode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88468" y="812382"/>
            <a:ext cx="7292340" cy="8458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60ACE28-1C6C-43BB-8981-E8A0EBF06E86}"/>
              </a:ext>
            </a:extLst>
          </p:cNvPr>
          <p:cNvGrpSpPr/>
          <p:nvPr/>
        </p:nvGrpSpPr>
        <p:grpSpPr>
          <a:xfrm>
            <a:off x="4559629" y="361188"/>
            <a:ext cx="3822371" cy="646332"/>
            <a:chOff x="4559629" y="361188"/>
            <a:chExt cx="3822371" cy="646332"/>
          </a:xfrm>
        </p:grpSpPr>
        <p:pic>
          <p:nvPicPr>
            <p:cNvPr id="12" name="Picture 11" descr="Fengye College">
              <a:extLst>
                <a:ext uri="{FF2B5EF4-FFF2-40B4-BE49-F238E27FC236}">
                  <a16:creationId xmlns:a16="http://schemas.microsoft.com/office/drawing/2014/main" id="{B44BB73E-8A75-4FA2-84F4-3A320EDE0F9E}"/>
                </a:ext>
              </a:extLst>
            </p:cNvPr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9629" y="361188"/>
              <a:ext cx="1350645" cy="64633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0BEE529-40C2-4187-8923-331C01699B48}"/>
                </a:ext>
              </a:extLst>
            </p:cNvPr>
            <p:cNvSpPr/>
            <p:nvPr/>
          </p:nvSpPr>
          <p:spPr>
            <a:xfrm>
              <a:off x="5715000" y="361188"/>
              <a:ext cx="26670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    FENGYE COLLEGE</a:t>
              </a:r>
              <a:br>
                <a:rPr lang="en-US" dirty="0"/>
              </a:br>
              <a:r>
                <a:rPr lang="en-US" dirty="0"/>
                <a:t>    </a:t>
              </a:r>
              <a:r>
                <a:rPr lang="zh-CN" altLang="en-US" b="1" dirty="0"/>
                <a:t>枫叶学院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1000" y="1564007"/>
            <a:ext cx="8534400" cy="2231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-5" dirty="0">
                <a:latin typeface="Lucida Sans Unicode"/>
                <a:cs typeface="Lucida Sans Unicode"/>
              </a:rPr>
              <a:t>Th</a:t>
            </a:r>
            <a:r>
              <a:rPr sz="2700" dirty="0">
                <a:latin typeface="Lucida Sans Unicode"/>
                <a:cs typeface="Lucida Sans Unicode"/>
              </a:rPr>
              <a:t>e</a:t>
            </a:r>
            <a:r>
              <a:rPr sz="2700" spc="-15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othe</a:t>
            </a:r>
            <a:r>
              <a:rPr sz="2700" dirty="0">
                <a:latin typeface="Lucida Sans Unicode"/>
                <a:cs typeface="Lucida Sans Unicode"/>
              </a:rPr>
              <a:t>r</a:t>
            </a:r>
            <a:r>
              <a:rPr sz="2700" spc="5" dirty="0">
                <a:latin typeface="Lucida Sans Unicode"/>
                <a:cs typeface="Lucida Sans Unicode"/>
              </a:rPr>
              <a:t> </a:t>
            </a:r>
            <a:r>
              <a:rPr sz="2700" spc="-20" dirty="0">
                <a:latin typeface="Lucida Sans Unicode"/>
                <a:cs typeface="Lucida Sans Unicode"/>
              </a:rPr>
              <a:t>forms</a:t>
            </a:r>
            <a:r>
              <a:rPr sz="2700" spc="-25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ca</a:t>
            </a:r>
            <a:r>
              <a:rPr sz="2700" dirty="0">
                <a:latin typeface="Lucida Sans Unicode"/>
                <a:cs typeface="Lucida Sans Unicode"/>
              </a:rPr>
              <a:t>n </a:t>
            </a:r>
            <a:r>
              <a:rPr sz="2700" spc="-5" dirty="0">
                <a:latin typeface="Lucida Sans Unicode"/>
                <a:cs typeface="Lucida Sans Unicode"/>
              </a:rPr>
              <a:t>b</a:t>
            </a:r>
            <a:r>
              <a:rPr sz="2700" dirty="0">
                <a:latin typeface="Lucida Sans Unicode"/>
                <a:cs typeface="Lucida Sans Unicode"/>
              </a:rPr>
              <a:t>e </a:t>
            </a:r>
            <a:r>
              <a:rPr sz="2700" spc="-5" dirty="0">
                <a:latin typeface="Lucida Sans Unicode"/>
                <a:cs typeface="Lucida Sans Unicode"/>
              </a:rPr>
              <a:t>obtaine</a:t>
            </a:r>
            <a:r>
              <a:rPr sz="2700" dirty="0">
                <a:latin typeface="Lucida Sans Unicode"/>
                <a:cs typeface="Lucida Sans Unicode"/>
              </a:rPr>
              <a:t>d</a:t>
            </a:r>
            <a:r>
              <a:rPr sz="2700" spc="-5" dirty="0">
                <a:latin typeface="Lucida Sans Unicode"/>
                <a:cs typeface="Lucida Sans Unicode"/>
              </a:rPr>
              <a:t> </a:t>
            </a:r>
            <a:r>
              <a:rPr sz="2700" spc="-20" dirty="0">
                <a:latin typeface="Lucida Sans Unicode"/>
                <a:cs typeface="Lucida Sans Unicode"/>
              </a:rPr>
              <a:t>from</a:t>
            </a:r>
            <a:r>
              <a:rPr sz="2700" spc="-5" dirty="0">
                <a:latin typeface="Lucida Sans Unicode"/>
                <a:cs typeface="Lucida Sans Unicode"/>
              </a:rPr>
              <a:t> </a:t>
            </a:r>
            <a:r>
              <a:rPr sz="2700" dirty="0">
                <a:latin typeface="Lucida Sans Unicode"/>
                <a:cs typeface="Lucida Sans Unicode"/>
              </a:rPr>
              <a:t>AFE</a:t>
            </a:r>
            <a:r>
              <a:rPr lang="en-US" sz="2700" dirty="0">
                <a:latin typeface="Lucida Sans Unicode"/>
                <a:cs typeface="Lucida Sans Unicode"/>
              </a:rPr>
              <a:t> </a:t>
            </a:r>
            <a:r>
              <a:rPr sz="2700" dirty="0">
                <a:latin typeface="Lucida Sans Unicode"/>
                <a:cs typeface="Lucida Sans Unicode"/>
              </a:rPr>
              <a:t>w</a:t>
            </a:r>
            <a:r>
              <a:rPr sz="2700" spc="-15" dirty="0">
                <a:latin typeface="Lucida Sans Unicode"/>
                <a:cs typeface="Lucida Sans Unicode"/>
              </a:rPr>
              <a:t>e</a:t>
            </a:r>
            <a:r>
              <a:rPr sz="2700" spc="-5" dirty="0">
                <a:latin typeface="Lucida Sans Unicode"/>
                <a:cs typeface="Lucida Sans Unicode"/>
              </a:rPr>
              <a:t>bsite:</a:t>
            </a:r>
            <a:endParaRPr lang="en-US" sz="2700" dirty="0">
              <a:latin typeface="Lucida Sans Unicode"/>
              <a:cs typeface="Lucida Sans Unicode"/>
            </a:endParaRPr>
          </a:p>
          <a:p>
            <a:endParaRPr lang="en-US" sz="3200" dirty="0" smtClean="0"/>
          </a:p>
          <a:p>
            <a:r>
              <a:rPr lang="en-US" sz="3200" dirty="0" smtClean="0"/>
              <a:t>http</a:t>
            </a:r>
            <a:r>
              <a:rPr lang="en-US" sz="3200" dirty="0"/>
              <a:t>://</a:t>
            </a:r>
            <a:r>
              <a:rPr lang="en-US" sz="3200" dirty="0" smtClean="0"/>
              <a:t>www.afe.gouv.qc.ca/en/all-forms</a:t>
            </a:r>
            <a:endParaRPr lang="en-US" sz="3150" dirty="0" smtClean="0">
              <a:latin typeface="Times New Roman"/>
              <a:cs typeface="Times New Roman"/>
            </a:endParaRPr>
          </a:p>
          <a:p>
            <a:endParaRPr lang="en-US" sz="2700" dirty="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r>
              <a:rPr sz="2700" dirty="0" smtClean="0">
                <a:latin typeface="Lucida Sans Unicode"/>
                <a:cs typeface="Lucida Sans Unicode"/>
              </a:rPr>
              <a:t>Choose</a:t>
            </a:r>
            <a:r>
              <a:rPr sz="2700" spc="-35" dirty="0" smtClean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th</a:t>
            </a:r>
            <a:r>
              <a:rPr sz="2700" dirty="0">
                <a:latin typeface="Lucida Sans Unicode"/>
                <a:cs typeface="Lucida Sans Unicode"/>
              </a:rPr>
              <a:t>e nu</a:t>
            </a:r>
            <a:r>
              <a:rPr sz="2700" spc="-10" dirty="0">
                <a:latin typeface="Lucida Sans Unicode"/>
                <a:cs typeface="Lucida Sans Unicode"/>
              </a:rPr>
              <a:t>m</a:t>
            </a:r>
            <a:r>
              <a:rPr sz="2700" spc="-5" dirty="0">
                <a:latin typeface="Lucida Sans Unicode"/>
                <a:cs typeface="Lucida Sans Unicode"/>
              </a:rPr>
              <a:t>be</a:t>
            </a:r>
            <a:r>
              <a:rPr sz="2700" dirty="0">
                <a:latin typeface="Lucida Sans Unicode"/>
                <a:cs typeface="Lucida Sans Unicode"/>
              </a:rPr>
              <a:t>r</a:t>
            </a:r>
            <a:r>
              <a:rPr sz="2700" spc="-15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o</a:t>
            </a:r>
            <a:r>
              <a:rPr sz="2700" dirty="0">
                <a:latin typeface="Lucida Sans Unicode"/>
                <a:cs typeface="Lucida Sans Unicode"/>
              </a:rPr>
              <a:t>f the</a:t>
            </a:r>
            <a:r>
              <a:rPr sz="2700" spc="-25" dirty="0">
                <a:latin typeface="Lucida Sans Unicode"/>
                <a:cs typeface="Lucida Sans Unicode"/>
              </a:rPr>
              <a:t> </a:t>
            </a:r>
            <a:r>
              <a:rPr sz="2700" dirty="0" smtClean="0">
                <a:latin typeface="Lucida Sans Unicode"/>
                <a:cs typeface="Lucida Sans Unicode"/>
              </a:rPr>
              <a:t>form</a:t>
            </a:r>
            <a:endParaRPr sz="2700" dirty="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0042" y="590529"/>
            <a:ext cx="4018788" cy="8458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39A28B4-8C83-443C-B3EE-25C5E9054664}"/>
              </a:ext>
            </a:extLst>
          </p:cNvPr>
          <p:cNvGrpSpPr/>
          <p:nvPr/>
        </p:nvGrpSpPr>
        <p:grpSpPr>
          <a:xfrm>
            <a:off x="4559629" y="361188"/>
            <a:ext cx="3822371" cy="646332"/>
            <a:chOff x="4559629" y="361188"/>
            <a:chExt cx="3822371" cy="646332"/>
          </a:xfrm>
        </p:grpSpPr>
        <p:pic>
          <p:nvPicPr>
            <p:cNvPr id="8" name="Picture 7" descr="Fengye College">
              <a:extLst>
                <a:ext uri="{FF2B5EF4-FFF2-40B4-BE49-F238E27FC236}">
                  <a16:creationId xmlns:a16="http://schemas.microsoft.com/office/drawing/2014/main" id="{3E01371A-99F9-4B45-B4A9-F7CE346D5D25}"/>
                </a:ext>
              </a:extLst>
            </p:cNvPr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9629" y="361188"/>
              <a:ext cx="1350645" cy="64633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1B972CF-FC1F-498C-B9BE-E876C5E6DA67}"/>
                </a:ext>
              </a:extLst>
            </p:cNvPr>
            <p:cNvSpPr/>
            <p:nvPr/>
          </p:nvSpPr>
          <p:spPr>
            <a:xfrm>
              <a:off x="5715000" y="361188"/>
              <a:ext cx="26670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    FENGYE COLLEGE</a:t>
              </a:r>
              <a:br>
                <a:rPr lang="en-US" dirty="0"/>
              </a:br>
              <a:r>
                <a:rPr lang="en-US" dirty="0"/>
                <a:t>    </a:t>
              </a:r>
              <a:r>
                <a:rPr lang="zh-CN" altLang="en-US" b="1" dirty="0"/>
                <a:t>枫叶学院</a:t>
              </a:r>
              <a:endParaRPr lang="en-US" dirty="0"/>
            </a:p>
          </p:txBody>
        </p:sp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556</TotalTime>
  <Words>5831</Words>
  <Application>Microsoft Office PowerPoint</Application>
  <PresentationFormat>On-screen Show (4:3)</PresentationFormat>
  <Paragraphs>877</Paragraphs>
  <Slides>32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4" baseType="lpstr">
      <vt:lpstr>Majalla UI</vt:lpstr>
      <vt:lpstr>宋体</vt:lpstr>
      <vt:lpstr>隶书</vt:lpstr>
      <vt:lpstr>Arial</vt:lpstr>
      <vt:lpstr>Calibri</vt:lpstr>
      <vt:lpstr>Constantia</vt:lpstr>
      <vt:lpstr>Lucida Sans Typewriter</vt:lpstr>
      <vt:lpstr>Lucida Sans Unicode</vt:lpstr>
      <vt:lpstr>Times New Roman</vt:lpstr>
      <vt:lpstr>Wingdings 2</vt:lpstr>
      <vt:lpstr>Wingdings 3</vt:lpstr>
      <vt:lpstr>Flow</vt:lpstr>
      <vt:lpstr>                                                              FENGYE COLLEGE                 枫叶学院  Tips for Financial Aid Application              Loan and Bursary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Meimin</dc:creator>
  <cp:lastModifiedBy>admin</cp:lastModifiedBy>
  <cp:revision>80</cp:revision>
  <dcterms:created xsi:type="dcterms:W3CDTF">2016-05-05T14:57:56Z</dcterms:created>
  <dcterms:modified xsi:type="dcterms:W3CDTF">2020-08-21T21:36:25Z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2016-03-11T00:00:00Z</vt:filetime>
  </property>
  <property fmtid="{D5CDD505-2E9C-101B-9397-08002B2CF9AE}" pid="3" name="LastSaved">
    <vt:filetime>2016-05-05T00:00:00Z</vt:filetime>
  </property>
</Properties>
</file>